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70" r:id="rId4"/>
    <p:sldMasterId id="2147483882" r:id="rId5"/>
  </p:sldMasterIdLst>
  <p:notesMasterIdLst>
    <p:notesMasterId r:id="rId28"/>
  </p:notesMasterIdLst>
  <p:sldIdLst>
    <p:sldId id="467" r:id="rId6"/>
    <p:sldId id="464" r:id="rId7"/>
    <p:sldId id="300" r:id="rId8"/>
    <p:sldId id="371" r:id="rId9"/>
    <p:sldId id="360" r:id="rId10"/>
    <p:sldId id="309" r:id="rId11"/>
    <p:sldId id="375" r:id="rId12"/>
    <p:sldId id="310" r:id="rId13"/>
    <p:sldId id="374" r:id="rId14"/>
    <p:sldId id="376" r:id="rId15"/>
    <p:sldId id="372" r:id="rId16"/>
    <p:sldId id="313" r:id="rId17"/>
    <p:sldId id="359" r:id="rId18"/>
    <p:sldId id="355" r:id="rId19"/>
    <p:sldId id="356" r:id="rId20"/>
    <p:sldId id="301" r:id="rId21"/>
    <p:sldId id="363" r:id="rId22"/>
    <p:sldId id="365" r:id="rId23"/>
    <p:sldId id="377" r:id="rId24"/>
    <p:sldId id="373" r:id="rId25"/>
    <p:sldId id="298" r:id="rId26"/>
    <p:sldId id="286"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02DAC0E-16E6-4B05-A097-E19F57776485}" v="149" dt="2023-10-08T17:34:37.6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9819" autoAdjust="0"/>
  </p:normalViewPr>
  <p:slideViewPr>
    <p:cSldViewPr snapToGrid="0">
      <p:cViewPr>
        <p:scale>
          <a:sx n="65" d="100"/>
          <a:sy n="65" d="100"/>
        </p:scale>
        <p:origin x="724" y="-472"/>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5/10/relationships/revisionInfo" Target="revisionInfo.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viewProps" Target="viewProps.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irector oeda.biz" userId="8889bdf8-a236-4583-af66-9712991dc0b9" providerId="ADAL" clId="{E02DAC0E-16E6-4B05-A097-E19F57776485}"/>
    <pc:docChg chg="delSld modSld delMainMaster">
      <pc:chgData name="director oeda.biz" userId="8889bdf8-a236-4583-af66-9712991dc0b9" providerId="ADAL" clId="{E02DAC0E-16E6-4B05-A097-E19F57776485}" dt="2023-10-08T17:34:37.646" v="157"/>
      <pc:docMkLst>
        <pc:docMk/>
      </pc:docMkLst>
      <pc:sldChg chg="del">
        <pc:chgData name="director oeda.biz" userId="8889bdf8-a236-4583-af66-9712991dc0b9" providerId="ADAL" clId="{E02DAC0E-16E6-4B05-A097-E19F57776485}" dt="2023-10-08T17:31:54.739" v="150" actId="47"/>
        <pc:sldMkLst>
          <pc:docMk/>
          <pc:sldMk cId="100931078" sldId="256"/>
        </pc:sldMkLst>
      </pc:sldChg>
      <pc:sldChg chg="del">
        <pc:chgData name="director oeda.biz" userId="8889bdf8-a236-4583-af66-9712991dc0b9" providerId="ADAL" clId="{E02DAC0E-16E6-4B05-A097-E19F57776485}" dt="2023-10-08T17:31:54.739" v="150" actId="47"/>
        <pc:sldMkLst>
          <pc:docMk/>
          <pc:sldMk cId="727679800" sldId="257"/>
        </pc:sldMkLst>
      </pc:sldChg>
      <pc:sldChg chg="del">
        <pc:chgData name="director oeda.biz" userId="8889bdf8-a236-4583-af66-9712991dc0b9" providerId="ADAL" clId="{E02DAC0E-16E6-4B05-A097-E19F57776485}" dt="2023-10-08T17:31:54.739" v="150" actId="47"/>
        <pc:sldMkLst>
          <pc:docMk/>
          <pc:sldMk cId="2960888475" sldId="260"/>
        </pc:sldMkLst>
      </pc:sldChg>
      <pc:sldChg chg="del">
        <pc:chgData name="director oeda.biz" userId="8889bdf8-a236-4583-af66-9712991dc0b9" providerId="ADAL" clId="{E02DAC0E-16E6-4B05-A097-E19F57776485}" dt="2023-10-08T17:31:54.739" v="150" actId="47"/>
        <pc:sldMkLst>
          <pc:docMk/>
          <pc:sldMk cId="1415093628" sldId="261"/>
        </pc:sldMkLst>
      </pc:sldChg>
      <pc:sldChg chg="del">
        <pc:chgData name="director oeda.biz" userId="8889bdf8-a236-4583-af66-9712991dc0b9" providerId="ADAL" clId="{E02DAC0E-16E6-4B05-A097-E19F57776485}" dt="2023-10-08T17:31:54.739" v="150" actId="47"/>
        <pc:sldMkLst>
          <pc:docMk/>
          <pc:sldMk cId="430518647" sldId="262"/>
        </pc:sldMkLst>
      </pc:sldChg>
      <pc:sldChg chg="del">
        <pc:chgData name="director oeda.biz" userId="8889bdf8-a236-4583-af66-9712991dc0b9" providerId="ADAL" clId="{E02DAC0E-16E6-4B05-A097-E19F57776485}" dt="2023-10-08T17:31:54.739" v="150" actId="47"/>
        <pc:sldMkLst>
          <pc:docMk/>
          <pc:sldMk cId="1766731492" sldId="263"/>
        </pc:sldMkLst>
      </pc:sldChg>
      <pc:sldChg chg="del">
        <pc:chgData name="director oeda.biz" userId="8889bdf8-a236-4583-af66-9712991dc0b9" providerId="ADAL" clId="{E02DAC0E-16E6-4B05-A097-E19F57776485}" dt="2023-10-08T17:31:54.739" v="150" actId="47"/>
        <pc:sldMkLst>
          <pc:docMk/>
          <pc:sldMk cId="2706234060" sldId="264"/>
        </pc:sldMkLst>
      </pc:sldChg>
      <pc:sldChg chg="del">
        <pc:chgData name="director oeda.biz" userId="8889bdf8-a236-4583-af66-9712991dc0b9" providerId="ADAL" clId="{E02DAC0E-16E6-4B05-A097-E19F57776485}" dt="2023-10-08T17:31:54.739" v="150" actId="47"/>
        <pc:sldMkLst>
          <pc:docMk/>
          <pc:sldMk cId="4205945728" sldId="266"/>
        </pc:sldMkLst>
      </pc:sldChg>
      <pc:sldChg chg="del">
        <pc:chgData name="director oeda.biz" userId="8889bdf8-a236-4583-af66-9712991dc0b9" providerId="ADAL" clId="{E02DAC0E-16E6-4B05-A097-E19F57776485}" dt="2023-10-08T17:31:56.320" v="151" actId="47"/>
        <pc:sldMkLst>
          <pc:docMk/>
          <pc:sldMk cId="1438641239" sldId="267"/>
        </pc:sldMkLst>
      </pc:sldChg>
      <pc:sldChg chg="del">
        <pc:chgData name="director oeda.biz" userId="8889bdf8-a236-4583-af66-9712991dc0b9" providerId="ADAL" clId="{E02DAC0E-16E6-4B05-A097-E19F57776485}" dt="2023-10-08T17:31:56.867" v="152" actId="47"/>
        <pc:sldMkLst>
          <pc:docMk/>
          <pc:sldMk cId="2946141499" sldId="268"/>
        </pc:sldMkLst>
      </pc:sldChg>
      <pc:sldChg chg="modSp modAnim">
        <pc:chgData name="director oeda.biz" userId="8889bdf8-a236-4583-af66-9712991dc0b9" providerId="ADAL" clId="{E02DAC0E-16E6-4B05-A097-E19F57776485}" dt="2023-10-08T17:34:37.646" v="157"/>
        <pc:sldMkLst>
          <pc:docMk/>
          <pc:sldMk cId="4170648005" sldId="464"/>
        </pc:sldMkLst>
        <pc:spChg chg="mod">
          <ac:chgData name="director oeda.biz" userId="8889bdf8-a236-4583-af66-9712991dc0b9" providerId="ADAL" clId="{E02DAC0E-16E6-4B05-A097-E19F57776485}" dt="2023-10-08T17:26:40.466" v="62" actId="20577"/>
          <ac:spMkLst>
            <pc:docMk/>
            <pc:sldMk cId="4170648005" sldId="464"/>
            <ac:spMk id="9" creationId="{CE0132FB-1DEB-0F0D-B047-A426041B6F55}"/>
          </ac:spMkLst>
        </pc:spChg>
        <pc:spChg chg="mod">
          <ac:chgData name="director oeda.biz" userId="8889bdf8-a236-4583-af66-9712991dc0b9" providerId="ADAL" clId="{E02DAC0E-16E6-4B05-A097-E19F57776485}" dt="2023-10-08T17:26:45.585" v="72" actId="20577"/>
          <ac:spMkLst>
            <pc:docMk/>
            <pc:sldMk cId="4170648005" sldId="464"/>
            <ac:spMk id="13" creationId="{00000000-0000-0000-0000-000000000000}"/>
          </ac:spMkLst>
        </pc:spChg>
        <pc:spChg chg="mod">
          <ac:chgData name="director oeda.biz" userId="8889bdf8-a236-4583-af66-9712991dc0b9" providerId="ADAL" clId="{E02DAC0E-16E6-4B05-A097-E19F57776485}" dt="2023-10-08T17:25:36.276" v="11" actId="20577"/>
          <ac:spMkLst>
            <pc:docMk/>
            <pc:sldMk cId="4170648005" sldId="464"/>
            <ac:spMk id="19" creationId="{175441F3-71B8-87EC-3572-9CBF3D0D80AF}"/>
          </ac:spMkLst>
        </pc:spChg>
        <pc:spChg chg="mod">
          <ac:chgData name="director oeda.biz" userId="8889bdf8-a236-4583-af66-9712991dc0b9" providerId="ADAL" clId="{E02DAC0E-16E6-4B05-A097-E19F57776485}" dt="2023-10-08T17:25:46.094" v="35" actId="20577"/>
          <ac:spMkLst>
            <pc:docMk/>
            <pc:sldMk cId="4170648005" sldId="464"/>
            <ac:spMk id="24" creationId="{DE008C26-6C26-7C00-3BCB-37A0F2CBBAA7}"/>
          </ac:spMkLst>
        </pc:spChg>
        <pc:picChg chg="mod">
          <ac:chgData name="director oeda.biz" userId="8889bdf8-a236-4583-af66-9712991dc0b9" providerId="ADAL" clId="{E02DAC0E-16E6-4B05-A097-E19F57776485}" dt="2023-10-08T17:30:02.097" v="148" actId="14826"/>
          <ac:picMkLst>
            <pc:docMk/>
            <pc:sldMk cId="4170648005" sldId="464"/>
            <ac:picMk id="10" creationId="{6B5ECC44-3526-9871-B21F-8E4ACF2A8825}"/>
          </ac:picMkLst>
        </pc:picChg>
        <pc:picChg chg="mod">
          <ac:chgData name="director oeda.biz" userId="8889bdf8-a236-4583-af66-9712991dc0b9" providerId="ADAL" clId="{E02DAC0E-16E6-4B05-A097-E19F57776485}" dt="2023-10-08T17:30:11.456" v="149" actId="14826"/>
          <ac:picMkLst>
            <pc:docMk/>
            <pc:sldMk cId="4170648005" sldId="464"/>
            <ac:picMk id="12" creationId="{D72506AC-E296-F7DC-C70D-EF34F338841D}"/>
          </ac:picMkLst>
        </pc:picChg>
      </pc:sldChg>
      <pc:sldChg chg="modSp mod modAnim">
        <pc:chgData name="director oeda.biz" userId="8889bdf8-a236-4583-af66-9712991dc0b9" providerId="ADAL" clId="{E02DAC0E-16E6-4B05-A097-E19F57776485}" dt="2023-10-08T17:34:23.687" v="153"/>
        <pc:sldMkLst>
          <pc:docMk/>
          <pc:sldMk cId="2378129613" sldId="467"/>
        </pc:sldMkLst>
        <pc:spChg chg="mod">
          <ac:chgData name="director oeda.biz" userId="8889bdf8-a236-4583-af66-9712991dc0b9" providerId="ADAL" clId="{E02DAC0E-16E6-4B05-A097-E19F57776485}" dt="2023-10-08T17:27:58.300" v="142" actId="1076"/>
          <ac:spMkLst>
            <pc:docMk/>
            <pc:sldMk cId="2378129613" sldId="467"/>
            <ac:spMk id="8" creationId="{66ABFD53-6E79-9FBC-7A57-A2185A85E3FA}"/>
          </ac:spMkLst>
        </pc:spChg>
        <pc:spChg chg="mod">
          <ac:chgData name="director oeda.biz" userId="8889bdf8-a236-4583-af66-9712991dc0b9" providerId="ADAL" clId="{E02DAC0E-16E6-4B05-A097-E19F57776485}" dt="2023-10-08T17:28:08.388" v="147" actId="1036"/>
          <ac:spMkLst>
            <pc:docMk/>
            <pc:sldMk cId="2378129613" sldId="467"/>
            <ac:spMk id="11" creationId="{00000000-0000-0000-0000-000000000000}"/>
          </ac:spMkLst>
        </pc:spChg>
        <pc:grpChg chg="mod">
          <ac:chgData name="director oeda.biz" userId="8889bdf8-a236-4583-af66-9712991dc0b9" providerId="ADAL" clId="{E02DAC0E-16E6-4B05-A097-E19F57776485}" dt="2023-10-08T17:27:47.028" v="141" actId="1076"/>
          <ac:grpSpMkLst>
            <pc:docMk/>
            <pc:sldMk cId="2378129613" sldId="467"/>
            <ac:grpSpMk id="5" creationId="{00000000-0000-0000-0000-000000000000}"/>
          </ac:grpSpMkLst>
        </pc:grpChg>
      </pc:sldChg>
      <pc:sldMasterChg chg="del delSldLayout">
        <pc:chgData name="director oeda.biz" userId="8889bdf8-a236-4583-af66-9712991dc0b9" providerId="ADAL" clId="{E02DAC0E-16E6-4B05-A097-E19F57776485}" dt="2023-10-08T17:31:56.867" v="152" actId="47"/>
        <pc:sldMasterMkLst>
          <pc:docMk/>
          <pc:sldMasterMk cId="800914614" sldId="2147483854"/>
        </pc:sldMasterMkLst>
        <pc:sldLayoutChg chg="del">
          <pc:chgData name="director oeda.biz" userId="8889bdf8-a236-4583-af66-9712991dc0b9" providerId="ADAL" clId="{E02DAC0E-16E6-4B05-A097-E19F57776485}" dt="2023-10-08T17:31:56.867" v="152" actId="47"/>
          <pc:sldLayoutMkLst>
            <pc:docMk/>
            <pc:sldMasterMk cId="800914614" sldId="2147483854"/>
            <pc:sldLayoutMk cId="3684744775" sldId="2147483855"/>
          </pc:sldLayoutMkLst>
        </pc:sldLayoutChg>
        <pc:sldLayoutChg chg="del">
          <pc:chgData name="director oeda.biz" userId="8889bdf8-a236-4583-af66-9712991dc0b9" providerId="ADAL" clId="{E02DAC0E-16E6-4B05-A097-E19F57776485}" dt="2023-10-08T17:31:56.867" v="152" actId="47"/>
          <pc:sldLayoutMkLst>
            <pc:docMk/>
            <pc:sldMasterMk cId="800914614" sldId="2147483854"/>
            <pc:sldLayoutMk cId="69145777" sldId="2147483856"/>
          </pc:sldLayoutMkLst>
        </pc:sldLayoutChg>
        <pc:sldLayoutChg chg="del">
          <pc:chgData name="director oeda.biz" userId="8889bdf8-a236-4583-af66-9712991dc0b9" providerId="ADAL" clId="{E02DAC0E-16E6-4B05-A097-E19F57776485}" dt="2023-10-08T17:31:56.867" v="152" actId="47"/>
          <pc:sldLayoutMkLst>
            <pc:docMk/>
            <pc:sldMasterMk cId="800914614" sldId="2147483854"/>
            <pc:sldLayoutMk cId="1021647437" sldId="2147483857"/>
          </pc:sldLayoutMkLst>
        </pc:sldLayoutChg>
        <pc:sldLayoutChg chg="del">
          <pc:chgData name="director oeda.biz" userId="8889bdf8-a236-4583-af66-9712991dc0b9" providerId="ADAL" clId="{E02DAC0E-16E6-4B05-A097-E19F57776485}" dt="2023-10-08T17:31:56.867" v="152" actId="47"/>
          <pc:sldLayoutMkLst>
            <pc:docMk/>
            <pc:sldMasterMk cId="800914614" sldId="2147483854"/>
            <pc:sldLayoutMk cId="1087166885" sldId="2147483858"/>
          </pc:sldLayoutMkLst>
        </pc:sldLayoutChg>
        <pc:sldLayoutChg chg="del">
          <pc:chgData name="director oeda.biz" userId="8889bdf8-a236-4583-af66-9712991dc0b9" providerId="ADAL" clId="{E02DAC0E-16E6-4B05-A097-E19F57776485}" dt="2023-10-08T17:31:56.867" v="152" actId="47"/>
          <pc:sldLayoutMkLst>
            <pc:docMk/>
            <pc:sldMasterMk cId="800914614" sldId="2147483854"/>
            <pc:sldLayoutMk cId="2473162792" sldId="2147483859"/>
          </pc:sldLayoutMkLst>
        </pc:sldLayoutChg>
        <pc:sldLayoutChg chg="del">
          <pc:chgData name="director oeda.biz" userId="8889bdf8-a236-4583-af66-9712991dc0b9" providerId="ADAL" clId="{E02DAC0E-16E6-4B05-A097-E19F57776485}" dt="2023-10-08T17:31:56.867" v="152" actId="47"/>
          <pc:sldLayoutMkLst>
            <pc:docMk/>
            <pc:sldMasterMk cId="800914614" sldId="2147483854"/>
            <pc:sldLayoutMk cId="3020327095" sldId="2147483860"/>
          </pc:sldLayoutMkLst>
        </pc:sldLayoutChg>
        <pc:sldLayoutChg chg="del">
          <pc:chgData name="director oeda.biz" userId="8889bdf8-a236-4583-af66-9712991dc0b9" providerId="ADAL" clId="{E02DAC0E-16E6-4B05-A097-E19F57776485}" dt="2023-10-08T17:31:56.867" v="152" actId="47"/>
          <pc:sldLayoutMkLst>
            <pc:docMk/>
            <pc:sldMasterMk cId="800914614" sldId="2147483854"/>
            <pc:sldLayoutMk cId="3503257084" sldId="2147483861"/>
          </pc:sldLayoutMkLst>
        </pc:sldLayoutChg>
        <pc:sldLayoutChg chg="del">
          <pc:chgData name="director oeda.biz" userId="8889bdf8-a236-4583-af66-9712991dc0b9" providerId="ADAL" clId="{E02DAC0E-16E6-4B05-A097-E19F57776485}" dt="2023-10-08T17:31:56.867" v="152" actId="47"/>
          <pc:sldLayoutMkLst>
            <pc:docMk/>
            <pc:sldMasterMk cId="800914614" sldId="2147483854"/>
            <pc:sldLayoutMk cId="2761487234" sldId="2147483862"/>
          </pc:sldLayoutMkLst>
        </pc:sldLayoutChg>
        <pc:sldLayoutChg chg="del">
          <pc:chgData name="director oeda.biz" userId="8889bdf8-a236-4583-af66-9712991dc0b9" providerId="ADAL" clId="{E02DAC0E-16E6-4B05-A097-E19F57776485}" dt="2023-10-08T17:31:56.867" v="152" actId="47"/>
          <pc:sldLayoutMkLst>
            <pc:docMk/>
            <pc:sldMasterMk cId="800914614" sldId="2147483854"/>
            <pc:sldLayoutMk cId="3472650461" sldId="2147483863"/>
          </pc:sldLayoutMkLst>
        </pc:sldLayoutChg>
        <pc:sldLayoutChg chg="del">
          <pc:chgData name="director oeda.biz" userId="8889bdf8-a236-4583-af66-9712991dc0b9" providerId="ADAL" clId="{E02DAC0E-16E6-4B05-A097-E19F57776485}" dt="2023-10-08T17:31:56.867" v="152" actId="47"/>
          <pc:sldLayoutMkLst>
            <pc:docMk/>
            <pc:sldMasterMk cId="800914614" sldId="2147483854"/>
            <pc:sldLayoutMk cId="2447961230" sldId="2147483864"/>
          </pc:sldLayoutMkLst>
        </pc:sldLayoutChg>
        <pc:sldLayoutChg chg="del">
          <pc:chgData name="director oeda.biz" userId="8889bdf8-a236-4583-af66-9712991dc0b9" providerId="ADAL" clId="{E02DAC0E-16E6-4B05-A097-E19F57776485}" dt="2023-10-08T17:31:56.867" v="152" actId="47"/>
          <pc:sldLayoutMkLst>
            <pc:docMk/>
            <pc:sldMasterMk cId="800914614" sldId="2147483854"/>
            <pc:sldLayoutMk cId="568204412" sldId="2147483865"/>
          </pc:sldLayoutMkLst>
        </pc:sldLayoutChg>
        <pc:sldLayoutChg chg="del">
          <pc:chgData name="director oeda.biz" userId="8889bdf8-a236-4583-af66-9712991dc0b9" providerId="ADAL" clId="{E02DAC0E-16E6-4B05-A097-E19F57776485}" dt="2023-10-08T17:31:56.867" v="152" actId="47"/>
          <pc:sldLayoutMkLst>
            <pc:docMk/>
            <pc:sldMasterMk cId="800914614" sldId="2147483854"/>
            <pc:sldLayoutMk cId="2555559555" sldId="2147483866"/>
          </pc:sldLayoutMkLst>
        </pc:sldLayoutChg>
        <pc:sldLayoutChg chg="del">
          <pc:chgData name="director oeda.biz" userId="8889bdf8-a236-4583-af66-9712991dc0b9" providerId="ADAL" clId="{E02DAC0E-16E6-4B05-A097-E19F57776485}" dt="2023-10-08T17:31:56.867" v="152" actId="47"/>
          <pc:sldLayoutMkLst>
            <pc:docMk/>
            <pc:sldMasterMk cId="800914614" sldId="2147483854"/>
            <pc:sldLayoutMk cId="2212170707" sldId="2147483867"/>
          </pc:sldLayoutMkLst>
        </pc:sldLayoutChg>
        <pc:sldLayoutChg chg="del">
          <pc:chgData name="director oeda.biz" userId="8889bdf8-a236-4583-af66-9712991dc0b9" providerId="ADAL" clId="{E02DAC0E-16E6-4B05-A097-E19F57776485}" dt="2023-10-08T17:31:56.867" v="152" actId="47"/>
          <pc:sldLayoutMkLst>
            <pc:docMk/>
            <pc:sldMasterMk cId="800914614" sldId="2147483854"/>
            <pc:sldLayoutMk cId="1415878531" sldId="2147483868"/>
          </pc:sldLayoutMkLst>
        </pc:sldLayoutChg>
        <pc:sldLayoutChg chg="del">
          <pc:chgData name="director oeda.biz" userId="8889bdf8-a236-4583-af66-9712991dc0b9" providerId="ADAL" clId="{E02DAC0E-16E6-4B05-A097-E19F57776485}" dt="2023-10-08T17:31:56.320" v="151" actId="47"/>
          <pc:sldLayoutMkLst>
            <pc:docMk/>
            <pc:sldMasterMk cId="800914614" sldId="2147483854"/>
            <pc:sldLayoutMk cId="2358383001" sldId="2147483869"/>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EB3D756-B412-4121-986A-D0FC2BBB00E7}" type="datetimeFigureOut">
              <a:rPr lang="en-US" smtClean="0"/>
              <a:t>10/8/2023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314EA7F-2A80-43CC-AECB-97EEC4B7A4F7}" type="slidenum">
              <a:rPr lang="en-US" smtClean="0"/>
              <a:t>‹#›</a:t>
            </a:fld>
            <a:endParaRPr lang="en-US"/>
          </a:p>
        </p:txBody>
      </p:sp>
    </p:spTree>
    <p:extLst>
      <p:ext uri="{BB962C8B-B14F-4D97-AF65-F5344CB8AC3E}">
        <p14:creationId xmlns:p14="http://schemas.microsoft.com/office/powerpoint/2010/main" val="31120963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ngagement.oregonstate.edu/" TargetMode="External"/><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hyperlink" Target="https://osucascades.edu/" TargetMode="External"/><Relationship Id="rId4" Type="http://schemas.openxmlformats.org/officeDocument/2006/relationships/hyperlink" Target="https://www.forestry.oregonstate.edu/"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Hello, I’m Kate Porsche, and honored to serve as interim director for OSU’s Center for the Outdoor recreation Economy.</a:t>
            </a:r>
          </a:p>
          <a:p>
            <a:pPr marL="171450" indent="-171450">
              <a:buFont typeface="Arial" panose="020B0604020202020204" pitchFamily="34" charset="0"/>
              <a:buChar char="•"/>
            </a:pPr>
            <a:r>
              <a:rPr lang="en-US" dirty="0"/>
              <a:t>Nikki Introduction</a:t>
            </a:r>
          </a:p>
          <a:p>
            <a:pPr marL="0" indent="0">
              <a:buFont typeface="Arial" panose="020B0604020202020204" pitchFamily="34" charset="0"/>
              <a:buNone/>
            </a:pP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9908-6840-954C-861B-D0C50EA9B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77836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Kate</a:t>
            </a:r>
          </a:p>
          <a:p>
            <a:pPr rtl="0"/>
            <a:endParaRPr lang="en-US" dirty="0"/>
          </a:p>
          <a:p>
            <a:pPr rtl="0"/>
            <a:r>
              <a:rPr lang="en-US" dirty="0"/>
              <a:t>OSU’s Center for the Outdoor Recreation Economy came out of OSU’s Impact Studio and launched in 2019</a:t>
            </a:r>
          </a:p>
          <a:p>
            <a:pPr rtl="0"/>
            <a:r>
              <a:rPr lang="en-US" dirty="0"/>
              <a:t>* A new way of thinking about education, which of course you all at Ecampus have been on the cutting edge of. Could OSU be at the forefront in creating education and workforce solutions specific to the Outdoor Recreation Industry?</a:t>
            </a:r>
          </a:p>
          <a:p>
            <a:pPr rtl="0"/>
            <a:endParaRPr lang="en-US" dirty="0"/>
          </a:p>
          <a:p>
            <a:pPr rtl="0"/>
            <a:r>
              <a:rPr lang="en-US" dirty="0"/>
              <a:t>CORE is</a:t>
            </a:r>
            <a:r>
              <a:rPr lang="en-US" b="0" i="0" dirty="0">
                <a:solidFill>
                  <a:srgbClr val="8E9089"/>
                </a:solidFill>
                <a:effectLst/>
                <a:latin typeface="Open Sans" panose="020B0606030504020204" pitchFamily="34" charset="0"/>
              </a:rPr>
              <a:t> a partnership of OSU’s </a:t>
            </a:r>
            <a:r>
              <a:rPr lang="en-US" b="0" i="0" u="none" strike="noStrike" dirty="0">
                <a:solidFill>
                  <a:srgbClr val="D73F09"/>
                </a:solidFill>
                <a:effectLst/>
                <a:latin typeface="Open Sans" panose="020B0606030504020204" pitchFamily="34" charset="0"/>
                <a:hlinkClick r:id="rId3"/>
              </a:rPr>
              <a:t>Division of Extension and Engagement</a:t>
            </a:r>
            <a:r>
              <a:rPr lang="en-US" b="0" i="0" dirty="0">
                <a:solidFill>
                  <a:srgbClr val="8E9089"/>
                </a:solidFill>
                <a:effectLst/>
                <a:latin typeface="Open Sans" panose="020B0606030504020204" pitchFamily="34" charset="0"/>
              </a:rPr>
              <a:t>, the </a:t>
            </a:r>
            <a:r>
              <a:rPr lang="en-US" b="0" i="0" u="none" strike="noStrike" dirty="0">
                <a:solidFill>
                  <a:srgbClr val="D73F09"/>
                </a:solidFill>
                <a:effectLst/>
                <a:latin typeface="Open Sans" panose="020B0606030504020204" pitchFamily="34" charset="0"/>
                <a:hlinkClick r:id="rId4"/>
              </a:rPr>
              <a:t>College of Forestry</a:t>
            </a:r>
            <a:r>
              <a:rPr lang="en-US" b="0" i="0" dirty="0">
                <a:solidFill>
                  <a:srgbClr val="8E9089"/>
                </a:solidFill>
                <a:effectLst/>
                <a:latin typeface="Open Sans" panose="020B0606030504020204" pitchFamily="34" charset="0"/>
              </a:rPr>
              <a:t>, </a:t>
            </a:r>
            <a:r>
              <a:rPr lang="en-US" b="0" i="0" u="none" strike="noStrike" dirty="0">
                <a:solidFill>
                  <a:srgbClr val="D73F09"/>
                </a:solidFill>
                <a:effectLst/>
                <a:latin typeface="Open Sans" panose="020B0606030504020204" pitchFamily="34" charset="0"/>
                <a:hlinkClick r:id="rId5"/>
              </a:rPr>
              <a:t>OSU-Cascades</a:t>
            </a:r>
            <a:r>
              <a:rPr lang="en-US" b="0" i="0" dirty="0">
                <a:solidFill>
                  <a:srgbClr val="8E9089"/>
                </a:solidFill>
                <a:effectLst/>
                <a:latin typeface="Open Sans" panose="020B0606030504020204" pitchFamily="34" charset="0"/>
              </a:rPr>
              <a:t>, and the </a:t>
            </a:r>
            <a:r>
              <a:rPr lang="en-US" dirty="0"/>
              <a:t>Office of the Provost.</a:t>
            </a:r>
          </a:p>
          <a:p>
            <a:pPr rtl="0"/>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EBF02-ED9E-2749-9968-96A7C103DB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262068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4 Pillars</a:t>
            </a:r>
          </a:p>
          <a:p>
            <a:pPr rtl="0"/>
            <a:r>
              <a:rPr lang="en-US" dirty="0"/>
              <a:t>(which our teammate Danny realized fit into this handy acronym!)</a:t>
            </a:r>
          </a:p>
          <a:p>
            <a:pPr rtl="0"/>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of this work we do in lock-step with Industry partners so that our research, or education is relevant and meets industry need</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Continuing Education and Training – </a:t>
            </a:r>
            <a:r>
              <a:rPr lang="en-US" sz="1200" dirty="0">
                <a:latin typeface="Tahoma" panose="020B0604030504040204" pitchFamily="34" charset="0"/>
                <a:ea typeface="Tahoma" panose="020B0604030504040204" pitchFamily="34" charset="0"/>
                <a:cs typeface="Tahoma" panose="020B0604030504040204" pitchFamily="34" charset="0"/>
              </a:rPr>
              <a:t>N</a:t>
            </a:r>
            <a:r>
              <a:rPr lang="en-US" sz="1200" dirty="0">
                <a:effectLst/>
                <a:latin typeface="Tahoma" panose="020B0604030504040204" pitchFamily="34" charset="0"/>
                <a:ea typeface="Tahoma" panose="020B0604030504040204" pitchFamily="34" charset="0"/>
                <a:cs typeface="Tahoma" panose="020B0604030504040204" pitchFamily="34" charset="0"/>
              </a:rPr>
              <a:t>on-credit (technical and non-technical) training developed in coordination with industry to meet workforce needs.</a:t>
            </a:r>
          </a:p>
          <a:p>
            <a:pPr marL="228600" marR="0" lvl="0" indent="-228600" algn="l" defTabSz="914400" rtl="0" eaLnBrk="1" fontAlgn="auto" latinLnBrk="0" hangingPunct="1">
              <a:lnSpc>
                <a:spcPct val="100000"/>
              </a:lnSpc>
              <a:spcBef>
                <a:spcPts val="0"/>
              </a:spcBef>
              <a:spcAft>
                <a:spcPts val="0"/>
              </a:spcAft>
              <a:buClrTx/>
              <a:buSzTx/>
              <a:buFontTx/>
              <a:buAutoNum type="arabicParenR"/>
              <a:tabLst/>
              <a:defRPr/>
            </a:pPr>
            <a:r>
              <a:rPr lang="en-US" dirty="0"/>
              <a:t>DEGREES &amp; CREDENTIALS - </a:t>
            </a:r>
            <a:r>
              <a:rPr lang="en-US" sz="1200" dirty="0"/>
              <a:t>An new focus on for-credit and micro-credit pathways, taking advantage of alternative credentialing innovation at Ecampus</a:t>
            </a:r>
          </a:p>
          <a:p>
            <a:r>
              <a:rPr lang="en-US" dirty="0"/>
              <a:t>3</a:t>
            </a:r>
            <a:r>
              <a:rPr lang="en-US" dirty="0">
                <a:highlight>
                  <a:srgbClr val="FFFF00"/>
                </a:highlight>
              </a:rPr>
              <a:t>) </a:t>
            </a:r>
            <a:r>
              <a:rPr lang="en-US" dirty="0"/>
              <a:t>RESEARCH &amp;  THOUGHT LEADERSHIP - </a:t>
            </a:r>
            <a:r>
              <a:rPr lang="en-US" sz="1200" dirty="0"/>
              <a:t>Leadership in research related to the continuing health, vitality, and accessibility of the ORE.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4) ECONOMIC DEVELOPMENT - </a:t>
            </a:r>
            <a:r>
              <a:rPr lang="en-US" sz="1200" dirty="0"/>
              <a:t>In areas broadening from resource-based economies and seeking ways to maintain strong, vibrant communities. </a:t>
            </a:r>
          </a:p>
          <a:p>
            <a:pPr rtl="0"/>
            <a:endParaRPr lang="en-US" dirty="0"/>
          </a:p>
          <a:p>
            <a:pPr rtl="0"/>
            <a:r>
              <a:rPr lang="en-US" dirty="0"/>
              <a:t>Surrounding all of this work, is what I call an overarching lens through which we do our work. That is a focus on creating a more diverse, equitable, and inclusive space in the ORE</a:t>
            </a:r>
          </a:p>
          <a:p>
            <a:pPr rtl="0"/>
            <a:r>
              <a:rPr lang="en-US" dirty="0"/>
              <a:t>—being purposeful the creation of economic opportunities for folks who have been previously underrepresented in this space</a:t>
            </a:r>
          </a:p>
          <a:p>
            <a:pPr rtl="0"/>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EBF02-ED9E-2749-9968-96A7C103DB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0343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we’ve developed programs including</a:t>
            </a:r>
          </a:p>
          <a:p>
            <a:pPr marL="171450" indent="-171450" rtl="0">
              <a:buFont typeface="Arial" panose="020B0604020202020204" pitchFamily="34" charset="0"/>
              <a:buChar char="•"/>
            </a:pPr>
            <a:r>
              <a:rPr lang="en-US" dirty="0"/>
              <a:t>FORE 101</a:t>
            </a:r>
          </a:p>
          <a:p>
            <a:pPr marL="171450" indent="-171450" rtl="0">
              <a:buFont typeface="Arial" panose="020B0604020202020204" pitchFamily="34" charset="0"/>
              <a:buChar char="•"/>
            </a:pPr>
            <a:r>
              <a:rPr lang="en-US" dirty="0"/>
              <a:t>Ski Lift Maintenance Technician training</a:t>
            </a:r>
          </a:p>
          <a:p>
            <a:pPr marL="171450" indent="-171450" rtl="0">
              <a:buFont typeface="Arial" panose="020B0604020202020204" pitchFamily="34" charset="0"/>
              <a:buChar char="•"/>
            </a:pPr>
            <a:endParaRPr lang="en-US" dirty="0"/>
          </a:p>
          <a:p>
            <a:pPr rtl="0"/>
            <a:r>
              <a:rPr lang="en-US" dirty="0"/>
              <a:t>Free courses and toolkits</a:t>
            </a:r>
          </a:p>
          <a:p>
            <a:pPr marL="171450" indent="-171450" rtl="0">
              <a:buFont typeface="Arial" panose="020B0604020202020204" pitchFamily="34" charset="0"/>
              <a:buChar char="•"/>
            </a:pPr>
            <a:r>
              <a:rPr lang="en-US" dirty="0"/>
              <a:t>Intro to FORE 101</a:t>
            </a:r>
          </a:p>
          <a:p>
            <a:pPr marL="171450" indent="-171450" rtl="0">
              <a:buFont typeface="Arial" panose="020B0604020202020204" pitchFamily="34" charset="0"/>
              <a:buChar char="•"/>
            </a:pPr>
            <a:r>
              <a:rPr lang="en-US" dirty="0"/>
              <a:t>How a ski lift works Module</a:t>
            </a:r>
          </a:p>
          <a:p>
            <a:pPr marL="171450" indent="-171450" rtl="0">
              <a:buFont typeface="Arial" panose="020B0604020202020204" pitchFamily="34" charset="0"/>
              <a:buChar char="•"/>
            </a:pPr>
            <a:r>
              <a:rPr lang="en-US" dirty="0"/>
              <a:t>ORR Rural ED Toolkit</a:t>
            </a:r>
          </a:p>
          <a:p>
            <a:pPr marL="171450" indent="-171450" rtl="0">
              <a:buFont typeface="Arial" panose="020B0604020202020204" pitchFamily="34" charset="0"/>
              <a:buChar char="•"/>
            </a:pPr>
            <a:endParaRPr lang="en-US" dirty="0"/>
          </a:p>
          <a:p>
            <a:pPr rtl="0"/>
            <a:r>
              <a:rPr lang="en-US" dirty="0"/>
              <a:t>And programs we will be piloting in 2023</a:t>
            </a:r>
          </a:p>
          <a:p>
            <a:pPr rtl="0"/>
            <a:r>
              <a:rPr lang="en-US" dirty="0"/>
              <a:t>* Ski lift operations training</a:t>
            </a:r>
          </a:p>
          <a:p>
            <a:pPr rtl="0"/>
            <a:r>
              <a:rPr lang="en-US" dirty="0"/>
              <a:t>*  DEI – Frontline retail workers, in partnership with ORR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EBF02-ED9E-2749-9968-96A7C103DB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3090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research partner for the industry - informs the industry and us as to the types of education opportunities</a:t>
            </a:r>
          </a:p>
          <a:p>
            <a:pPr rtl="0"/>
            <a:endParaRPr lang="en-US" dirty="0"/>
          </a:p>
          <a:p>
            <a:pPr rtl="0"/>
            <a:r>
              <a:rPr lang="en-US" dirty="0"/>
              <a:t>A couple of examples:</a:t>
            </a:r>
          </a:p>
          <a:p>
            <a:r>
              <a:rPr lang="en-US" b="1" dirty="0"/>
              <a:t>AARP - </a:t>
            </a:r>
            <a:r>
              <a:rPr lang="en-US" sz="1800" dirty="0">
                <a:solidFill>
                  <a:srgbClr val="211D1E"/>
                </a:solidFill>
                <a:latin typeface="Kievit Offc" panose="020B0504030101020102" pitchFamily="34" charset="0"/>
              </a:rPr>
              <a:t>collaboration with AARP and College of Public Health &amp; Human Sciences, </a:t>
            </a:r>
          </a:p>
          <a:p>
            <a:r>
              <a:rPr lang="en-US" sz="1800" dirty="0">
                <a:solidFill>
                  <a:srgbClr val="211D1E"/>
                </a:solidFill>
                <a:latin typeface="Kievit Offc" panose="020B0504030101020102" pitchFamily="34" charset="0"/>
              </a:rPr>
              <a:t>CORE identified research and training opportunities to make the outdoors more accessible and inclusive of the 50+ community. </a:t>
            </a:r>
          </a:p>
          <a:p>
            <a:r>
              <a:rPr lang="en-US" sz="1800" dirty="0">
                <a:solidFill>
                  <a:srgbClr val="211D1E"/>
                </a:solidFill>
                <a:latin typeface="Kievit Offc" panose="020B0504030101020102" pitchFamily="34" charset="0"/>
              </a:rPr>
              <a:t>One of the outcomes of the project included a proposed set of competencies necessary for all customer service employees </a:t>
            </a:r>
          </a:p>
          <a:p>
            <a:r>
              <a:rPr lang="en-US" sz="1800" dirty="0">
                <a:solidFill>
                  <a:srgbClr val="211D1E"/>
                </a:solidFill>
                <a:latin typeface="Kievit Offc" panose="020B0504030101020102" pitchFamily="34" charset="0"/>
              </a:rPr>
              <a:t>in the industry. </a:t>
            </a:r>
          </a:p>
          <a:p>
            <a:r>
              <a:rPr lang="en-US" sz="1800" dirty="0">
                <a:solidFill>
                  <a:srgbClr val="211D1E"/>
                </a:solidFill>
                <a:latin typeface="Kievit Offc" panose="020B0504030101020102" pitchFamily="34" charset="0"/>
              </a:rPr>
              <a:t>These competencies will also be used as standards to develop the curriculum and learning outcomes for future trainings. </a:t>
            </a:r>
            <a:endParaRPr lang="en-US" b="1" dirty="0"/>
          </a:p>
          <a:p>
            <a:pPr rtl="0"/>
            <a:endParaRPr lang="en-US" b="1" dirty="0"/>
          </a:p>
          <a:p>
            <a:pPr rtl="0"/>
            <a:r>
              <a:rPr lang="en-US" b="1" dirty="0"/>
              <a:t>SCORP – statewide comprehensive outdoor recreation plan </a:t>
            </a:r>
            <a:r>
              <a:rPr lang="en-US" sz="1800" dirty="0">
                <a:solidFill>
                  <a:srgbClr val="211D1E"/>
                </a:solidFill>
                <a:latin typeface="Kievit Offc" panose="020B0504030101020102" pitchFamily="34" charset="0"/>
              </a:rPr>
              <a:t>Oregon’s SCORP provides a strategic vision for local, regional, state, and federal agencies, together with tribal governments, and private and non-profit partners, to effectively and adequately provide outdoor recreation and conservation to meet the needs of Oregon state residents </a:t>
            </a:r>
            <a:endParaRPr lang="en-US" dirty="0"/>
          </a:p>
          <a:p>
            <a:pPr rtl="0"/>
            <a:endParaRPr lang="en-US" dirty="0"/>
          </a:p>
          <a:p>
            <a:pPr rtl="0"/>
            <a:r>
              <a:rPr lang="en-US" dirty="0"/>
              <a:t>Like our other work, you can see how this research is being done hand-in-glove with the outdoor industry</a:t>
            </a:r>
          </a:p>
          <a:p>
            <a:pPr rtl="0"/>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EBF02-ED9E-2749-9968-96A7C103DB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40631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9908-6840-954C-861B-D0C50EA9B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683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dirty="0">
                <a:latin typeface="Calibri" panose="020F0502020204030204" pitchFamily="34" charset="0"/>
                <a:ea typeface="Calibri" panose="020F0502020204030204" pitchFamily="34" charset="0"/>
                <a:cs typeface="Times New Roman" panose="02020603050405020304" pitchFamily="18" charset="0"/>
              </a:rPr>
              <a:t>One part of CORE’s thought leadership work</a:t>
            </a:r>
          </a:p>
          <a:p>
            <a:endParaRPr lang="en-US" sz="1800" b="1" dirty="0">
              <a:latin typeface="Calibri" panose="020F0502020204030204" pitchFamily="34" charset="0"/>
              <a:ea typeface="Calibri" panose="020F0502020204030204" pitchFamily="34" charset="0"/>
              <a:cs typeface="Times New Roman" panose="02020603050405020304" pitchFamily="18" charset="0"/>
            </a:endParaRPr>
          </a:p>
          <a:p>
            <a:r>
              <a:rPr lang="en-US" sz="1800" b="0" dirty="0">
                <a:latin typeface="Calibri" panose="020F0502020204030204" pitchFamily="34" charset="0"/>
                <a:ea typeface="Calibri" panose="020F0502020204030204" pitchFamily="34" charset="0"/>
                <a:cs typeface="Times New Roman" panose="02020603050405020304" pitchFamily="18" charset="0"/>
              </a:rPr>
              <a:t>We have acted as a convenor and coordinator at a national level. </a:t>
            </a:r>
          </a:p>
          <a:p>
            <a:r>
              <a:rPr lang="en-US" sz="1800" b="0" dirty="0">
                <a:latin typeface="Calibri" panose="020F0502020204030204" pitchFamily="34" charset="0"/>
                <a:ea typeface="Calibri" panose="020F0502020204030204" pitchFamily="34" charset="0"/>
                <a:cs typeface="Times New Roman" panose="02020603050405020304" pitchFamily="18" charset="0"/>
              </a:rPr>
              <a:t>There exist some challenges as this industry emerges and begins to coalesce</a:t>
            </a:r>
          </a:p>
          <a:p>
            <a:endParaRPr lang="en-US" sz="1800" b="0" dirty="0">
              <a:latin typeface="Calibri" panose="020F0502020204030204" pitchFamily="34" charset="0"/>
              <a:ea typeface="Calibri" panose="020F0502020204030204" pitchFamily="34" charset="0"/>
              <a:cs typeface="Times New Roman" panose="02020603050405020304" pitchFamily="18" charset="0"/>
            </a:endParaRPr>
          </a:p>
          <a:p>
            <a:pPr marL="349415" indent="-349415">
              <a:buFont typeface="Calibri" panose="020F050202020403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Lack of clear and universal understanding about what “the outdoor recreation industry” really is.</a:t>
            </a:r>
          </a:p>
          <a:p>
            <a:pPr marL="349415" indent="-349415">
              <a:buFont typeface="Calibri" panose="020F050202020403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An “exclusivity epidemic” in the outdoor industry – the outdoor industry is hyper-networked, creating an exclusive culture where it’s all about who you know and experience within the outdoor industry and conformance to the outdoor industry culture/way of life is required to get a job in the industry. This has led to an industry that lacks diversity of people and thought and leads to the belief by minority populations that they are not welcome in the industry or in the outdoors. </a:t>
            </a:r>
          </a:p>
          <a:p>
            <a:pPr marL="815302" lvl="1" indent="-349415">
              <a:buFont typeface="Calibri" panose="020F050202020403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Ways people recreate, rules, etc., developed in 20</a:t>
            </a:r>
            <a:r>
              <a:rPr lang="en-US" sz="1800" baseline="30000" dirty="0">
                <a:latin typeface="Calibri" panose="020F0502020204030204" pitchFamily="34" charset="0"/>
                <a:ea typeface="Calibri" panose="020F0502020204030204" pitchFamily="34" charset="0"/>
                <a:cs typeface="Times New Roman" panose="02020603050405020304" pitchFamily="18" charset="0"/>
              </a:rPr>
              <a:t>th</a:t>
            </a:r>
            <a:r>
              <a:rPr lang="en-US" sz="1800" dirty="0">
                <a:latin typeface="Calibri" panose="020F0502020204030204" pitchFamily="34" charset="0"/>
                <a:ea typeface="Calibri" panose="020F0502020204030204" pitchFamily="34" charset="0"/>
                <a:cs typeface="Times New Roman" panose="02020603050405020304" pitchFamily="18" charset="0"/>
              </a:rPr>
              <a:t> century, the folks making the rules and engaging tend to be white</a:t>
            </a:r>
          </a:p>
          <a:p>
            <a:pPr marL="815302" marR="0" lvl="1" indent="-349415" algn="l" defTabSz="914400" rtl="0" eaLnBrk="1" fontAlgn="auto" latinLnBrk="0" hangingPunct="1">
              <a:lnSpc>
                <a:spcPct val="100000"/>
              </a:lnSpc>
              <a:spcBef>
                <a:spcPts val="0"/>
              </a:spcBef>
              <a:spcAft>
                <a:spcPts val="0"/>
              </a:spcAft>
              <a:buClrTx/>
              <a:buSzTx/>
              <a:buFont typeface="Calibri" panose="020F0502020204030204" pitchFamily="34" charset="0"/>
              <a:buChar char="-"/>
              <a:tabLst/>
              <a:defRPr/>
            </a:pPr>
            <a:r>
              <a:rPr lang="en-US" sz="1800" dirty="0">
                <a:latin typeface="Calibri" panose="020F0502020204030204" pitchFamily="34" charset="0"/>
                <a:ea typeface="Calibri" panose="020F0502020204030204" pitchFamily="34" charset="0"/>
                <a:cs typeface="Times New Roman" panose="02020603050405020304" pitchFamily="18" charset="0"/>
              </a:rPr>
              <a:t>Health benefits, outdoors is like free medicine to those who have access to it</a:t>
            </a:r>
          </a:p>
          <a:p>
            <a:pPr marL="815302" lvl="1" indent="-349415">
              <a:buFont typeface="Calibri" panose="020F050202020403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Barriers to participation: </a:t>
            </a:r>
          </a:p>
          <a:p>
            <a:pPr marL="1281189" lvl="2" indent="-349415">
              <a:buFont typeface="Calibri" panose="020F050202020403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Workforce has its hand on the levers– creating equitable pathways will help to drive inclusivity in the outdoors in the future</a:t>
            </a:r>
          </a:p>
          <a:p>
            <a:pPr marL="349415" indent="-349415">
              <a:buFont typeface="Calibri" panose="020F050202020403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A strong need for community economic development to address transitioning natural resource economies in America’s rural towns. </a:t>
            </a:r>
          </a:p>
          <a:p>
            <a:pPr marL="815302" lvl="1" indent="-349415">
              <a:buFont typeface="Calibri" panose="020F050202020403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We continue to see migration to quality-of-life communities in US (communities with recreation baked in)</a:t>
            </a:r>
          </a:p>
          <a:p>
            <a:pPr marL="815302" lvl="1" indent="-349415">
              <a:buFont typeface="Calibri" panose="020F050202020403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Access to the outdoors as part of the equation for the viability of these communities</a:t>
            </a:r>
          </a:p>
          <a:p>
            <a:pPr marL="349415" indent="-349415">
              <a:buFont typeface="Calibri" panose="020F050202020403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Lack of national-level coordination between academia and industry to ensure academic programs are responsive to the needs of the industry. Consistent educational opportunities</a:t>
            </a:r>
          </a:p>
          <a:p>
            <a:pPr marL="815302" lvl="1" indent="-349415">
              <a:buFont typeface="Calibri" panose="020F0502020204030204" pitchFamily="34" charset="0"/>
              <a:buChar cha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9908-6840-954C-861B-D0C50EA9B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6096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sz="1800" b="1" dirty="0">
                <a:latin typeface="Calibri" panose="020F0502020204030204" pitchFamily="34" charset="0"/>
                <a:ea typeface="Calibri" panose="020F0502020204030204" pitchFamily="34" charset="0"/>
                <a:cs typeface="Times New Roman" panose="02020603050405020304" pitchFamily="18" charset="0"/>
              </a:rPr>
              <a:t>Benefits of a consortium: (fade in on click)</a:t>
            </a:r>
          </a:p>
          <a:p>
            <a:pPr marL="349415" indent="-349415">
              <a:buFont typeface="Calibri" panose="020F050202020403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Share information and resources</a:t>
            </a:r>
          </a:p>
          <a:p>
            <a:pPr marL="349415" indent="-349415">
              <a:buFont typeface="Calibri" panose="020F050202020403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Set standards for jobs</a:t>
            </a:r>
          </a:p>
          <a:p>
            <a:pPr marL="349415" indent="-349415">
              <a:buFont typeface="Calibri" panose="020F0502020204030204" pitchFamily="34" charset="0"/>
              <a:buChar char="-"/>
            </a:pPr>
            <a:r>
              <a:rPr lang="en-US" sz="1800" b="1" dirty="0">
                <a:latin typeface="Calibri" panose="020F0502020204030204" pitchFamily="34" charset="0"/>
                <a:ea typeface="Calibri" panose="020F0502020204030204" pitchFamily="34" charset="0"/>
                <a:cs typeface="Times New Roman" panose="02020603050405020304" pitchFamily="18" charset="0"/>
              </a:rPr>
              <a:t>Connect directly with the industry</a:t>
            </a:r>
          </a:p>
          <a:p>
            <a:pPr marL="349415" indent="-349415">
              <a:buFont typeface="Calibri" panose="020F0502020204030204" pitchFamily="34" charset="0"/>
              <a:buChar char="-"/>
            </a:pPr>
            <a:r>
              <a:rPr lang="en-US" sz="1800" b="0" dirty="0">
                <a:latin typeface="Calibri" panose="020F0502020204030204" pitchFamily="34" charset="0"/>
                <a:ea typeface="Calibri" panose="020F0502020204030204" pitchFamily="34" charset="0"/>
                <a:cs typeface="Times New Roman" panose="02020603050405020304" pitchFamily="18" charset="0"/>
              </a:rPr>
              <a:t>Creates educational and workforce development, which is a key part of building a more </a:t>
            </a:r>
            <a:r>
              <a:rPr lang="en-US" sz="1800" b="1" dirty="0">
                <a:latin typeface="Calibri" panose="020F0502020204030204" pitchFamily="34" charset="0"/>
                <a:ea typeface="Calibri" panose="020F0502020204030204" pitchFamily="34" charset="0"/>
                <a:cs typeface="Times New Roman" panose="02020603050405020304" pitchFamily="18" charset="0"/>
              </a:rPr>
              <a:t>diverse and inclusive outdoor industry.</a:t>
            </a:r>
          </a:p>
          <a:p>
            <a:pPr marL="349415" indent="-349415">
              <a:buFont typeface="Calibri" panose="020F0502020204030204" pitchFamily="34" charset="0"/>
              <a:buChar char="-"/>
            </a:pPr>
            <a:r>
              <a:rPr lang="en-US" sz="1800" b="0" dirty="0">
                <a:latin typeface="Calibri" panose="020F0502020204030204" pitchFamily="34" charset="0"/>
                <a:ea typeface="Calibri" panose="020F0502020204030204" pitchFamily="34" charset="0"/>
                <a:cs typeface="Times New Roman" panose="02020603050405020304" pitchFamily="18" charset="0"/>
              </a:rPr>
              <a:t>Conduct collaborative research</a:t>
            </a:r>
          </a:p>
          <a:p>
            <a:pPr marL="349415" indent="-349415">
              <a:buFont typeface="Calibri" panose="020F0502020204030204" pitchFamily="34" charset="0"/>
              <a:buChar char="-"/>
            </a:pP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349415" indent="-349415">
              <a:buFont typeface="Calibri" panose="020F050202020403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Funding: A national consortium representing a broad group of colleges and universities is in a better position to receive federal and private funding.</a:t>
            </a:r>
          </a:p>
          <a:p>
            <a:pPr marL="815302" lvl="1" indent="-349415" defTabSz="931774">
              <a:buFont typeface="Calibri" panose="020F0502020204030204" pitchFamily="34" charset="0"/>
              <a:buChar char="-"/>
              <a:defRPr/>
            </a:pPr>
            <a:r>
              <a:rPr lang="en-US" sz="1800" dirty="0">
                <a:latin typeface="Calibri" panose="020F0502020204030204" pitchFamily="34" charset="0"/>
                <a:ea typeface="Calibri" panose="020F0502020204030204" pitchFamily="34" charset="0"/>
                <a:cs typeface="Times New Roman" panose="02020603050405020304" pitchFamily="18" charset="0"/>
              </a:rPr>
              <a:t>Senate has told us that if we want funding for this work, we need to do it at a national level – hence the consortium</a:t>
            </a:r>
          </a:p>
          <a:p>
            <a:pPr marL="349415" indent="-349415">
              <a:buFont typeface="Calibri" panose="020F050202020403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Are we competitors with these folks, sure, but this industry is working together, </a:t>
            </a:r>
          </a:p>
          <a:p>
            <a:pPr marL="806615" lvl="1" indent="-349415">
              <a:buFont typeface="Calibri" panose="020F050202020403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With 2 of my favorite expressions: a rising tide raises all boats, and the notion of rowing together to achieve greatness.</a:t>
            </a:r>
          </a:p>
          <a:p>
            <a:pPr marL="349415" lvl="0" indent="-349415">
              <a:buFont typeface="Calibri" panose="020F0502020204030204" pitchFamily="34" charset="0"/>
              <a:buChar char="-"/>
            </a:pPr>
            <a:r>
              <a:rPr lang="en-US" sz="1800" dirty="0">
                <a:latin typeface="Calibri" panose="020F0502020204030204" pitchFamily="34" charset="0"/>
                <a:ea typeface="Calibri" panose="020F0502020204030204" pitchFamily="34" charset="0"/>
                <a:cs typeface="Times New Roman" panose="02020603050405020304" pitchFamily="18" charset="0"/>
              </a:rPr>
              <a:t>Thrilled that OSU is helping to coordinate and convene these conversations with our partners.</a:t>
            </a:r>
          </a:p>
          <a:p>
            <a:endParaRPr lang="en-US" b="1" dirty="0">
              <a:latin typeface="Calibri" panose="020F0502020204030204" pitchFamily="34" charset="0"/>
              <a:ea typeface="Calibri" panose="020F0502020204030204" pitchFamily="34" charset="0"/>
              <a:cs typeface="Times New Roman" panose="02020603050405020304" pitchFamily="18" charset="0"/>
            </a:endParaRPr>
          </a:p>
          <a:p>
            <a:endParaRPr lang="en-US"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EBF02-ED9E-2749-9968-96A7C103DB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7340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latin typeface="Calibri" panose="020F0502020204030204" pitchFamily="34" charset="0"/>
              <a:ea typeface="Calibri" panose="020F0502020204030204" pitchFamily="34" charset="0"/>
              <a:cs typeface="Times New Roman" panose="02020603050405020304" pitchFamily="18" charset="0"/>
            </a:endParaRPr>
          </a:p>
          <a:p>
            <a:endParaRPr lang="en-US" b="1"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EBF02-ED9E-2749-9968-96A7C103DB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8842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Nikki</a:t>
            </a:r>
          </a:p>
          <a:p>
            <a:pPr marL="171450" indent="-171450">
              <a:buFont typeface="Arial" panose="020B0604020202020204" pitchFamily="34" charset="0"/>
              <a:buChar char="•"/>
            </a:pPr>
            <a:r>
              <a:rPr lang="en-US" dirty="0"/>
              <a:t>Start with industry needs assessment: The importance of showing up and listening</a:t>
            </a:r>
          </a:p>
          <a:p>
            <a:pPr marL="171450" indent="-171450">
              <a:buFont typeface="Arial" panose="020B0604020202020204" pitchFamily="34" charset="0"/>
              <a:buChar char="•"/>
            </a:pPr>
            <a:r>
              <a:rPr lang="en-US" dirty="0"/>
              <a:t>Working with regional associations </a:t>
            </a:r>
          </a:p>
          <a:p>
            <a:pPr marL="171450" indent="-171450">
              <a:buFont typeface="Arial" panose="020B0604020202020204" pitchFamily="34" charset="0"/>
              <a:buChar char="•"/>
            </a:pPr>
            <a:r>
              <a:rPr lang="en-US" dirty="0"/>
              <a:t>Identified a huge workforce gap with Lift Maintenance Technicians </a:t>
            </a:r>
          </a:p>
          <a:p>
            <a:pPr marL="171450" indent="-171450">
              <a:buFont typeface="Arial" panose="020B0604020202020204" pitchFamily="34" charset="0"/>
              <a:buChar char="•"/>
            </a:pPr>
            <a:r>
              <a:rPr lang="en-US" dirty="0"/>
              <a:t>Course preview: https://vimeo.com/702915974</a:t>
            </a:r>
          </a:p>
          <a:p>
            <a:pPr marL="171450" indent="-171450">
              <a:buFont typeface="Arial" panose="020B0604020202020204" pitchFamily="34" charset="0"/>
              <a:buChar char="•"/>
            </a:pPr>
            <a:r>
              <a:rPr lang="en-US" dirty="0"/>
              <a:t>Through working on the LMT program we have been able to identify emerging workforce needs in the Ski Industry</a:t>
            </a:r>
          </a:p>
          <a:p>
            <a:pPr marL="628650" lvl="1" indent="-171450">
              <a:buFont typeface="Arial" panose="020B0604020202020204" pitchFamily="34" charset="0"/>
              <a:buChar char="•"/>
            </a:pPr>
            <a:r>
              <a:rPr lang="en-US" dirty="0"/>
              <a:t>Things in our sandbox</a:t>
            </a:r>
          </a:p>
          <a:p>
            <a:pPr marL="1085850" lvl="2" indent="-171450">
              <a:buFont typeface="Arial" panose="020B0604020202020204" pitchFamily="34" charset="0"/>
              <a:buChar char="•"/>
            </a:pPr>
            <a:r>
              <a:rPr lang="en-US" dirty="0"/>
              <a:t>The Silver Tsunami: An aging wealth of generational knowledge</a:t>
            </a:r>
          </a:p>
          <a:p>
            <a:pPr marL="1085850" lvl="2" indent="-171450">
              <a:buFont typeface="Arial" panose="020B0604020202020204" pitchFamily="34" charset="0"/>
              <a:buChar char="•"/>
            </a:pPr>
            <a:r>
              <a:rPr lang="en-US" dirty="0"/>
              <a:t>Risk &amp; Safety protections from litigation</a:t>
            </a:r>
          </a:p>
          <a:p>
            <a:pPr marL="1085850" lvl="2" indent="-171450">
              <a:buFont typeface="Arial" panose="020B0604020202020204" pitchFamily="34" charset="0"/>
              <a:buChar char="•"/>
            </a:pPr>
            <a:r>
              <a:rPr lang="en-US" dirty="0"/>
              <a:t>Gender inequities and industry-wide embedded sexism</a:t>
            </a:r>
          </a:p>
          <a:p>
            <a:pPr marL="1085850" lvl="2" indent="-171450">
              <a:buFont typeface="Arial" panose="020B0604020202020204" pitchFamily="34" charset="0"/>
              <a:buChar char="•"/>
            </a:pPr>
            <a:r>
              <a:rPr lang="en-US" dirty="0"/>
              <a:t>Extreme lack of diversity resulting in decreased access and representation</a:t>
            </a:r>
          </a:p>
          <a:p>
            <a:pPr marL="628650" lvl="1" indent="-171450">
              <a:buFont typeface="Arial" panose="020B0604020202020204" pitchFamily="34" charset="0"/>
              <a:buChar char="•"/>
            </a:pPr>
            <a:r>
              <a:rPr lang="en-US" dirty="0"/>
              <a:t>External factors impacting business and the workforce</a:t>
            </a:r>
          </a:p>
          <a:p>
            <a:pPr marL="1085850" lvl="2" indent="-171450">
              <a:buFont typeface="Arial" panose="020B0604020202020204" pitchFamily="34" charset="0"/>
              <a:buChar char="•"/>
            </a:pPr>
            <a:r>
              <a:rPr lang="en-US" dirty="0"/>
              <a:t>Impacts of climate change</a:t>
            </a:r>
          </a:p>
          <a:p>
            <a:pPr marL="1085850" lvl="2" indent="-171450">
              <a:buFont typeface="Arial" panose="020B0604020202020204" pitchFamily="34" charset="0"/>
              <a:buChar char="•"/>
            </a:pPr>
            <a:r>
              <a:rPr lang="en-US" dirty="0"/>
              <a:t>Housing and seasonality nature of the industry</a:t>
            </a:r>
          </a:p>
          <a:p>
            <a:pPr marL="171450" lvl="0" indent="-171450">
              <a:buFont typeface="Arial" panose="020B0604020202020204" pitchFamily="34" charset="0"/>
              <a:buChar char="•"/>
            </a:pPr>
            <a:r>
              <a:rPr lang="en-US" dirty="0"/>
              <a:t>How to collaborate</a:t>
            </a:r>
          </a:p>
          <a:p>
            <a:pPr marL="628650" lvl="1" indent="-171450">
              <a:buFont typeface="Arial" panose="020B0604020202020204" pitchFamily="34" charset="0"/>
              <a:buChar char="•"/>
            </a:pPr>
            <a:r>
              <a:rPr lang="en-US" dirty="0"/>
              <a:t>Uplift voices through program development process</a:t>
            </a:r>
          </a:p>
          <a:p>
            <a:pPr marL="628650" lvl="1" indent="-171450">
              <a:buFont typeface="Arial" panose="020B0604020202020204" pitchFamily="34" charset="0"/>
              <a:buChar char="•"/>
            </a:pPr>
            <a:r>
              <a:rPr lang="en-US" dirty="0"/>
              <a:t>Representation matters</a:t>
            </a:r>
          </a:p>
          <a:p>
            <a:pPr marL="628650" lvl="1" indent="-171450">
              <a:buFont typeface="Arial" panose="020B0604020202020204" pitchFamily="34" charset="0"/>
              <a:buChar char="•"/>
            </a:pPr>
            <a:r>
              <a:rPr lang="en-US" dirty="0"/>
              <a:t>Content is one thing, but adoption is another</a:t>
            </a:r>
          </a:p>
          <a:p>
            <a:pPr marL="628650" lvl="1" indent="-171450">
              <a:buFont typeface="Arial" panose="020B0604020202020204" pitchFamily="34" charset="0"/>
              <a:buChar char="•"/>
            </a:pPr>
            <a:r>
              <a:rPr lang="en-US" dirty="0"/>
              <a:t>Create space for thought leadership that is trauma-informed</a:t>
            </a: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9908-6840-954C-861B-D0C50EA9B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2685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Calibri" panose="020F0502020204030204" pitchFamily="34" charset="0"/>
                <a:ea typeface="Calibri" panose="020F0502020204030204" pitchFamily="34" charset="0"/>
                <a:cs typeface="Times New Roman" panose="02020603050405020304" pitchFamily="18" charset="0"/>
              </a:rPr>
              <a:t>Final slide</a:t>
            </a:r>
          </a:p>
          <a:p>
            <a:r>
              <a:rPr lang="en-US" b="0" dirty="0">
                <a:latin typeface="Calibri" panose="020F0502020204030204" pitchFamily="34" charset="0"/>
                <a:ea typeface="Calibri" panose="020F0502020204030204" pitchFamily="34" charset="0"/>
                <a:cs typeface="Times New Roman" panose="02020603050405020304" pitchFamily="18" charset="0"/>
              </a:rPr>
              <a:t>CORE is focused on all of these areas: industry engagement</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Calibri" panose="020F0502020204030204" pitchFamily="34" charset="0"/>
                <a:ea typeface="Calibri" panose="020F0502020204030204" pitchFamily="34" charset="0"/>
                <a:cs typeface="Times New Roman" panose="02020603050405020304" pitchFamily="18" charset="0"/>
              </a:rPr>
              <a:t>And overarching: working to create a diverse and inclusive outdoor industry.</a:t>
            </a:r>
          </a:p>
          <a:p>
            <a:endParaRPr lang="en-US" sz="18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9908-6840-954C-861B-D0C50EA9B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9874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KATE</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9908-6840-954C-861B-D0C50EA9B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192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9908-6840-954C-861B-D0C50EA9B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0531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KATE</a:t>
            </a:r>
          </a:p>
          <a:p>
            <a:r>
              <a:rPr lang="en-US" dirty="0"/>
              <a:t>When people think about rec economy, they often think about the front-line folks they interact with – people at REI, a fishing guide, or park ranger, but there’s so much more to the rec economy.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9908-6840-954C-861B-D0C50EA9B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586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KATE</a:t>
            </a:r>
          </a:p>
          <a:p>
            <a:r>
              <a:rPr lang="en-US" dirty="0"/>
              <a:t>Different organizations  and breath of representation</a:t>
            </a:r>
          </a:p>
          <a:p>
            <a:r>
              <a:rPr lang="en-US" dirty="0"/>
              <a:t>Manufacturers like Ruff Wear or Hydroflask in Bend, Keen or even Leatherman.</a:t>
            </a:r>
          </a:p>
          <a:p>
            <a:r>
              <a:rPr lang="en-US" dirty="0"/>
              <a:t>Public Sector:</a:t>
            </a:r>
          </a:p>
          <a:p>
            <a:pPr marL="171450" indent="-171450">
              <a:buFont typeface="Arial" panose="020B0604020202020204" pitchFamily="34" charset="0"/>
              <a:buChar char="•"/>
            </a:pPr>
            <a:r>
              <a:rPr lang="en-US" dirty="0"/>
              <a:t>Community and ED organizations</a:t>
            </a:r>
          </a:p>
          <a:p>
            <a:pPr marL="171450" indent="-171450">
              <a:buFont typeface="Arial" panose="020B0604020202020204" pitchFamily="34" charset="0"/>
              <a:buChar char="•"/>
            </a:pPr>
            <a:r>
              <a:rPr lang="en-US" dirty="0"/>
              <a:t>Tribal nations</a:t>
            </a:r>
          </a:p>
          <a:p>
            <a:pPr marL="171450" indent="-171450">
              <a:buFont typeface="Arial" panose="020B0604020202020204" pitchFamily="34" charset="0"/>
              <a:buChar char="•"/>
            </a:pPr>
            <a:r>
              <a:rPr lang="en-US" dirty="0"/>
              <a:t>Local, state and federal agencies</a:t>
            </a:r>
          </a:p>
          <a:p>
            <a:endParaRPr lang="en-US" dirty="0"/>
          </a:p>
          <a:p>
            <a:r>
              <a:rPr lang="en-US" dirty="0"/>
              <a:t>Non-profits:</a:t>
            </a:r>
          </a:p>
          <a:p>
            <a:r>
              <a:rPr lang="en-US" dirty="0"/>
              <a:t>Community and service groups/advocacy and trade organizations</a:t>
            </a:r>
          </a:p>
          <a:p>
            <a:r>
              <a:rPr lang="en-US" dirty="0"/>
              <a:t>Oregon Trails Alliance</a:t>
            </a:r>
          </a:p>
          <a:p>
            <a:r>
              <a:rPr lang="en-US" dirty="0"/>
              <a:t>Or our partnership with ORR – the nations leading coalition of outdoor rec trade associations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9908-6840-954C-861B-D0C50EA9B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5898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A8F9908-6840-954C-861B-D0C50EA9BA6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1175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latin typeface="Calibri" panose="020F0502020204030204" pitchFamily="34" charset="0"/>
                <a:ea typeface="Times New Roman" panose="02020603050405020304" pitchFamily="18" charset="0"/>
                <a:cs typeface="Times New Roman" panose="02020603050405020304" pitchFamily="18" charset="0"/>
              </a:rPr>
              <a:t>Taking you back to your ECON101 class and talk about supply and demand</a:t>
            </a:r>
          </a:p>
          <a:p>
            <a:pPr marL="342900" indent="-342900">
              <a:buAutoNum type="arabicParenR"/>
            </a:pPr>
            <a:r>
              <a:rPr lang="en-US" sz="1800" dirty="0">
                <a:latin typeface="Calibri" panose="020F0502020204030204" pitchFamily="34" charset="0"/>
                <a:ea typeface="Times New Roman" panose="02020603050405020304" pitchFamily="18" charset="0"/>
                <a:cs typeface="Times New Roman" panose="02020603050405020304" pitchFamily="18" charset="0"/>
              </a:rPr>
              <a:t>5.2 million jobs in an industry comprising 2.1% of the GDP</a:t>
            </a:r>
          </a:p>
          <a:p>
            <a:r>
              <a:rPr lang="en-US" sz="1800" dirty="0">
                <a:latin typeface="Calibri" panose="020F0502020204030204" pitchFamily="34" charset="0"/>
                <a:ea typeface="Times New Roman" panose="02020603050405020304" pitchFamily="18" charset="0"/>
                <a:cs typeface="Times New Roman" panose="02020603050405020304" pitchFamily="18" charset="0"/>
              </a:rPr>
              <a:t>	nearly double that of the Pharmaceutical Industry and </a:t>
            </a:r>
          </a:p>
          <a:p>
            <a:r>
              <a:rPr lang="en-US" sz="1800" dirty="0">
                <a:latin typeface="Calibri" panose="020F0502020204030204" pitchFamily="34" charset="0"/>
                <a:ea typeface="Times New Roman" panose="02020603050405020304" pitchFamily="18" charset="0"/>
                <a:cs typeface="Times New Roman" panose="02020603050405020304" pitchFamily="18" charset="0"/>
              </a:rPr>
              <a:t>	close to on-par with the automotive industry.  </a:t>
            </a:r>
          </a:p>
          <a:p>
            <a:r>
              <a:rPr lang="en-US" sz="1800" dirty="0">
                <a:latin typeface="Calibri" panose="020F0502020204030204" pitchFamily="34" charset="0"/>
                <a:ea typeface="Times New Roman" panose="02020603050405020304" pitchFamily="18" charset="0"/>
                <a:cs typeface="Times New Roman" panose="02020603050405020304" pitchFamily="18" charset="0"/>
              </a:rPr>
              <a:t>	We’re talking about an economy that employs  4.5Million US workers</a:t>
            </a:r>
          </a:p>
          <a:p>
            <a:r>
              <a:rPr lang="en-US" sz="1800" dirty="0">
                <a:latin typeface="Calibri" panose="020F0502020204030204" pitchFamily="34" charset="0"/>
                <a:ea typeface="Times New Roman" panose="02020603050405020304" pitchFamily="18" charset="0"/>
                <a:cs typeface="Times New Roman" panose="02020603050405020304" pitchFamily="18" charset="0"/>
              </a:rPr>
              <a:t>Let’s put that another way CLICK:</a:t>
            </a:r>
          </a:p>
          <a:p>
            <a:r>
              <a:rPr lang="en-US" sz="1800" dirty="0">
                <a:latin typeface="Calibri" panose="020F0502020204030204" pitchFamily="34" charset="0"/>
                <a:ea typeface="Times New Roman" panose="02020603050405020304" pitchFamily="18" charset="0"/>
                <a:cs typeface="Times New Roman" panose="02020603050405020304" pitchFamily="18" charset="0"/>
              </a:rPr>
              <a:t>	ONE kid in every classroom in America will be working in the outdoor economy </a:t>
            </a:r>
          </a:p>
          <a:p>
            <a:r>
              <a:rPr lang="en-US" sz="1800" dirty="0">
                <a:latin typeface="Calibri" panose="020F0502020204030204" pitchFamily="34" charset="0"/>
                <a:ea typeface="Times New Roman" panose="02020603050405020304" pitchFamily="18" charset="0"/>
                <a:cs typeface="Times New Roman" panose="02020603050405020304" pitchFamily="18" charset="0"/>
              </a:rPr>
              <a:t>– and yet we don’t have clear educational pathways to help them get these jobs or a clear focus on workforce development. CLICK and CLICK</a:t>
            </a:r>
          </a:p>
          <a:p>
            <a:endParaRPr lang="en-US" sz="1800" dirty="0">
              <a:latin typeface="Calibri" panose="020F0502020204030204" pitchFamily="34" charset="0"/>
              <a:ea typeface="Times New Roman" panose="02020603050405020304" pitchFamily="18" charset="0"/>
              <a:cs typeface="Times New Roman" panose="02020603050405020304" pitchFamily="18" charset="0"/>
            </a:endParaRPr>
          </a:p>
          <a:p>
            <a:r>
              <a:rPr lang="en-US" sz="1800" dirty="0">
                <a:latin typeface="Calibri" panose="020F0502020204030204" pitchFamily="34" charset="0"/>
                <a:ea typeface="Times New Roman" panose="02020603050405020304" pitchFamily="18" charset="0"/>
                <a:cs typeface="Times New Roman" panose="02020603050405020304" pitchFamily="18" charset="0"/>
              </a:rPr>
              <a:t>CORE is here to be a part of the solution in Oregon and across the nation.  </a:t>
            </a:r>
            <a:endParaRPr lang="en-US" dirty="0"/>
          </a:p>
          <a:p>
            <a:endParaRPr lang="en-US" dirty="0"/>
          </a:p>
          <a:p>
            <a:r>
              <a:rPr lang="en-US" dirty="0"/>
              <a:t>Worth mentioning that more and more</a:t>
            </a:r>
          </a:p>
          <a:p>
            <a:r>
              <a:rPr lang="en-US" dirty="0"/>
              <a:t>People are looking for meaningful jobs; and for many, they find meaning in the outdoors</a:t>
            </a:r>
          </a:p>
          <a:p>
            <a:r>
              <a:rPr lang="en-US" dirty="0"/>
              <a:t>ORE can provide that meaningful work, authentic connections to the outdoors, and help local economies at the same time.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E360B64-1BE8-CB48-A044-798A6A4613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6930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EBF02-ED9E-2749-9968-96A7C103DB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3141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NIKKI</a:t>
            </a:r>
          </a:p>
          <a:p>
            <a:pPr rtl="0"/>
            <a:endParaRPr lang="en-US" dirty="0"/>
          </a:p>
          <a:p>
            <a:pPr rtl="0"/>
            <a:r>
              <a:rPr lang="en-US" dirty="0"/>
              <a:t>Two primary topics of interest: Talent attraction and retention initiatives and DEI outcomes</a:t>
            </a:r>
          </a:p>
          <a:p>
            <a:pPr marL="342900" indent="-342900" fontAlgn="base">
              <a:buFont typeface="Arial" panose="020B0604020202020204" pitchFamily="34" charset="0"/>
              <a:buChar char="•"/>
            </a:pPr>
            <a:r>
              <a:rPr lang="en-US" sz="1200" b="0" dirty="0">
                <a:solidFill>
                  <a:srgbClr val="000000"/>
                </a:solidFill>
                <a:latin typeface="Stratum2 Light" panose="020B0506030000020004" pitchFamily="34" charset="0"/>
                <a:cs typeface="Times New Roman" panose="02020603050405020304" pitchFamily="18" charset="0"/>
              </a:rPr>
              <a:t>Highlight workforce hiring and retention trends</a:t>
            </a:r>
          </a:p>
          <a:p>
            <a:pPr marL="342900" indent="-342900" fontAlgn="base">
              <a:buFont typeface="Arial" panose="020B0604020202020204" pitchFamily="34" charset="0"/>
              <a:buChar char="•"/>
            </a:pPr>
            <a:r>
              <a:rPr lang="en-US" sz="1200" b="0" dirty="0">
                <a:solidFill>
                  <a:srgbClr val="000000"/>
                </a:solidFill>
                <a:latin typeface="Stratum2 Light" panose="020B0506030000020004" pitchFamily="34" charset="0"/>
                <a:cs typeface="Times New Roman" panose="02020603050405020304" pitchFamily="18" charset="0"/>
              </a:rPr>
              <a:t>Help inform educational and up-skilling initiatives that aim to make job opportunities in the outdoor industry more accessible and equitable</a:t>
            </a:r>
          </a:p>
          <a:p>
            <a:pPr marL="342900" indent="-342900" fontAlgn="base">
              <a:buFont typeface="Arial" panose="020B0604020202020204" pitchFamily="34" charset="0"/>
              <a:buChar char="•"/>
            </a:pPr>
            <a:r>
              <a:rPr lang="en-US" sz="1200" b="0" dirty="0">
                <a:solidFill>
                  <a:srgbClr val="000000"/>
                </a:solidFill>
                <a:latin typeface="Stratum2 Light" panose="020B0506030000020004" pitchFamily="34" charset="0"/>
                <a:cs typeface="Times New Roman" panose="02020603050405020304" pitchFamily="18" charset="0"/>
              </a:rPr>
              <a:t>Provide a snapshot of where the industry stands in their efforts to improve diversity, equity, and inclusion outcomes</a:t>
            </a:r>
          </a:p>
          <a:p>
            <a:pPr marL="342900" indent="-342900" fontAlgn="base">
              <a:buFont typeface="Arial" panose="020B0604020202020204" pitchFamily="34" charset="0"/>
              <a:buChar char="•"/>
            </a:pPr>
            <a:r>
              <a:rPr lang="en-US" sz="1200" b="0" dirty="0">
                <a:solidFill>
                  <a:srgbClr val="000000"/>
                </a:solidFill>
                <a:latin typeface="Stratum2 Light" panose="020B0506030000020004" pitchFamily="34" charset="0"/>
                <a:cs typeface="Times New Roman" panose="02020603050405020304" pitchFamily="18" charset="0"/>
              </a:rPr>
              <a:t>Surface best practices for inspiration and adoption by other companies</a:t>
            </a:r>
            <a:endParaRPr lang="en-US" b="0" dirty="0"/>
          </a:p>
          <a:p>
            <a:pPr rtl="0"/>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EBF02-ED9E-2749-9968-96A7C103DB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2059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dirty="0"/>
              <a:t>NIKKI</a:t>
            </a:r>
          </a:p>
          <a:p>
            <a:pPr rtl="0"/>
            <a:r>
              <a:rPr lang="en-US" dirty="0"/>
              <a:t>New Hires: The industry expects to hire for a high volume of entry and skilled professional positions.</a:t>
            </a:r>
          </a:p>
          <a:p>
            <a:pPr rtl="0"/>
            <a:r>
              <a:rPr lang="en-US" dirty="0"/>
              <a:t>	Organization Opportunity:</a:t>
            </a:r>
          </a:p>
          <a:p>
            <a:pPr marL="0" indent="0" rtl="0">
              <a:buFont typeface="Arial" panose="020B0604020202020204" pitchFamily="34" charset="0"/>
              <a:buNone/>
            </a:pPr>
            <a:r>
              <a:rPr lang="en-US" dirty="0"/>
              <a:t>		- Add and elevate talent from unique backgrounds, perspectives, or nontraditional career paths to reflect the 		changing face 	and interests of the outdoor participant.</a:t>
            </a:r>
          </a:p>
          <a:p>
            <a:pPr marL="0" indent="0" rtl="0">
              <a:buFont typeface="Arial" panose="020B0604020202020204" pitchFamily="34" charset="0"/>
              <a:buNone/>
            </a:pPr>
            <a:r>
              <a:rPr lang="en-US" dirty="0"/>
              <a:t>		- Train, upskill, and elevate current talent into higher-level roles.</a:t>
            </a:r>
          </a:p>
          <a:p>
            <a:pPr rtl="0"/>
            <a:r>
              <a:rPr lang="en-US" dirty="0"/>
              <a:t>	Industry Opportunity:</a:t>
            </a:r>
          </a:p>
          <a:p>
            <a:pPr rtl="0"/>
            <a:r>
              <a:rPr lang="en-US" dirty="0"/>
              <a:t>		- Coordinate messaging with job boards, trade events, and workforce organizations about exactly what these 		jobs are, associated pay and benefits, and potential career paths.</a:t>
            </a:r>
          </a:p>
          <a:p>
            <a:pPr rtl="0"/>
            <a:endParaRPr lang="en-US" dirty="0"/>
          </a:p>
          <a:p>
            <a:pPr rtl="0"/>
            <a:r>
              <a:rPr lang="en-US" dirty="0"/>
              <a:t>Work/Life Balance: Outdoor companies are prioritizing flexible work arrangements and work-life balance as attraction and retention strategies ahead of employee benefits and financial rewards.</a:t>
            </a:r>
          </a:p>
          <a:p>
            <a:pPr rtl="0"/>
            <a:r>
              <a:rPr lang="en-US" dirty="0"/>
              <a:t>	Organization Opportunity:</a:t>
            </a:r>
          </a:p>
          <a:p>
            <a:pPr rtl="0"/>
            <a:r>
              <a:rPr lang="en-US" dirty="0"/>
              <a:t>		- Recognize that remote work and hybrid work arrangements will become the norm				- Understand that flexible work arrangements and work-life balance as perks have limits and should not be 		used as wholesale substitutes for competitive wages and benefits packages.</a:t>
            </a:r>
          </a:p>
          <a:p>
            <a:pPr rtl="0"/>
            <a:r>
              <a:rPr lang="en-US" dirty="0"/>
              <a:t>	Industry Opportunity: </a:t>
            </a:r>
          </a:p>
          <a:p>
            <a:pPr rtl="0"/>
            <a:r>
              <a:rPr lang="en-US" dirty="0"/>
              <a:t>		- Share best practices supported by metrics for employee attraction and retention.</a:t>
            </a:r>
          </a:p>
          <a:p>
            <a:pPr rtl="0"/>
            <a:r>
              <a:rPr lang="en-US" dirty="0"/>
              <a:t>Qualified Applicants: The largest barriers to recruiting hard-to-fill jobs are finding qualified applicants, and lack of affordable housing options proximal to the job location.</a:t>
            </a:r>
          </a:p>
          <a:p>
            <a:pPr rtl="0"/>
            <a:r>
              <a:rPr lang="en-US" dirty="0"/>
              <a:t>	Organization Opportunity:</a:t>
            </a:r>
          </a:p>
          <a:p>
            <a:pPr rtl="0"/>
            <a:r>
              <a:rPr lang="en-US" dirty="0"/>
              <a:t>		- Consider collaborating with educational institutions to develop tailored programming to close these</a:t>
            </a:r>
          </a:p>
          <a:p>
            <a:pPr rtl="0"/>
            <a:r>
              <a:rPr lang="en-US" dirty="0"/>
              <a:t>		qualification gaps and create direct onramps from classroom to career.</a:t>
            </a:r>
          </a:p>
          <a:p>
            <a:pPr rtl="0"/>
            <a:r>
              <a:rPr lang="en-US" dirty="0"/>
              <a:t>		- Get clear on which skills are absolutely necessary versus those that are nice to have or can be trained.</a:t>
            </a:r>
          </a:p>
          <a:p>
            <a:pPr rtl="0"/>
            <a:r>
              <a:rPr lang="en-US" dirty="0"/>
              <a:t>	Industry Opportunity:</a:t>
            </a:r>
          </a:p>
          <a:p>
            <a:pPr rtl="0"/>
            <a:r>
              <a:rPr lang="en-US" dirty="0"/>
              <a:t>		- Take a creative, multi-pronged approach to address affordable housing and cost-of-living issues in outdoor</a:t>
            </a:r>
          </a:p>
          <a:p>
            <a:pPr rtl="0"/>
            <a:r>
              <a:rPr lang="en-US" dirty="0"/>
              <a:t>		recreation hubs, including:</a:t>
            </a:r>
          </a:p>
          <a:p>
            <a:pPr rtl="0"/>
            <a:r>
              <a:rPr lang="en-US" dirty="0"/>
              <a:t>			- Company-owned or subsidized employee housing</a:t>
            </a:r>
          </a:p>
          <a:p>
            <a:pPr rtl="0"/>
            <a:r>
              <a:rPr lang="en-US" dirty="0"/>
              <a:t>			- Support of affordable housing policy initiatives, and/or</a:t>
            </a:r>
          </a:p>
          <a:p>
            <a:pPr rtl="0"/>
            <a:r>
              <a:rPr lang="en-US" dirty="0"/>
              <a:t>			- Shifting to a remote or hybrid workforce, among others.</a:t>
            </a:r>
          </a:p>
          <a:p>
            <a:pPr rtl="0"/>
            <a:r>
              <a:rPr lang="en-US" dirty="0"/>
              <a:t>Increasing DEI: Companies who have a diversity plan in place are utilizing a wide variety of methods and tactics to achieve their goals. However, companies that do not currently have a diversity, equity, and inclusion plan in place largely do not plan to implement one or do not know where to start.</a:t>
            </a:r>
          </a:p>
          <a:p>
            <a:pPr rtl="0"/>
            <a:r>
              <a:rPr lang="en-US" dirty="0"/>
              <a:t>	Organization Opportunity:</a:t>
            </a:r>
          </a:p>
          <a:p>
            <a:pPr rtl="0"/>
            <a:r>
              <a:rPr lang="en-US" dirty="0"/>
              <a:t>		- Utilize and learn from key sources (e.g. In Solidarity Project, Outdoor CEO Diversity Pledge, Camber</a:t>
            </a:r>
          </a:p>
          <a:p>
            <a:pPr rtl="0"/>
            <a:r>
              <a:rPr lang="en-US" dirty="0"/>
              <a:t>Outdoors) where DEI best practices and lessons learned are shared at the organization level.</a:t>
            </a:r>
          </a:p>
          <a:p>
            <a:pPr rtl="0"/>
            <a:r>
              <a:rPr lang="en-US" dirty="0"/>
              <a:t>	Industry Opportunity:</a:t>
            </a:r>
          </a:p>
          <a:p>
            <a:pPr rtl="0"/>
            <a:r>
              <a:rPr lang="en-US" dirty="0"/>
              <a:t>		- Understand the rationale behind organizations that are reluctant or resistant to advance DEI and provide 		clear education resources (particularly utilizing existing guides, thought leaders, and toolkits) to help 			companies who are unsure of how to start, find their first step.</a:t>
            </a:r>
          </a:p>
          <a:p>
            <a:pPr rtl="0"/>
            <a:endParaRPr lang="en-US" dirty="0"/>
          </a:p>
          <a:p>
            <a:pPr rtl="0"/>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16EBF02-ED9E-2749-9968-96A7C103DB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4977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994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61879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24147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59FD5-3F72-294C-91EF-7B887D95D17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48573C-5D27-5F47-AF1E-442DC699AA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78C4992-26E0-1140-A6DD-8B20C5F94073}"/>
              </a:ext>
            </a:extLst>
          </p:cNvPr>
          <p:cNvSpPr>
            <a:spLocks noGrp="1"/>
          </p:cNvSpPr>
          <p:nvPr>
            <p:ph type="dt" sz="half" idx="10"/>
          </p:nvPr>
        </p:nvSpPr>
        <p:spPr/>
        <p:txBody>
          <a:bodyPr/>
          <a:lstStyle/>
          <a:p>
            <a:fld id="{7A9E64F3-646C-F14D-BEB6-1422B3B05993}" type="datetimeFigureOut">
              <a:rPr lang="en-US" smtClean="0"/>
              <a:t>10/8/2023</a:t>
            </a:fld>
            <a:endParaRPr lang="en-US" dirty="0"/>
          </a:p>
        </p:txBody>
      </p:sp>
      <p:sp>
        <p:nvSpPr>
          <p:cNvPr id="5" name="Footer Placeholder 4">
            <a:extLst>
              <a:ext uri="{FF2B5EF4-FFF2-40B4-BE49-F238E27FC236}">
                <a16:creationId xmlns:a16="http://schemas.microsoft.com/office/drawing/2014/main" id="{74871A14-A6DF-8E48-A35D-15B83252C63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BCD25FB-6117-7C4A-B221-3D184878637F}"/>
              </a:ext>
            </a:extLst>
          </p:cNvPr>
          <p:cNvSpPr>
            <a:spLocks noGrp="1"/>
          </p:cNvSpPr>
          <p:nvPr>
            <p:ph type="sldNum" sz="quarter" idx="12"/>
          </p:nvPr>
        </p:nvSpPr>
        <p:spPr/>
        <p:txBody>
          <a:bodyPr/>
          <a:lstStyle/>
          <a:p>
            <a:fld id="{E63631A0-6170-3149-BBEC-5DA9D38B66D9}" type="slidenum">
              <a:rPr lang="en-US" smtClean="0"/>
              <a:t>‹#›</a:t>
            </a:fld>
            <a:endParaRPr lang="en-US" dirty="0"/>
          </a:p>
        </p:txBody>
      </p:sp>
    </p:spTree>
    <p:extLst>
      <p:ext uri="{BB962C8B-B14F-4D97-AF65-F5344CB8AC3E}">
        <p14:creationId xmlns:p14="http://schemas.microsoft.com/office/powerpoint/2010/main" val="16686021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89D6F8-79E2-2B45-9204-F177A12BE42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7FB0713-B8CD-8F43-ABC8-DEA1C6DD13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855436-39B3-3647-B61E-310A8E28A728}"/>
              </a:ext>
            </a:extLst>
          </p:cNvPr>
          <p:cNvSpPr>
            <a:spLocks noGrp="1"/>
          </p:cNvSpPr>
          <p:nvPr>
            <p:ph type="dt" sz="half" idx="10"/>
          </p:nvPr>
        </p:nvSpPr>
        <p:spPr/>
        <p:txBody>
          <a:bodyPr/>
          <a:lstStyle/>
          <a:p>
            <a:fld id="{7A9E64F3-646C-F14D-BEB6-1422B3B05993}" type="datetimeFigureOut">
              <a:rPr lang="en-US" smtClean="0"/>
              <a:t>10/8/2023</a:t>
            </a:fld>
            <a:endParaRPr lang="en-US" dirty="0"/>
          </a:p>
        </p:txBody>
      </p:sp>
      <p:sp>
        <p:nvSpPr>
          <p:cNvPr id="5" name="Footer Placeholder 4">
            <a:extLst>
              <a:ext uri="{FF2B5EF4-FFF2-40B4-BE49-F238E27FC236}">
                <a16:creationId xmlns:a16="http://schemas.microsoft.com/office/drawing/2014/main" id="{4A886E7E-46FA-9D48-B6EB-2BB6BD6314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0830B40-F242-654A-B82B-37899B76500D}"/>
              </a:ext>
            </a:extLst>
          </p:cNvPr>
          <p:cNvSpPr>
            <a:spLocks noGrp="1"/>
          </p:cNvSpPr>
          <p:nvPr>
            <p:ph type="sldNum" sz="quarter" idx="12"/>
          </p:nvPr>
        </p:nvSpPr>
        <p:spPr/>
        <p:txBody>
          <a:bodyPr/>
          <a:lstStyle/>
          <a:p>
            <a:fld id="{E63631A0-6170-3149-BBEC-5DA9D38B66D9}" type="slidenum">
              <a:rPr lang="en-US" smtClean="0"/>
              <a:t>‹#›</a:t>
            </a:fld>
            <a:endParaRPr lang="en-US" dirty="0"/>
          </a:p>
        </p:txBody>
      </p:sp>
    </p:spTree>
    <p:extLst>
      <p:ext uri="{BB962C8B-B14F-4D97-AF65-F5344CB8AC3E}">
        <p14:creationId xmlns:p14="http://schemas.microsoft.com/office/powerpoint/2010/main" val="17097447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280AA1-38E0-854C-A7D4-5163A89FEB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8A4D202-6A31-3E42-AAA4-F07EDC3574E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F15A0A82-FEE2-A744-9A40-2A8DF1B61F7C}"/>
              </a:ext>
            </a:extLst>
          </p:cNvPr>
          <p:cNvSpPr>
            <a:spLocks noGrp="1"/>
          </p:cNvSpPr>
          <p:nvPr>
            <p:ph type="dt" sz="half" idx="10"/>
          </p:nvPr>
        </p:nvSpPr>
        <p:spPr/>
        <p:txBody>
          <a:bodyPr/>
          <a:lstStyle/>
          <a:p>
            <a:fld id="{7A9E64F3-646C-F14D-BEB6-1422B3B05993}" type="datetimeFigureOut">
              <a:rPr lang="en-US" smtClean="0"/>
              <a:t>10/8/2023</a:t>
            </a:fld>
            <a:endParaRPr lang="en-US" dirty="0"/>
          </a:p>
        </p:txBody>
      </p:sp>
      <p:sp>
        <p:nvSpPr>
          <p:cNvPr id="5" name="Footer Placeholder 4">
            <a:extLst>
              <a:ext uri="{FF2B5EF4-FFF2-40B4-BE49-F238E27FC236}">
                <a16:creationId xmlns:a16="http://schemas.microsoft.com/office/drawing/2014/main" id="{FB3150AC-4942-EB48-94F7-0BB8682E716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B0D2D31-19C4-494D-AF37-B598FE75E399}"/>
              </a:ext>
            </a:extLst>
          </p:cNvPr>
          <p:cNvSpPr>
            <a:spLocks noGrp="1"/>
          </p:cNvSpPr>
          <p:nvPr>
            <p:ph type="sldNum" sz="quarter" idx="12"/>
          </p:nvPr>
        </p:nvSpPr>
        <p:spPr/>
        <p:txBody>
          <a:bodyPr/>
          <a:lstStyle/>
          <a:p>
            <a:fld id="{E63631A0-6170-3149-BBEC-5DA9D38B66D9}" type="slidenum">
              <a:rPr lang="en-US" smtClean="0"/>
              <a:t>‹#›</a:t>
            </a:fld>
            <a:endParaRPr lang="en-US" dirty="0"/>
          </a:p>
        </p:txBody>
      </p:sp>
    </p:spTree>
    <p:extLst>
      <p:ext uri="{BB962C8B-B14F-4D97-AF65-F5344CB8AC3E}">
        <p14:creationId xmlns:p14="http://schemas.microsoft.com/office/powerpoint/2010/main" val="31509961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24757-A1C9-1840-86D1-2C4A4011BBE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55373A-0EB6-914C-9BC2-DF36B34F59D1}"/>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8D1D396-ED05-1E4C-8ACD-EBB95A5E2CD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031BC09-9C3D-E442-8859-E7645E0F22D5}"/>
              </a:ext>
            </a:extLst>
          </p:cNvPr>
          <p:cNvSpPr>
            <a:spLocks noGrp="1"/>
          </p:cNvSpPr>
          <p:nvPr>
            <p:ph type="dt" sz="half" idx="10"/>
          </p:nvPr>
        </p:nvSpPr>
        <p:spPr/>
        <p:txBody>
          <a:bodyPr/>
          <a:lstStyle/>
          <a:p>
            <a:fld id="{7A9E64F3-646C-F14D-BEB6-1422B3B05993}" type="datetimeFigureOut">
              <a:rPr lang="en-US" smtClean="0"/>
              <a:t>10/8/2023</a:t>
            </a:fld>
            <a:endParaRPr lang="en-US" dirty="0"/>
          </a:p>
        </p:txBody>
      </p:sp>
      <p:sp>
        <p:nvSpPr>
          <p:cNvPr id="6" name="Footer Placeholder 5">
            <a:extLst>
              <a:ext uri="{FF2B5EF4-FFF2-40B4-BE49-F238E27FC236}">
                <a16:creationId xmlns:a16="http://schemas.microsoft.com/office/drawing/2014/main" id="{C5093A95-C311-8F48-9D63-7288A6E0E2E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6D0833B-1584-FC40-8385-E3716BC36CFD}"/>
              </a:ext>
            </a:extLst>
          </p:cNvPr>
          <p:cNvSpPr>
            <a:spLocks noGrp="1"/>
          </p:cNvSpPr>
          <p:nvPr>
            <p:ph type="sldNum" sz="quarter" idx="12"/>
          </p:nvPr>
        </p:nvSpPr>
        <p:spPr/>
        <p:txBody>
          <a:bodyPr/>
          <a:lstStyle/>
          <a:p>
            <a:fld id="{E63631A0-6170-3149-BBEC-5DA9D38B66D9}" type="slidenum">
              <a:rPr lang="en-US" smtClean="0"/>
              <a:t>‹#›</a:t>
            </a:fld>
            <a:endParaRPr lang="en-US" dirty="0"/>
          </a:p>
        </p:txBody>
      </p:sp>
    </p:spTree>
    <p:extLst>
      <p:ext uri="{BB962C8B-B14F-4D97-AF65-F5344CB8AC3E}">
        <p14:creationId xmlns:p14="http://schemas.microsoft.com/office/powerpoint/2010/main" val="1191995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B70A46-4240-7C4B-A165-A68018337E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799D8E-59E2-804E-8F7C-28964E260E2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382F7F2-29D7-3F4A-AFAF-D44C3CA0A8D5}"/>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F0085C-E61F-4F42-B024-BC519026E62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8E5A457-7EF6-1E40-9E6E-CA7C1589BFF5}"/>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84F63C-DEF0-CA4B-87B0-6759505A52CE}"/>
              </a:ext>
            </a:extLst>
          </p:cNvPr>
          <p:cNvSpPr>
            <a:spLocks noGrp="1"/>
          </p:cNvSpPr>
          <p:nvPr>
            <p:ph type="dt" sz="half" idx="10"/>
          </p:nvPr>
        </p:nvSpPr>
        <p:spPr/>
        <p:txBody>
          <a:bodyPr/>
          <a:lstStyle/>
          <a:p>
            <a:fld id="{7A9E64F3-646C-F14D-BEB6-1422B3B05993}" type="datetimeFigureOut">
              <a:rPr lang="en-US" smtClean="0"/>
              <a:t>10/8/2023</a:t>
            </a:fld>
            <a:endParaRPr lang="en-US" dirty="0"/>
          </a:p>
        </p:txBody>
      </p:sp>
      <p:sp>
        <p:nvSpPr>
          <p:cNvPr id="8" name="Footer Placeholder 7">
            <a:extLst>
              <a:ext uri="{FF2B5EF4-FFF2-40B4-BE49-F238E27FC236}">
                <a16:creationId xmlns:a16="http://schemas.microsoft.com/office/drawing/2014/main" id="{2573EC8E-5B84-A64E-AA41-93085B853938}"/>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46370321-5F57-7A4D-AD59-2AAC097FD357}"/>
              </a:ext>
            </a:extLst>
          </p:cNvPr>
          <p:cNvSpPr>
            <a:spLocks noGrp="1"/>
          </p:cNvSpPr>
          <p:nvPr>
            <p:ph type="sldNum" sz="quarter" idx="12"/>
          </p:nvPr>
        </p:nvSpPr>
        <p:spPr/>
        <p:txBody>
          <a:bodyPr/>
          <a:lstStyle/>
          <a:p>
            <a:fld id="{E63631A0-6170-3149-BBEC-5DA9D38B66D9}" type="slidenum">
              <a:rPr lang="en-US" smtClean="0"/>
              <a:t>‹#›</a:t>
            </a:fld>
            <a:endParaRPr lang="en-US" dirty="0"/>
          </a:p>
        </p:txBody>
      </p:sp>
    </p:spTree>
    <p:extLst>
      <p:ext uri="{BB962C8B-B14F-4D97-AF65-F5344CB8AC3E}">
        <p14:creationId xmlns:p14="http://schemas.microsoft.com/office/powerpoint/2010/main" val="19947375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31B9CA-AF21-CF43-AB02-02D7BBF1308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4C195F4-3977-FC4B-9E1F-57E05F4B103B}"/>
              </a:ext>
            </a:extLst>
          </p:cNvPr>
          <p:cNvSpPr>
            <a:spLocks noGrp="1"/>
          </p:cNvSpPr>
          <p:nvPr>
            <p:ph type="dt" sz="half" idx="10"/>
          </p:nvPr>
        </p:nvSpPr>
        <p:spPr/>
        <p:txBody>
          <a:bodyPr/>
          <a:lstStyle/>
          <a:p>
            <a:fld id="{7A9E64F3-646C-F14D-BEB6-1422B3B05993}" type="datetimeFigureOut">
              <a:rPr lang="en-US" smtClean="0"/>
              <a:t>10/8/2023</a:t>
            </a:fld>
            <a:endParaRPr lang="en-US" dirty="0"/>
          </a:p>
        </p:txBody>
      </p:sp>
      <p:sp>
        <p:nvSpPr>
          <p:cNvPr id="4" name="Footer Placeholder 3">
            <a:extLst>
              <a:ext uri="{FF2B5EF4-FFF2-40B4-BE49-F238E27FC236}">
                <a16:creationId xmlns:a16="http://schemas.microsoft.com/office/drawing/2014/main" id="{17121DB4-DE91-8342-B89F-09467B02B03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1B0B3899-B686-C944-984B-C86BD8C88621}"/>
              </a:ext>
            </a:extLst>
          </p:cNvPr>
          <p:cNvSpPr>
            <a:spLocks noGrp="1"/>
          </p:cNvSpPr>
          <p:nvPr>
            <p:ph type="sldNum" sz="quarter" idx="12"/>
          </p:nvPr>
        </p:nvSpPr>
        <p:spPr/>
        <p:txBody>
          <a:bodyPr/>
          <a:lstStyle/>
          <a:p>
            <a:fld id="{E63631A0-6170-3149-BBEC-5DA9D38B66D9}" type="slidenum">
              <a:rPr lang="en-US" smtClean="0"/>
              <a:t>‹#›</a:t>
            </a:fld>
            <a:endParaRPr lang="en-US" dirty="0"/>
          </a:p>
        </p:txBody>
      </p:sp>
    </p:spTree>
    <p:extLst>
      <p:ext uri="{BB962C8B-B14F-4D97-AF65-F5344CB8AC3E}">
        <p14:creationId xmlns:p14="http://schemas.microsoft.com/office/powerpoint/2010/main" val="76749141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A73E32-3165-794F-AAF3-1BCE72B70C51}"/>
              </a:ext>
            </a:extLst>
          </p:cNvPr>
          <p:cNvSpPr>
            <a:spLocks noGrp="1"/>
          </p:cNvSpPr>
          <p:nvPr>
            <p:ph type="dt" sz="half" idx="10"/>
          </p:nvPr>
        </p:nvSpPr>
        <p:spPr/>
        <p:txBody>
          <a:bodyPr/>
          <a:lstStyle/>
          <a:p>
            <a:fld id="{7A9E64F3-646C-F14D-BEB6-1422B3B05993}" type="datetimeFigureOut">
              <a:rPr lang="en-US" smtClean="0"/>
              <a:t>10/8/2023</a:t>
            </a:fld>
            <a:endParaRPr lang="en-US" dirty="0"/>
          </a:p>
        </p:txBody>
      </p:sp>
      <p:sp>
        <p:nvSpPr>
          <p:cNvPr id="3" name="Footer Placeholder 2">
            <a:extLst>
              <a:ext uri="{FF2B5EF4-FFF2-40B4-BE49-F238E27FC236}">
                <a16:creationId xmlns:a16="http://schemas.microsoft.com/office/drawing/2014/main" id="{DF9301D5-3575-C64D-822E-064777B14A99}"/>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B8090B4-B937-754C-AABB-7F42772E732D}"/>
              </a:ext>
            </a:extLst>
          </p:cNvPr>
          <p:cNvSpPr>
            <a:spLocks noGrp="1"/>
          </p:cNvSpPr>
          <p:nvPr>
            <p:ph type="sldNum" sz="quarter" idx="12"/>
          </p:nvPr>
        </p:nvSpPr>
        <p:spPr/>
        <p:txBody>
          <a:bodyPr/>
          <a:lstStyle/>
          <a:p>
            <a:fld id="{E63631A0-6170-3149-BBEC-5DA9D38B66D9}" type="slidenum">
              <a:rPr lang="en-US" smtClean="0"/>
              <a:t>‹#›</a:t>
            </a:fld>
            <a:endParaRPr lang="en-US" dirty="0"/>
          </a:p>
        </p:txBody>
      </p:sp>
    </p:spTree>
    <p:extLst>
      <p:ext uri="{BB962C8B-B14F-4D97-AF65-F5344CB8AC3E}">
        <p14:creationId xmlns:p14="http://schemas.microsoft.com/office/powerpoint/2010/main" val="26165286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262E6-1CC7-5146-BF2D-41B90081AC2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D17C42-00CD-C74D-AFB8-69F7B589BE2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1144158-3899-D14B-8FAA-084632A57B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10AF49F-996F-2B42-A557-4C3F8D373AB6}"/>
              </a:ext>
            </a:extLst>
          </p:cNvPr>
          <p:cNvSpPr>
            <a:spLocks noGrp="1"/>
          </p:cNvSpPr>
          <p:nvPr>
            <p:ph type="dt" sz="half" idx="10"/>
          </p:nvPr>
        </p:nvSpPr>
        <p:spPr/>
        <p:txBody>
          <a:bodyPr/>
          <a:lstStyle/>
          <a:p>
            <a:fld id="{7A9E64F3-646C-F14D-BEB6-1422B3B05993}" type="datetimeFigureOut">
              <a:rPr lang="en-US" smtClean="0"/>
              <a:t>10/8/2023</a:t>
            </a:fld>
            <a:endParaRPr lang="en-US" dirty="0"/>
          </a:p>
        </p:txBody>
      </p:sp>
      <p:sp>
        <p:nvSpPr>
          <p:cNvPr id="6" name="Footer Placeholder 5">
            <a:extLst>
              <a:ext uri="{FF2B5EF4-FFF2-40B4-BE49-F238E27FC236}">
                <a16:creationId xmlns:a16="http://schemas.microsoft.com/office/drawing/2014/main" id="{1267FAEA-CDDE-954C-A4E4-38BD3C49083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BCC29C1-9059-A44F-964D-0034295516F6}"/>
              </a:ext>
            </a:extLst>
          </p:cNvPr>
          <p:cNvSpPr>
            <a:spLocks noGrp="1"/>
          </p:cNvSpPr>
          <p:nvPr>
            <p:ph type="sldNum" sz="quarter" idx="12"/>
          </p:nvPr>
        </p:nvSpPr>
        <p:spPr/>
        <p:txBody>
          <a:bodyPr/>
          <a:lstStyle/>
          <a:p>
            <a:fld id="{E63631A0-6170-3149-BBEC-5DA9D38B66D9}" type="slidenum">
              <a:rPr lang="en-US" smtClean="0"/>
              <a:t>‹#›</a:t>
            </a:fld>
            <a:endParaRPr lang="en-US" dirty="0"/>
          </a:p>
        </p:txBody>
      </p:sp>
    </p:spTree>
    <p:extLst>
      <p:ext uri="{BB962C8B-B14F-4D97-AF65-F5344CB8AC3E}">
        <p14:creationId xmlns:p14="http://schemas.microsoft.com/office/powerpoint/2010/main" val="1115876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846617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C76FD-2DF5-8B47-A6A8-87322D51C5A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CEC247-877F-954E-8504-9B430712EA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DF4BD43-C808-D047-A444-1DA9057B8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05F5205A-4FE2-044C-AFEC-A30AD60EF078}"/>
              </a:ext>
            </a:extLst>
          </p:cNvPr>
          <p:cNvSpPr>
            <a:spLocks noGrp="1"/>
          </p:cNvSpPr>
          <p:nvPr>
            <p:ph type="dt" sz="half" idx="10"/>
          </p:nvPr>
        </p:nvSpPr>
        <p:spPr/>
        <p:txBody>
          <a:bodyPr/>
          <a:lstStyle/>
          <a:p>
            <a:fld id="{7A9E64F3-646C-F14D-BEB6-1422B3B05993}" type="datetimeFigureOut">
              <a:rPr lang="en-US" smtClean="0"/>
              <a:t>10/8/2023</a:t>
            </a:fld>
            <a:endParaRPr lang="en-US" dirty="0"/>
          </a:p>
        </p:txBody>
      </p:sp>
      <p:sp>
        <p:nvSpPr>
          <p:cNvPr id="6" name="Footer Placeholder 5">
            <a:extLst>
              <a:ext uri="{FF2B5EF4-FFF2-40B4-BE49-F238E27FC236}">
                <a16:creationId xmlns:a16="http://schemas.microsoft.com/office/drawing/2014/main" id="{EFDB015B-A223-6C48-9C13-E0316968EBB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51015D8-4407-0B4D-8189-A019C8B75FC9}"/>
              </a:ext>
            </a:extLst>
          </p:cNvPr>
          <p:cNvSpPr>
            <a:spLocks noGrp="1"/>
          </p:cNvSpPr>
          <p:nvPr>
            <p:ph type="sldNum" sz="quarter" idx="12"/>
          </p:nvPr>
        </p:nvSpPr>
        <p:spPr/>
        <p:txBody>
          <a:bodyPr/>
          <a:lstStyle/>
          <a:p>
            <a:fld id="{E63631A0-6170-3149-BBEC-5DA9D38B66D9}" type="slidenum">
              <a:rPr lang="en-US" smtClean="0"/>
              <a:t>‹#›</a:t>
            </a:fld>
            <a:endParaRPr lang="en-US" dirty="0"/>
          </a:p>
        </p:txBody>
      </p:sp>
    </p:spTree>
    <p:extLst>
      <p:ext uri="{BB962C8B-B14F-4D97-AF65-F5344CB8AC3E}">
        <p14:creationId xmlns:p14="http://schemas.microsoft.com/office/powerpoint/2010/main" val="38901467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5B5CB-4587-4A41-9949-435987D0027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B994AF-3088-BB46-BE74-5637E0B1F49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4AB67A-EA09-7747-9DEE-E2080B3C6799}"/>
              </a:ext>
            </a:extLst>
          </p:cNvPr>
          <p:cNvSpPr>
            <a:spLocks noGrp="1"/>
          </p:cNvSpPr>
          <p:nvPr>
            <p:ph type="dt" sz="half" idx="10"/>
          </p:nvPr>
        </p:nvSpPr>
        <p:spPr/>
        <p:txBody>
          <a:bodyPr/>
          <a:lstStyle/>
          <a:p>
            <a:fld id="{7A9E64F3-646C-F14D-BEB6-1422B3B05993}" type="datetimeFigureOut">
              <a:rPr lang="en-US" smtClean="0"/>
              <a:t>10/8/2023</a:t>
            </a:fld>
            <a:endParaRPr lang="en-US" dirty="0"/>
          </a:p>
        </p:txBody>
      </p:sp>
      <p:sp>
        <p:nvSpPr>
          <p:cNvPr id="5" name="Footer Placeholder 4">
            <a:extLst>
              <a:ext uri="{FF2B5EF4-FFF2-40B4-BE49-F238E27FC236}">
                <a16:creationId xmlns:a16="http://schemas.microsoft.com/office/drawing/2014/main" id="{2E2352CA-0858-074E-A8A1-FC88516DCC3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D97ED75-05E4-5F4E-9D08-8DFF566E6D26}"/>
              </a:ext>
            </a:extLst>
          </p:cNvPr>
          <p:cNvSpPr>
            <a:spLocks noGrp="1"/>
          </p:cNvSpPr>
          <p:nvPr>
            <p:ph type="sldNum" sz="quarter" idx="12"/>
          </p:nvPr>
        </p:nvSpPr>
        <p:spPr/>
        <p:txBody>
          <a:bodyPr/>
          <a:lstStyle/>
          <a:p>
            <a:fld id="{E63631A0-6170-3149-BBEC-5DA9D38B66D9}" type="slidenum">
              <a:rPr lang="en-US" smtClean="0"/>
              <a:t>‹#›</a:t>
            </a:fld>
            <a:endParaRPr lang="en-US" dirty="0"/>
          </a:p>
        </p:txBody>
      </p:sp>
    </p:spTree>
    <p:extLst>
      <p:ext uri="{BB962C8B-B14F-4D97-AF65-F5344CB8AC3E}">
        <p14:creationId xmlns:p14="http://schemas.microsoft.com/office/powerpoint/2010/main" val="14779895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A07491F-5EE8-EC4E-AC39-E620F6C8673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470E11-3553-5D45-846C-E0BD97EBFB7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384C57E-6819-0D4C-B0CF-E30A68B38847}"/>
              </a:ext>
            </a:extLst>
          </p:cNvPr>
          <p:cNvSpPr>
            <a:spLocks noGrp="1"/>
          </p:cNvSpPr>
          <p:nvPr>
            <p:ph type="dt" sz="half" idx="10"/>
          </p:nvPr>
        </p:nvSpPr>
        <p:spPr/>
        <p:txBody>
          <a:bodyPr/>
          <a:lstStyle/>
          <a:p>
            <a:fld id="{7A9E64F3-646C-F14D-BEB6-1422B3B05993}" type="datetimeFigureOut">
              <a:rPr lang="en-US" smtClean="0"/>
              <a:t>10/8/2023</a:t>
            </a:fld>
            <a:endParaRPr lang="en-US" dirty="0"/>
          </a:p>
        </p:txBody>
      </p:sp>
      <p:sp>
        <p:nvSpPr>
          <p:cNvPr id="5" name="Footer Placeholder 4">
            <a:extLst>
              <a:ext uri="{FF2B5EF4-FFF2-40B4-BE49-F238E27FC236}">
                <a16:creationId xmlns:a16="http://schemas.microsoft.com/office/drawing/2014/main" id="{32EB8850-8D9D-A04C-96D9-5AB2E31786D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FC5C8E0-9C9E-504A-83B3-94322CB01D03}"/>
              </a:ext>
            </a:extLst>
          </p:cNvPr>
          <p:cNvSpPr>
            <a:spLocks noGrp="1"/>
          </p:cNvSpPr>
          <p:nvPr>
            <p:ph type="sldNum" sz="quarter" idx="12"/>
          </p:nvPr>
        </p:nvSpPr>
        <p:spPr/>
        <p:txBody>
          <a:bodyPr/>
          <a:lstStyle/>
          <a:p>
            <a:fld id="{E63631A0-6170-3149-BBEC-5DA9D38B66D9}" type="slidenum">
              <a:rPr lang="en-US" smtClean="0"/>
              <a:t>‹#›</a:t>
            </a:fld>
            <a:endParaRPr lang="en-US" dirty="0"/>
          </a:p>
        </p:txBody>
      </p:sp>
    </p:spTree>
    <p:extLst>
      <p:ext uri="{BB962C8B-B14F-4D97-AF65-F5344CB8AC3E}">
        <p14:creationId xmlns:p14="http://schemas.microsoft.com/office/powerpoint/2010/main" val="103249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5705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1643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79991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1157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7799932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660538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86535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10/8/2023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4077093614"/>
      </p:ext>
    </p:extLst>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ACA0D9-0E9D-C349-8347-D6FE0824C89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F8880F5-23FF-964F-892A-F20EB2E2DEE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6576BA-C0E7-9243-91F1-DDE6EAABC1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9E64F3-646C-F14D-BEB6-1422B3B05993}" type="datetimeFigureOut">
              <a:rPr lang="en-US" smtClean="0"/>
              <a:t>10/8/2023</a:t>
            </a:fld>
            <a:endParaRPr lang="en-US" dirty="0"/>
          </a:p>
        </p:txBody>
      </p:sp>
      <p:sp>
        <p:nvSpPr>
          <p:cNvPr id="5" name="Footer Placeholder 4">
            <a:extLst>
              <a:ext uri="{FF2B5EF4-FFF2-40B4-BE49-F238E27FC236}">
                <a16:creationId xmlns:a16="http://schemas.microsoft.com/office/drawing/2014/main" id="{B63C9C73-EC7A-1A41-9199-FA93D9C9A8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5298C053-D12F-224F-A60C-2BDEE302254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3631A0-6170-3149-BBEC-5DA9D38B66D9}" type="slidenum">
              <a:rPr lang="en-US" smtClean="0"/>
              <a:t>‹#›</a:t>
            </a:fld>
            <a:endParaRPr lang="en-US" dirty="0"/>
          </a:p>
        </p:txBody>
      </p:sp>
    </p:spTree>
    <p:extLst>
      <p:ext uri="{BB962C8B-B14F-4D97-AF65-F5344CB8AC3E}">
        <p14:creationId xmlns:p14="http://schemas.microsoft.com/office/powerpoint/2010/main" val="3239424103"/>
      </p:ext>
    </p:extLst>
  </p:cSld>
  <p:clrMap bg1="lt1" tx1="dk1" bg2="lt2" tx2="dk2" accent1="accent1" accent2="accent2" accent3="accent3" accent4="accent4" accent5="accent5" accent6="accent6" hlink="hlink" folHlink="folHlink"/>
  <p:sldLayoutIdLst>
    <p:sldLayoutId id="2147483883" r:id="rId1"/>
    <p:sldLayoutId id="2147483884" r:id="rId2"/>
    <p:sldLayoutId id="2147483885" r:id="rId3"/>
    <p:sldLayoutId id="2147483886" r:id="rId4"/>
    <p:sldLayoutId id="2147483887" r:id="rId5"/>
    <p:sldLayoutId id="2147483888" r:id="rId6"/>
    <p:sldLayoutId id="2147483889" r:id="rId7"/>
    <p:sldLayoutId id="2147483890" r:id="rId8"/>
    <p:sldLayoutId id="2147483891" r:id="rId9"/>
    <p:sldLayoutId id="2147483892" r:id="rId10"/>
    <p:sldLayoutId id="214748389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2.xml"/><Relationship Id="rId1" Type="http://schemas.openxmlformats.org/officeDocument/2006/relationships/tags" Target="../tags/tag8.xml"/><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xml"/><Relationship Id="rId1" Type="http://schemas.openxmlformats.org/officeDocument/2006/relationships/tags" Target="../tags/tag9.xml"/><Relationship Id="rId5" Type="http://schemas.openxmlformats.org/officeDocument/2006/relationships/image" Target="../media/image30.png"/><Relationship Id="rId4" Type="http://schemas.openxmlformats.org/officeDocument/2006/relationships/image" Target="../media/image29.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10.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11.xml"/><Relationship Id="rId7" Type="http://schemas.openxmlformats.org/officeDocument/2006/relationships/image" Target="../media/image34.png"/><Relationship Id="rId2" Type="http://schemas.openxmlformats.org/officeDocument/2006/relationships/slideLayout" Target="../slideLayouts/slideLayout12.xml"/><Relationship Id="rId1" Type="http://schemas.openxmlformats.org/officeDocument/2006/relationships/tags" Target="../tags/tag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hyperlink" Target="https://recreationroundtable.org/rural-development-toolkit/" TargetMode="External"/><Relationship Id="rId2" Type="http://schemas.openxmlformats.org/officeDocument/2006/relationships/slideLayout" Target="../slideLayouts/slideLayout12.xml"/><Relationship Id="rId1" Type="http://schemas.openxmlformats.org/officeDocument/2006/relationships/tags" Target="../tags/tag12.xml"/><Relationship Id="rId6" Type="http://schemas.openxmlformats.org/officeDocument/2006/relationships/hyperlink" Target="https://outdooreconomy.oregonstate.edu/ski-lift-technician-training-landing-page" TargetMode="External"/><Relationship Id="rId5" Type="http://schemas.openxmlformats.org/officeDocument/2006/relationships/hyperlink" Target="https://outdooreconomy.oregonstate.edu/foundations-of-the-outdoor-recreation-economy-training" TargetMode="Externa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hyperlink" Target="https://osuoutdoor.github.io/orr-lwcf/" TargetMode="External"/><Relationship Id="rId3" Type="http://schemas.openxmlformats.org/officeDocument/2006/relationships/notesSlide" Target="../notesSlides/notesSlide13.xml"/><Relationship Id="rId7" Type="http://schemas.openxmlformats.org/officeDocument/2006/relationships/hyperlink" Target="https://www.youtube.com/watch?v=k_i2s6K2XwE" TargetMode="External"/><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hyperlink" Target="https://outdooreconomy.oregonstate.edu/case-study" TargetMode="External"/><Relationship Id="rId5" Type="http://schemas.openxmlformats.org/officeDocument/2006/relationships/hyperlink" Target="https://outdooreconomy.oregonstate.edu/outdoor-industry-workforce-survey" TargetMode="External"/><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14.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18" Type="http://schemas.openxmlformats.org/officeDocument/2006/relationships/image" Target="../media/image50.svg"/><Relationship Id="rId26" Type="http://schemas.openxmlformats.org/officeDocument/2006/relationships/image" Target="../media/image58.svg"/><Relationship Id="rId3" Type="http://schemas.openxmlformats.org/officeDocument/2006/relationships/notesSlide" Target="../notesSlides/notesSlide15.xml"/><Relationship Id="rId21" Type="http://schemas.openxmlformats.org/officeDocument/2006/relationships/image" Target="../media/image53.png"/><Relationship Id="rId7" Type="http://schemas.openxmlformats.org/officeDocument/2006/relationships/image" Target="../media/image39.png"/><Relationship Id="rId12" Type="http://schemas.openxmlformats.org/officeDocument/2006/relationships/image" Target="../media/image44.svg"/><Relationship Id="rId17" Type="http://schemas.openxmlformats.org/officeDocument/2006/relationships/image" Target="../media/image49.png"/><Relationship Id="rId25" Type="http://schemas.openxmlformats.org/officeDocument/2006/relationships/image" Target="../media/image57.png"/><Relationship Id="rId2" Type="http://schemas.openxmlformats.org/officeDocument/2006/relationships/slideLayout" Target="../slideLayouts/slideLayout12.xml"/><Relationship Id="rId16" Type="http://schemas.openxmlformats.org/officeDocument/2006/relationships/image" Target="../media/image48.svg"/><Relationship Id="rId20" Type="http://schemas.openxmlformats.org/officeDocument/2006/relationships/image" Target="../media/image52.svg"/><Relationship Id="rId1" Type="http://schemas.openxmlformats.org/officeDocument/2006/relationships/tags" Target="../tags/tag15.xml"/><Relationship Id="rId6" Type="http://schemas.openxmlformats.org/officeDocument/2006/relationships/image" Target="../media/image38.png"/><Relationship Id="rId11" Type="http://schemas.openxmlformats.org/officeDocument/2006/relationships/image" Target="../media/image43.png"/><Relationship Id="rId24" Type="http://schemas.openxmlformats.org/officeDocument/2006/relationships/image" Target="../media/image56.svg"/><Relationship Id="rId5" Type="http://schemas.openxmlformats.org/officeDocument/2006/relationships/image" Target="../media/image37.png"/><Relationship Id="rId15" Type="http://schemas.openxmlformats.org/officeDocument/2006/relationships/image" Target="../media/image47.png"/><Relationship Id="rId23" Type="http://schemas.openxmlformats.org/officeDocument/2006/relationships/image" Target="../media/image55.png"/><Relationship Id="rId10" Type="http://schemas.openxmlformats.org/officeDocument/2006/relationships/image" Target="../media/image42.svg"/><Relationship Id="rId19" Type="http://schemas.openxmlformats.org/officeDocument/2006/relationships/image" Target="../media/image51.pn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image" Target="../media/image46.svg"/><Relationship Id="rId22" Type="http://schemas.openxmlformats.org/officeDocument/2006/relationships/image" Target="../media/image54.svg"/></Relationships>
</file>

<file path=ppt/slides/_rels/slide18.xml.rels><?xml version="1.0" encoding="UTF-8" standalone="yes"?>
<Relationships xmlns="http://schemas.openxmlformats.org/package/2006/relationships"><Relationship Id="rId8" Type="http://schemas.openxmlformats.org/officeDocument/2006/relationships/image" Target="../media/image63.svg"/><Relationship Id="rId13" Type="http://schemas.openxmlformats.org/officeDocument/2006/relationships/image" Target="../media/image68.png"/><Relationship Id="rId3" Type="http://schemas.openxmlformats.org/officeDocument/2006/relationships/notesSlide" Target="../notesSlides/notesSlide16.xml"/><Relationship Id="rId7" Type="http://schemas.openxmlformats.org/officeDocument/2006/relationships/image" Target="../media/image62.png"/><Relationship Id="rId12" Type="http://schemas.openxmlformats.org/officeDocument/2006/relationships/image" Target="../media/image67.svg"/><Relationship Id="rId2" Type="http://schemas.openxmlformats.org/officeDocument/2006/relationships/slideLayout" Target="../slideLayouts/slideLayout12.xml"/><Relationship Id="rId16" Type="http://schemas.openxmlformats.org/officeDocument/2006/relationships/image" Target="../media/image71.svg"/><Relationship Id="rId1" Type="http://schemas.openxmlformats.org/officeDocument/2006/relationships/tags" Target="../tags/tag16.xml"/><Relationship Id="rId6" Type="http://schemas.openxmlformats.org/officeDocument/2006/relationships/image" Target="../media/image61.svg"/><Relationship Id="rId11" Type="http://schemas.openxmlformats.org/officeDocument/2006/relationships/image" Target="../media/image66.png"/><Relationship Id="rId5" Type="http://schemas.openxmlformats.org/officeDocument/2006/relationships/image" Target="../media/image60.png"/><Relationship Id="rId15" Type="http://schemas.openxmlformats.org/officeDocument/2006/relationships/image" Target="../media/image70.png"/><Relationship Id="rId10" Type="http://schemas.openxmlformats.org/officeDocument/2006/relationships/image" Target="../media/image65.svg"/><Relationship Id="rId4" Type="http://schemas.openxmlformats.org/officeDocument/2006/relationships/image" Target="../media/image59.jpeg"/><Relationship Id="rId9" Type="http://schemas.openxmlformats.org/officeDocument/2006/relationships/image" Target="../media/image64.png"/><Relationship Id="rId14" Type="http://schemas.openxmlformats.org/officeDocument/2006/relationships/image" Target="../media/image69.sv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12.xml"/><Relationship Id="rId1" Type="http://schemas.openxmlformats.org/officeDocument/2006/relationships/tags" Target="../tags/tag17.xm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12.xml"/><Relationship Id="rId1" Type="http://schemas.openxmlformats.org/officeDocument/2006/relationships/tags" Target="../tags/tag18.xml"/><Relationship Id="rId4" Type="http://schemas.openxmlformats.org/officeDocument/2006/relationships/image" Target="../media/image7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2.xml"/><Relationship Id="rId1" Type="http://schemas.openxmlformats.org/officeDocument/2006/relationships/tags" Target="../tags/tag19.xml"/><Relationship Id="rId4" Type="http://schemas.openxmlformats.org/officeDocument/2006/relationships/image" Target="../media/image74.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2.xml"/><Relationship Id="rId1" Type="http://schemas.openxmlformats.org/officeDocument/2006/relationships/tags" Target="../tags/tag20.xml"/><Relationship Id="rId5" Type="http://schemas.openxmlformats.org/officeDocument/2006/relationships/image" Target="../media/image75.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2.xml"/><Relationship Id="rId1" Type="http://schemas.openxmlformats.org/officeDocument/2006/relationships/tags" Target="../tags/tag1.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9.xml"/><Relationship Id="rId1" Type="http://schemas.openxmlformats.org/officeDocument/2006/relationships/tags" Target="../tags/tag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2.xml"/><Relationship Id="rId1" Type="http://schemas.openxmlformats.org/officeDocument/2006/relationships/tags" Target="../tags/tag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tags" Target="../tags/tag4.xml"/><Relationship Id="rId5" Type="http://schemas.openxmlformats.org/officeDocument/2006/relationships/image" Target="../media/image9.JP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19.png"/><Relationship Id="rId18" Type="http://schemas.openxmlformats.org/officeDocument/2006/relationships/image" Target="../media/image24.svg"/><Relationship Id="rId3" Type="http://schemas.openxmlformats.org/officeDocument/2006/relationships/notesSlide" Target="../notesSlides/notesSlide6.xml"/><Relationship Id="rId7" Type="http://schemas.openxmlformats.org/officeDocument/2006/relationships/image" Target="../media/image13.png"/><Relationship Id="rId12" Type="http://schemas.openxmlformats.org/officeDocument/2006/relationships/image" Target="../media/image18.svg"/><Relationship Id="rId17" Type="http://schemas.openxmlformats.org/officeDocument/2006/relationships/image" Target="../media/image23.png"/><Relationship Id="rId2" Type="http://schemas.openxmlformats.org/officeDocument/2006/relationships/slideLayout" Target="../slideLayouts/slideLayout12.xml"/><Relationship Id="rId16" Type="http://schemas.openxmlformats.org/officeDocument/2006/relationships/image" Target="../media/image22.svg"/><Relationship Id="rId1" Type="http://schemas.openxmlformats.org/officeDocument/2006/relationships/tags" Target="../tags/tag6.xml"/><Relationship Id="rId6" Type="http://schemas.openxmlformats.org/officeDocument/2006/relationships/image" Target="../media/image12.svg"/><Relationship Id="rId11" Type="http://schemas.openxmlformats.org/officeDocument/2006/relationships/image" Target="../media/image17.png"/><Relationship Id="rId5" Type="http://schemas.openxmlformats.org/officeDocument/2006/relationships/image" Target="../media/image11.png"/><Relationship Id="rId15" Type="http://schemas.openxmlformats.org/officeDocument/2006/relationships/image" Target="../media/image21.png"/><Relationship Id="rId10" Type="http://schemas.openxmlformats.org/officeDocument/2006/relationships/image" Target="../media/image16.svg"/><Relationship Id="rId4" Type="http://schemas.openxmlformats.org/officeDocument/2006/relationships/image" Target="../media/image8.png"/><Relationship Id="rId9" Type="http://schemas.openxmlformats.org/officeDocument/2006/relationships/image" Target="../media/image15.png"/><Relationship Id="rId14" Type="http://schemas.openxmlformats.org/officeDocument/2006/relationships/image" Target="../media/image20.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t="787" b="787"/>
          <a:stretch/>
        </p:blipFill>
        <p:spPr>
          <a:xfrm>
            <a:off x="-1" y="1"/>
            <a:ext cx="12192000" cy="6962959"/>
          </a:xfrm>
          <a:prstGeom prst="rect">
            <a:avLst/>
          </a:prstGeom>
        </p:spPr>
      </p:pic>
      <p:grpSp>
        <p:nvGrpSpPr>
          <p:cNvPr id="5" name="Group 5"/>
          <p:cNvGrpSpPr/>
          <p:nvPr/>
        </p:nvGrpSpPr>
        <p:grpSpPr>
          <a:xfrm>
            <a:off x="0" y="3479057"/>
            <a:ext cx="12192000" cy="3671119"/>
            <a:chOff x="0" y="0"/>
            <a:chExt cx="6539533" cy="1675843"/>
          </a:xfrm>
        </p:grpSpPr>
        <p:sp>
          <p:nvSpPr>
            <p:cNvPr id="6" name="Freeform 6"/>
            <p:cNvSpPr/>
            <p:nvPr/>
          </p:nvSpPr>
          <p:spPr>
            <a:xfrm>
              <a:off x="0" y="0"/>
              <a:ext cx="6539533" cy="1675843"/>
            </a:xfrm>
            <a:custGeom>
              <a:avLst/>
              <a:gdLst/>
              <a:ahLst/>
              <a:cxnLst/>
              <a:rect l="l" t="t" r="r" b="b"/>
              <a:pathLst>
                <a:path w="6539533" h="1675843">
                  <a:moveTo>
                    <a:pt x="0" y="0"/>
                  </a:moveTo>
                  <a:lnTo>
                    <a:pt x="6539533" y="0"/>
                  </a:lnTo>
                  <a:lnTo>
                    <a:pt x="6539533" y="1675843"/>
                  </a:lnTo>
                  <a:lnTo>
                    <a:pt x="0" y="1675843"/>
                  </a:lnTo>
                  <a:close/>
                </a:path>
              </a:pathLst>
            </a:custGeom>
            <a:solidFill>
              <a:srgbClr val="FFFFFF"/>
            </a:solidFill>
          </p:spPr>
          <p:txBody>
            <a:bodyPr/>
            <a:lstStyle/>
            <a:p>
              <a:pPr defTabSz="609630"/>
              <a:endParaRPr lang="en-US" sz="1200">
                <a:solidFill>
                  <a:prstClr val="black"/>
                </a:solidFill>
                <a:latin typeface="Calibri"/>
              </a:endParaRPr>
            </a:p>
          </p:txBody>
        </p:sp>
        <p:sp>
          <p:nvSpPr>
            <p:cNvPr id="7" name="TextBox 7"/>
            <p:cNvSpPr txBox="1"/>
            <p:nvPr/>
          </p:nvSpPr>
          <p:spPr>
            <a:xfrm>
              <a:off x="0" y="-9525"/>
              <a:ext cx="812800" cy="822325"/>
            </a:xfrm>
            <a:prstGeom prst="rect">
              <a:avLst/>
            </a:prstGeom>
          </p:spPr>
          <p:txBody>
            <a:bodyPr lIns="19483" tIns="19483" rIns="19483" bIns="19483" rtlCol="0" anchor="ctr"/>
            <a:lstStyle/>
            <a:p>
              <a:pPr algn="ctr" defTabSz="609630">
                <a:lnSpc>
                  <a:spcPts val="801"/>
                </a:lnSpc>
              </a:pPr>
              <a:endParaRPr sz="1200">
                <a:solidFill>
                  <a:prstClr val="black"/>
                </a:solidFill>
                <a:latin typeface="Calibri"/>
              </a:endParaRPr>
            </a:p>
          </p:txBody>
        </p:sp>
      </p:grpSp>
      <p:grpSp>
        <p:nvGrpSpPr>
          <p:cNvPr id="3" name="Group 3"/>
          <p:cNvGrpSpPr/>
          <p:nvPr/>
        </p:nvGrpSpPr>
        <p:grpSpPr>
          <a:xfrm>
            <a:off x="183522" y="152548"/>
            <a:ext cx="11824957" cy="6552904"/>
            <a:chOff x="0" y="0"/>
            <a:chExt cx="14015032" cy="7766554"/>
          </a:xfrm>
        </p:grpSpPr>
        <p:sp>
          <p:nvSpPr>
            <p:cNvPr id="4" name="Freeform 4"/>
            <p:cNvSpPr/>
            <p:nvPr/>
          </p:nvSpPr>
          <p:spPr>
            <a:xfrm>
              <a:off x="0" y="0"/>
              <a:ext cx="14015031" cy="7766554"/>
            </a:xfrm>
            <a:custGeom>
              <a:avLst/>
              <a:gdLst/>
              <a:ahLst/>
              <a:cxnLst/>
              <a:rect l="l" t="t" r="r" b="b"/>
              <a:pathLst>
                <a:path w="14015031" h="7766554">
                  <a:moveTo>
                    <a:pt x="0" y="0"/>
                  </a:moveTo>
                  <a:lnTo>
                    <a:pt x="0" y="7766554"/>
                  </a:lnTo>
                  <a:lnTo>
                    <a:pt x="14015031" y="7766554"/>
                  </a:lnTo>
                  <a:lnTo>
                    <a:pt x="14015031" y="0"/>
                  </a:lnTo>
                  <a:lnTo>
                    <a:pt x="0" y="0"/>
                  </a:lnTo>
                  <a:close/>
                  <a:moveTo>
                    <a:pt x="13954072" y="7705593"/>
                  </a:moveTo>
                  <a:lnTo>
                    <a:pt x="59690" y="7705593"/>
                  </a:lnTo>
                  <a:lnTo>
                    <a:pt x="59690" y="59690"/>
                  </a:lnTo>
                  <a:lnTo>
                    <a:pt x="13954072" y="59690"/>
                  </a:lnTo>
                  <a:lnTo>
                    <a:pt x="13954072" y="7705593"/>
                  </a:lnTo>
                  <a:close/>
                </a:path>
              </a:pathLst>
            </a:custGeom>
            <a:solidFill>
              <a:srgbClr val="FF0000"/>
            </a:solidFill>
            <a:ln>
              <a:solidFill>
                <a:srgbClr val="FF0000"/>
              </a:solidFill>
            </a:ln>
          </p:spPr>
          <p:txBody>
            <a:bodyPr/>
            <a:lstStyle/>
            <a:p>
              <a:pPr defTabSz="609630"/>
              <a:endParaRPr lang="en-US" sz="1200">
                <a:solidFill>
                  <a:prstClr val="black"/>
                </a:solidFill>
                <a:latin typeface="Calibri"/>
              </a:endParaRPr>
            </a:p>
          </p:txBody>
        </p:sp>
      </p:grpSp>
      <p:sp>
        <p:nvSpPr>
          <p:cNvPr id="11" name="TextBox 11"/>
          <p:cNvSpPr txBox="1"/>
          <p:nvPr/>
        </p:nvSpPr>
        <p:spPr>
          <a:xfrm>
            <a:off x="183520" y="1761506"/>
            <a:ext cx="11824956" cy="1565621"/>
          </a:xfrm>
          <a:prstGeom prst="rect">
            <a:avLst/>
          </a:prstGeom>
        </p:spPr>
        <p:txBody>
          <a:bodyPr wrap="square" lIns="0" tIns="0" rIns="0" bIns="0" rtlCol="0" anchor="t">
            <a:spAutoFit/>
          </a:bodyPr>
          <a:lstStyle/>
          <a:p>
            <a:pPr algn="ctr" defTabSz="609630">
              <a:lnSpc>
                <a:spcPts val="14000"/>
              </a:lnSpc>
            </a:pPr>
            <a:r>
              <a:rPr lang="en-US" sz="6667" b="1" dirty="0">
                <a:solidFill>
                  <a:prstClr val="black"/>
                </a:solidFill>
                <a:latin typeface="Montserrat Classic Bold"/>
              </a:rPr>
              <a:t>BREAKOUT B</a:t>
            </a:r>
            <a:endParaRPr lang="en-US" sz="1200" dirty="0">
              <a:solidFill>
                <a:prstClr val="black"/>
              </a:solidFill>
              <a:latin typeface="Calibri"/>
              <a:ea typeface="Calibri"/>
              <a:cs typeface="Calibri"/>
            </a:endParaRPr>
          </a:p>
        </p:txBody>
      </p:sp>
      <p:sp>
        <p:nvSpPr>
          <p:cNvPr id="8" name="TextBox 13">
            <a:extLst>
              <a:ext uri="{FF2B5EF4-FFF2-40B4-BE49-F238E27FC236}">
                <a16:creationId xmlns:a16="http://schemas.microsoft.com/office/drawing/2014/main" id="{66ABFD53-6E79-9FBC-7A57-A2185A85E3FA}"/>
              </a:ext>
            </a:extLst>
          </p:cNvPr>
          <p:cNvSpPr txBox="1"/>
          <p:nvPr/>
        </p:nvSpPr>
        <p:spPr>
          <a:xfrm>
            <a:off x="458722" y="4027097"/>
            <a:ext cx="11274552" cy="1846659"/>
          </a:xfrm>
          <a:prstGeom prst="rect">
            <a:avLst/>
          </a:prstGeom>
        </p:spPr>
        <p:txBody>
          <a:bodyPr wrap="square" lIns="0" tIns="0" rIns="0" bIns="0" rtlCol="0" anchor="t">
            <a:spAutoFit/>
          </a:bodyPr>
          <a:lstStyle/>
          <a:p>
            <a:pPr algn="ctr" defTabSz="609630"/>
            <a:r>
              <a:rPr lang="en-US" sz="6000" b="1" i="1" dirty="0">
                <a:solidFill>
                  <a:srgbClr val="FF0000"/>
                </a:solidFill>
                <a:latin typeface="Abadi Extra Light" panose="020B0204020104020204" pitchFamily="34" charset="0"/>
              </a:rPr>
              <a:t>“Outdoor Recreation Economy and Workforce Development in Oregon”</a:t>
            </a:r>
            <a:endParaRPr lang="en-US" sz="6000" b="1" i="1" dirty="0">
              <a:solidFill>
                <a:srgbClr val="FF0000"/>
              </a:solidFill>
              <a:latin typeface="Abadi Extra Light" panose="020B0204020104020204" pitchFamily="34" charset="0"/>
              <a:ea typeface="Calibri"/>
              <a:cs typeface="Calibri"/>
            </a:endParaRPr>
          </a:p>
        </p:txBody>
      </p:sp>
      <p:pic>
        <p:nvPicPr>
          <p:cNvPr id="14" name="Picture 13" descr="A black and red text&#10;&#10;Description automatically generated">
            <a:extLst>
              <a:ext uri="{FF2B5EF4-FFF2-40B4-BE49-F238E27FC236}">
                <a16:creationId xmlns:a16="http://schemas.microsoft.com/office/drawing/2014/main" id="{0E4B2412-64F5-829B-A4DB-76E0A1A5276D}"/>
              </a:ext>
            </a:extLst>
          </p:cNvPr>
          <p:cNvPicPr>
            <a:picLocks noChangeAspect="1"/>
          </p:cNvPicPr>
          <p:nvPr/>
        </p:nvPicPr>
        <p:blipFill rotWithShape="1">
          <a:blip r:embed="rId3"/>
          <a:srcRect t="13627" b="15706"/>
          <a:stretch/>
        </p:blipFill>
        <p:spPr>
          <a:xfrm>
            <a:off x="3980253" y="273304"/>
            <a:ext cx="4231495" cy="2012012"/>
          </a:xfrm>
          <a:prstGeom prst="rect">
            <a:avLst/>
          </a:prstGeom>
        </p:spPr>
      </p:pic>
    </p:spTree>
    <p:extLst>
      <p:ext uri="{BB962C8B-B14F-4D97-AF65-F5344CB8AC3E}">
        <p14:creationId xmlns:p14="http://schemas.microsoft.com/office/powerpoint/2010/main" val="23781296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34ACB8C-AF24-F14F-88A9-411B68FC14BB}"/>
              </a:ext>
            </a:extLst>
          </p:cNvPr>
          <p:cNvSpPr/>
          <p:nvPr/>
        </p:nvSpPr>
        <p:spPr>
          <a:xfrm>
            <a:off x="0" y="0"/>
            <a:ext cx="81776" cy="6858000"/>
          </a:xfrm>
          <a:prstGeom prst="rect">
            <a:avLst/>
          </a:prstGeom>
          <a:solidFill>
            <a:srgbClr val="D94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C87719D-513C-4E35-95CE-3BFF99C7007E}"/>
              </a:ext>
            </a:extLst>
          </p:cNvPr>
          <p:cNvSpPr txBox="1"/>
          <p:nvPr/>
        </p:nvSpPr>
        <p:spPr>
          <a:xfrm>
            <a:off x="791049" y="1694323"/>
            <a:ext cx="31354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WORKFORCE STUDY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srgbClr val="D94009"/>
                </a:solidFill>
                <a:effectLst/>
                <a:uLnTx/>
                <a:uFillTx/>
                <a:latin typeface="Stratum2 Medium" panose="020B0506030000020004" pitchFamily="34" charset="0"/>
                <a:ea typeface="Verdana" panose="020B0604030504040204" pitchFamily="34" charset="0"/>
                <a:cs typeface="Arial" panose="020B0604020202020204" pitchFamily="34" charset="0"/>
              </a:rPr>
              <a:t>SCOPE</a:t>
            </a:r>
          </a:p>
        </p:txBody>
      </p:sp>
      <p:pic>
        <p:nvPicPr>
          <p:cNvPr id="4" name="Picture 3">
            <a:extLst>
              <a:ext uri="{FF2B5EF4-FFF2-40B4-BE49-F238E27FC236}">
                <a16:creationId xmlns:a16="http://schemas.microsoft.com/office/drawing/2014/main" id="{3D152E26-1135-4284-89D7-93D6C1350205}"/>
              </a:ext>
            </a:extLst>
          </p:cNvPr>
          <p:cNvPicPr>
            <a:picLocks noChangeAspect="1"/>
          </p:cNvPicPr>
          <p:nvPr/>
        </p:nvPicPr>
        <p:blipFill>
          <a:blip r:embed="rId4"/>
          <a:stretch>
            <a:fillRect/>
          </a:stretch>
        </p:blipFill>
        <p:spPr>
          <a:xfrm>
            <a:off x="6892636" y="0"/>
            <a:ext cx="5299364" cy="6858000"/>
          </a:xfrm>
          <a:prstGeom prst="rect">
            <a:avLst/>
          </a:prstGeom>
        </p:spPr>
      </p:pic>
      <p:sp>
        <p:nvSpPr>
          <p:cNvPr id="10" name="Text Placeholder 4">
            <a:extLst>
              <a:ext uri="{FF2B5EF4-FFF2-40B4-BE49-F238E27FC236}">
                <a16:creationId xmlns:a16="http://schemas.microsoft.com/office/drawing/2014/main" id="{ACB8E6B6-14CE-4EB1-9D74-0FB95A5C2F0A}"/>
              </a:ext>
            </a:extLst>
          </p:cNvPr>
          <p:cNvSpPr txBox="1">
            <a:spLocks/>
          </p:cNvSpPr>
          <p:nvPr/>
        </p:nvSpPr>
        <p:spPr>
          <a:xfrm>
            <a:off x="360742" y="1123095"/>
            <a:ext cx="5430458" cy="51342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Placeholder 4">
            <a:extLst>
              <a:ext uri="{FF2B5EF4-FFF2-40B4-BE49-F238E27FC236}">
                <a16:creationId xmlns:a16="http://schemas.microsoft.com/office/drawing/2014/main" id="{F3361E76-E629-4019-A5DF-BB702651F641}"/>
              </a:ext>
            </a:extLst>
          </p:cNvPr>
          <p:cNvSpPr txBox="1">
            <a:spLocks/>
          </p:cNvSpPr>
          <p:nvPr/>
        </p:nvSpPr>
        <p:spPr>
          <a:xfrm>
            <a:off x="791049" y="2639939"/>
            <a:ext cx="3932237" cy="16898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tratum2 Light" panose="020B0506030000020004" pitchFamily="34" charset="0"/>
                <a:ea typeface="+mn-ea"/>
                <a:cs typeface="Times New Roman" panose="02020603050405020304" pitchFamily="18" charset="0"/>
              </a:rPr>
              <a:t>Talent Attraction</a:t>
            </a:r>
          </a:p>
          <a:p>
            <a:pPr marL="342900" marR="0" lvl="0" indent="-3429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tratum2 Light" panose="020B0506030000020004" pitchFamily="34" charset="0"/>
                <a:ea typeface="+mn-ea"/>
                <a:cs typeface="Times New Roman" panose="02020603050405020304" pitchFamily="18" charset="0"/>
              </a:rPr>
              <a:t>Retention Initiatives</a:t>
            </a:r>
          </a:p>
          <a:p>
            <a:pPr marL="342900" marR="0" lvl="0" indent="-3429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tratum2 Light" panose="020B0506030000020004" pitchFamily="34" charset="0"/>
                <a:ea typeface="+mn-ea"/>
                <a:cs typeface="Times New Roman" panose="02020603050405020304" pitchFamily="18" charset="0"/>
              </a:rPr>
              <a:t>Diversity, Equity, and Inclusion Outcomes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30789775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34ACB8C-AF24-F14F-88A9-411B68FC14BB}"/>
              </a:ext>
            </a:extLst>
          </p:cNvPr>
          <p:cNvSpPr/>
          <p:nvPr/>
        </p:nvSpPr>
        <p:spPr>
          <a:xfrm>
            <a:off x="0" y="0"/>
            <a:ext cx="81776" cy="6858000"/>
          </a:xfrm>
          <a:prstGeom prst="rect">
            <a:avLst/>
          </a:prstGeom>
          <a:solidFill>
            <a:srgbClr val="D94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C87719D-513C-4E35-95CE-3BFF99C7007E}"/>
              </a:ext>
            </a:extLst>
          </p:cNvPr>
          <p:cNvSpPr txBox="1"/>
          <p:nvPr/>
        </p:nvSpPr>
        <p:spPr>
          <a:xfrm>
            <a:off x="360742" y="352518"/>
            <a:ext cx="7607788"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WORKFORCE STUDY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srgbClr val="D94009"/>
                </a:solidFill>
                <a:effectLst/>
                <a:uLnTx/>
                <a:uFillTx/>
                <a:latin typeface="Stratum2 Medium" panose="020B0506030000020004" pitchFamily="34" charset="0"/>
                <a:ea typeface="Verdana" panose="020B0604030504040204" pitchFamily="34" charset="0"/>
                <a:cs typeface="Arial" panose="020B0604020202020204" pitchFamily="34" charset="0"/>
              </a:rPr>
              <a:t>Key Takeaways</a:t>
            </a:r>
          </a:p>
        </p:txBody>
      </p:sp>
      <p:sp>
        <p:nvSpPr>
          <p:cNvPr id="10" name="Text Placeholder 4">
            <a:extLst>
              <a:ext uri="{FF2B5EF4-FFF2-40B4-BE49-F238E27FC236}">
                <a16:creationId xmlns:a16="http://schemas.microsoft.com/office/drawing/2014/main" id="{ACB8E6B6-14CE-4EB1-9D74-0FB95A5C2F0A}"/>
              </a:ext>
            </a:extLst>
          </p:cNvPr>
          <p:cNvSpPr txBox="1">
            <a:spLocks/>
          </p:cNvSpPr>
          <p:nvPr/>
        </p:nvSpPr>
        <p:spPr>
          <a:xfrm>
            <a:off x="360742" y="1123095"/>
            <a:ext cx="5430458" cy="513426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Text Placeholder 4">
            <a:extLst>
              <a:ext uri="{FF2B5EF4-FFF2-40B4-BE49-F238E27FC236}">
                <a16:creationId xmlns:a16="http://schemas.microsoft.com/office/drawing/2014/main" id="{F3361E76-E629-4019-A5DF-BB702651F641}"/>
              </a:ext>
            </a:extLst>
          </p:cNvPr>
          <p:cNvSpPr txBox="1">
            <a:spLocks/>
          </p:cNvSpPr>
          <p:nvPr/>
        </p:nvSpPr>
        <p:spPr>
          <a:xfrm>
            <a:off x="360742" y="1166229"/>
            <a:ext cx="3932237" cy="168984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tratum2 Light" panose="020B0506030000020004" pitchFamily="34" charset="0"/>
                <a:ea typeface="+mn-ea"/>
                <a:cs typeface="Times New Roman" panose="02020603050405020304" pitchFamily="18" charset="0"/>
              </a:rPr>
              <a:t>New Hires</a:t>
            </a:r>
          </a:p>
          <a:p>
            <a:pPr marL="342900" marR="0" lvl="0" indent="-3429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tratum2 Light" panose="020B0506030000020004" pitchFamily="34" charset="0"/>
                <a:ea typeface="+mn-ea"/>
                <a:cs typeface="Times New Roman" panose="02020603050405020304" pitchFamily="18" charset="0"/>
              </a:rPr>
              <a:t>Work/Lift Balance</a:t>
            </a:r>
          </a:p>
          <a:p>
            <a:pPr marL="342900" marR="0" lvl="0" indent="-3429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tratum2 Light" panose="020B0506030000020004" pitchFamily="34" charset="0"/>
                <a:ea typeface="+mn-ea"/>
                <a:cs typeface="Times New Roman" panose="02020603050405020304" pitchFamily="18" charset="0"/>
              </a:rPr>
              <a:t>Qualified Applicants</a:t>
            </a:r>
          </a:p>
          <a:p>
            <a:pPr marL="342900" marR="0" lvl="0" indent="-3429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latin typeface="Stratum2 Light" panose="020B0506030000020004" pitchFamily="34" charset="0"/>
                <a:ea typeface="+mn-ea"/>
                <a:cs typeface="Times New Roman" panose="02020603050405020304" pitchFamily="18" charset="0"/>
              </a:rPr>
              <a:t>Increasing DEI Efforts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CCE6ACCE-D2C2-41A4-B867-A940AFFBD64F}"/>
              </a:ext>
            </a:extLst>
          </p:cNvPr>
          <p:cNvSpPr txBox="1"/>
          <p:nvPr/>
        </p:nvSpPr>
        <p:spPr>
          <a:xfrm>
            <a:off x="360742" y="6245759"/>
            <a:ext cx="6124585"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srgbClr val="D94009"/>
                </a:solidFill>
                <a:effectLst/>
                <a:uLnTx/>
                <a:uFillTx/>
                <a:latin typeface="Stratum2 Medium" panose="020B0506030000020004" pitchFamily="34" charset="0"/>
                <a:ea typeface="Verdana" panose="020B0604030504040204" pitchFamily="34" charset="0"/>
                <a:cs typeface="Arial" panose="020B0604020202020204" pitchFamily="34" charset="0"/>
              </a:rPr>
              <a:t>Organizational vs Industry Opportunities</a:t>
            </a:r>
          </a:p>
        </p:txBody>
      </p:sp>
      <p:pic>
        <p:nvPicPr>
          <p:cNvPr id="4" name="Picture 3">
            <a:extLst>
              <a:ext uri="{FF2B5EF4-FFF2-40B4-BE49-F238E27FC236}">
                <a16:creationId xmlns:a16="http://schemas.microsoft.com/office/drawing/2014/main" id="{FCE4D8DB-32A4-584F-2887-A3277D2B845C}"/>
              </a:ext>
            </a:extLst>
          </p:cNvPr>
          <p:cNvPicPr>
            <a:picLocks noChangeAspect="1"/>
          </p:cNvPicPr>
          <p:nvPr/>
        </p:nvPicPr>
        <p:blipFill rotWithShape="1">
          <a:blip r:embed="rId4"/>
          <a:srcRect b="17508"/>
          <a:stretch/>
        </p:blipFill>
        <p:spPr>
          <a:xfrm>
            <a:off x="729513" y="3084382"/>
            <a:ext cx="4837300" cy="2820003"/>
          </a:xfrm>
          <a:prstGeom prst="rect">
            <a:avLst/>
          </a:prstGeom>
        </p:spPr>
      </p:pic>
      <p:pic>
        <p:nvPicPr>
          <p:cNvPr id="5" name="Picture 4">
            <a:extLst>
              <a:ext uri="{FF2B5EF4-FFF2-40B4-BE49-F238E27FC236}">
                <a16:creationId xmlns:a16="http://schemas.microsoft.com/office/drawing/2014/main" id="{9B261257-2C7C-5C93-1909-E77EE5661003}"/>
              </a:ext>
            </a:extLst>
          </p:cNvPr>
          <p:cNvPicPr>
            <a:picLocks noChangeAspect="1"/>
          </p:cNvPicPr>
          <p:nvPr/>
        </p:nvPicPr>
        <p:blipFill>
          <a:blip r:embed="rId5"/>
          <a:stretch>
            <a:fillRect/>
          </a:stretch>
        </p:blipFill>
        <p:spPr>
          <a:xfrm>
            <a:off x="5566813" y="352518"/>
            <a:ext cx="6264445" cy="4600797"/>
          </a:xfrm>
          <a:prstGeom prst="rect">
            <a:avLst/>
          </a:prstGeom>
          <a:ln>
            <a:solidFill>
              <a:schemeClr val="accent2">
                <a:lumMod val="75000"/>
              </a:schemeClr>
            </a:solidFill>
          </a:ln>
        </p:spPr>
      </p:pic>
    </p:spTree>
    <p:custDataLst>
      <p:tags r:id="rId1"/>
    </p:custDataLst>
    <p:extLst>
      <p:ext uri="{BB962C8B-B14F-4D97-AF65-F5344CB8AC3E}">
        <p14:creationId xmlns:p14="http://schemas.microsoft.com/office/powerpoint/2010/main" val="35186642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 name="Picture 79" descr="A black and white logo&#10;&#10;Description automatically generated with medium confidence">
            <a:extLst>
              <a:ext uri="{FF2B5EF4-FFF2-40B4-BE49-F238E27FC236}">
                <a16:creationId xmlns:a16="http://schemas.microsoft.com/office/drawing/2014/main" id="{C88452F3-EB48-2542-18FE-A9A6687C4D10}"/>
              </a:ext>
            </a:extLst>
          </p:cNvPr>
          <p:cNvPicPr>
            <a:picLocks noChangeAspect="1"/>
          </p:cNvPicPr>
          <p:nvPr/>
        </p:nvPicPr>
        <p:blipFill rotWithShape="1">
          <a:blip r:embed="rId4">
            <a:alphaModFix amt="85000"/>
          </a:blip>
          <a:srcRect l="19420" t="17911" r="13315" b="34925"/>
          <a:stretch/>
        </p:blipFill>
        <p:spPr>
          <a:xfrm>
            <a:off x="3193465" y="995877"/>
            <a:ext cx="6550926" cy="4593290"/>
          </a:xfrm>
          <a:prstGeom prst="rect">
            <a:avLst/>
          </a:prstGeom>
        </p:spPr>
      </p:pic>
      <p:sp>
        <p:nvSpPr>
          <p:cNvPr id="13" name="Rectangle 12">
            <a:extLst>
              <a:ext uri="{FF2B5EF4-FFF2-40B4-BE49-F238E27FC236}">
                <a16:creationId xmlns:a16="http://schemas.microsoft.com/office/drawing/2014/main" id="{734ACB8C-AF24-F14F-88A9-411B68FC14BB}"/>
              </a:ext>
            </a:extLst>
          </p:cNvPr>
          <p:cNvSpPr/>
          <p:nvPr/>
        </p:nvSpPr>
        <p:spPr>
          <a:xfrm>
            <a:off x="0" y="0"/>
            <a:ext cx="81776" cy="6858000"/>
          </a:xfrm>
          <a:prstGeom prst="rect">
            <a:avLst/>
          </a:prstGeom>
          <a:solidFill>
            <a:srgbClr val="D94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8" name="TextBox 77">
            <a:extLst>
              <a:ext uri="{FF2B5EF4-FFF2-40B4-BE49-F238E27FC236}">
                <a16:creationId xmlns:a16="http://schemas.microsoft.com/office/drawing/2014/main" id="{2C041C2D-37B2-B90A-CE94-7EB9FC404C84}"/>
              </a:ext>
            </a:extLst>
          </p:cNvPr>
          <p:cNvSpPr txBox="1"/>
          <p:nvPr/>
        </p:nvSpPr>
        <p:spPr>
          <a:xfrm>
            <a:off x="1181431" y="5042191"/>
            <a:ext cx="982913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WHERE DOES </a:t>
            </a:r>
            <a:r>
              <a:rPr kumimoji="0" lang="en-US" sz="2000" b="0" i="0" u="none" strike="noStrike" kern="1200" cap="none" spc="300" normalizeH="0" baseline="0" noProof="0" dirty="0">
                <a:ln>
                  <a:noFill/>
                </a:ln>
                <a:solidFill>
                  <a:srgbClr val="D94009"/>
                </a:solidFill>
                <a:effectLst/>
                <a:uLnTx/>
                <a:uFillTx/>
                <a:latin typeface="Stratum2 Medium" panose="020B0506030000020004" pitchFamily="34" charset="0"/>
                <a:ea typeface="Verdana" panose="020B0604030504040204" pitchFamily="34" charset="0"/>
                <a:cs typeface="Arial" panose="020B0604020202020204" pitchFamily="34" charset="0"/>
              </a:rPr>
              <a:t>CORE</a:t>
            </a: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 FIT IN?</a:t>
            </a:r>
          </a:p>
        </p:txBody>
      </p:sp>
    </p:spTree>
    <p:custDataLst>
      <p:tags r:id="rId1"/>
    </p:custDataLst>
    <p:extLst>
      <p:ext uri="{BB962C8B-B14F-4D97-AF65-F5344CB8AC3E}">
        <p14:creationId xmlns:p14="http://schemas.microsoft.com/office/powerpoint/2010/main" val="2831224703"/>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logo&#10;&#10;Description automatically generated with medium confidence">
            <a:extLst>
              <a:ext uri="{FF2B5EF4-FFF2-40B4-BE49-F238E27FC236}">
                <a16:creationId xmlns:a16="http://schemas.microsoft.com/office/drawing/2014/main" id="{EE2DB843-E573-CA05-1B7B-2E7174DF3855}"/>
              </a:ext>
            </a:extLst>
          </p:cNvPr>
          <p:cNvPicPr>
            <a:picLocks noChangeAspect="1"/>
          </p:cNvPicPr>
          <p:nvPr/>
        </p:nvPicPr>
        <p:blipFill rotWithShape="1">
          <a:blip r:embed="rId4">
            <a:alphaModFix amt="5000"/>
          </a:blip>
          <a:srcRect l="19420" t="17911" r="13315" b="34925"/>
          <a:stretch/>
        </p:blipFill>
        <p:spPr>
          <a:xfrm>
            <a:off x="3193465" y="995877"/>
            <a:ext cx="6550926" cy="4593290"/>
          </a:xfrm>
          <a:prstGeom prst="rect">
            <a:avLst/>
          </a:prstGeom>
        </p:spPr>
      </p:pic>
      <p:sp>
        <p:nvSpPr>
          <p:cNvPr id="62" name="Rectangle: Rounded Corners 61">
            <a:extLst>
              <a:ext uri="{FF2B5EF4-FFF2-40B4-BE49-F238E27FC236}">
                <a16:creationId xmlns:a16="http://schemas.microsoft.com/office/drawing/2014/main" id="{F994BB73-CC68-99D0-AB90-9AB3363EEEFA}"/>
              </a:ext>
            </a:extLst>
          </p:cNvPr>
          <p:cNvSpPr/>
          <p:nvPr/>
        </p:nvSpPr>
        <p:spPr>
          <a:xfrm>
            <a:off x="6676291" y="595957"/>
            <a:ext cx="4860910" cy="2561956"/>
          </a:xfrm>
          <a:prstGeom prst="roundRect">
            <a:avLst>
              <a:gd name="adj" fmla="val 6546"/>
            </a:avLst>
          </a:prstGeom>
          <a:solidFill>
            <a:schemeClr val="bg1">
              <a:lumMod val="75000"/>
              <a:alpha val="42000"/>
            </a:schemeClr>
          </a:solidFill>
          <a:ln w="38100">
            <a:solidFill>
              <a:srgbClr val="127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Rectangle: Rounded Corners 62">
            <a:extLst>
              <a:ext uri="{FF2B5EF4-FFF2-40B4-BE49-F238E27FC236}">
                <a16:creationId xmlns:a16="http://schemas.microsoft.com/office/drawing/2014/main" id="{BB88486C-D973-BC62-4033-5A5F509718C2}"/>
              </a:ext>
            </a:extLst>
          </p:cNvPr>
          <p:cNvSpPr/>
          <p:nvPr/>
        </p:nvSpPr>
        <p:spPr>
          <a:xfrm>
            <a:off x="1152008" y="3543572"/>
            <a:ext cx="4860910" cy="2561956"/>
          </a:xfrm>
          <a:prstGeom prst="roundRect">
            <a:avLst>
              <a:gd name="adj" fmla="val 6546"/>
            </a:avLst>
          </a:prstGeom>
          <a:solidFill>
            <a:schemeClr val="bg1">
              <a:lumMod val="75000"/>
              <a:alpha val="42000"/>
            </a:schemeClr>
          </a:solidFill>
          <a:ln w="38100">
            <a:solidFill>
              <a:srgbClr val="127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Rectangle: Rounded Corners 63">
            <a:extLst>
              <a:ext uri="{FF2B5EF4-FFF2-40B4-BE49-F238E27FC236}">
                <a16:creationId xmlns:a16="http://schemas.microsoft.com/office/drawing/2014/main" id="{81F6C04F-44AE-D68C-FA87-EC379E784E98}"/>
              </a:ext>
            </a:extLst>
          </p:cNvPr>
          <p:cNvSpPr/>
          <p:nvPr/>
        </p:nvSpPr>
        <p:spPr>
          <a:xfrm>
            <a:off x="6696700" y="3543572"/>
            <a:ext cx="4860910" cy="2561956"/>
          </a:xfrm>
          <a:prstGeom prst="roundRect">
            <a:avLst>
              <a:gd name="adj" fmla="val 6546"/>
            </a:avLst>
          </a:prstGeom>
          <a:solidFill>
            <a:schemeClr val="bg1">
              <a:lumMod val="75000"/>
              <a:alpha val="42000"/>
            </a:schemeClr>
          </a:solidFill>
          <a:ln w="38100">
            <a:solidFill>
              <a:srgbClr val="127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1"/>
          <p:cNvSpPr/>
          <p:nvPr/>
        </p:nvSpPr>
        <p:spPr>
          <a:xfrm>
            <a:off x="2638677" y="1647895"/>
            <a:ext cx="4609411" cy="738664"/>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Glegoo" pitchFamily="2" charset="0"/>
              <a:ea typeface="+mn-ea"/>
              <a:cs typeface="Glegoo"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Glegoo" pitchFamily="2" charset="0"/>
              <a:ea typeface="+mn-ea"/>
              <a:cs typeface="Glegoo" pitchFamily="2"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Glegoo" pitchFamily="2" charset="0"/>
                <a:ea typeface="+mn-ea"/>
                <a:cs typeface="Glegoo" pitchFamily="2" charset="0"/>
              </a:rPr>
              <a:t> </a:t>
            </a:r>
          </a:p>
        </p:txBody>
      </p:sp>
      <p:sp>
        <p:nvSpPr>
          <p:cNvPr id="13" name="Rectangle 12">
            <a:extLst>
              <a:ext uri="{FF2B5EF4-FFF2-40B4-BE49-F238E27FC236}">
                <a16:creationId xmlns:a16="http://schemas.microsoft.com/office/drawing/2014/main" id="{734ACB8C-AF24-F14F-88A9-411B68FC14BB}"/>
              </a:ext>
            </a:extLst>
          </p:cNvPr>
          <p:cNvSpPr/>
          <p:nvPr/>
        </p:nvSpPr>
        <p:spPr>
          <a:xfrm>
            <a:off x="0" y="0"/>
            <a:ext cx="81776" cy="6858000"/>
          </a:xfrm>
          <a:prstGeom prst="rect">
            <a:avLst/>
          </a:prstGeom>
          <a:solidFill>
            <a:srgbClr val="D94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1F0D51D7-D72C-B5F0-A974-AB05F889D946}"/>
              </a:ext>
            </a:extLst>
          </p:cNvPr>
          <p:cNvSpPr/>
          <p:nvPr/>
        </p:nvSpPr>
        <p:spPr>
          <a:xfrm>
            <a:off x="1152008" y="583983"/>
            <a:ext cx="4860910" cy="2561956"/>
          </a:xfrm>
          <a:prstGeom prst="roundRect">
            <a:avLst>
              <a:gd name="adj" fmla="val 6546"/>
            </a:avLst>
          </a:prstGeom>
          <a:solidFill>
            <a:schemeClr val="bg1">
              <a:lumMod val="75000"/>
              <a:alpha val="42000"/>
            </a:schemeClr>
          </a:solidFill>
          <a:ln w="38100">
            <a:solidFill>
              <a:srgbClr val="127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Subtitle 2">
            <a:extLst>
              <a:ext uri="{FF2B5EF4-FFF2-40B4-BE49-F238E27FC236}">
                <a16:creationId xmlns:a16="http://schemas.microsoft.com/office/drawing/2014/main" id="{AA4ABB50-9CF0-48EE-C90A-57BD87BBBE26}"/>
              </a:ext>
            </a:extLst>
          </p:cNvPr>
          <p:cNvSpPr>
            <a:spLocks noGrp="1"/>
          </p:cNvSpPr>
          <p:nvPr>
            <p:ph type="subTitle" idx="1"/>
          </p:nvPr>
        </p:nvSpPr>
        <p:spPr>
          <a:xfrm>
            <a:off x="1548940" y="701042"/>
            <a:ext cx="4130703" cy="374946"/>
          </a:xfrm>
        </p:spPr>
        <p:txBody>
          <a:bodyPr>
            <a:noAutofit/>
          </a:bodyPr>
          <a:lstStyle/>
          <a:p>
            <a:pPr>
              <a:lnSpc>
                <a:spcPct val="100000"/>
              </a:lnSpc>
              <a:spcBef>
                <a:spcPts val="0"/>
              </a:spcBef>
            </a:pPr>
            <a:r>
              <a:rPr lang="en-US" sz="1600" spc="414" dirty="0">
                <a:latin typeface="Stratum2 Bold" panose="020B0506030000020004" pitchFamily="34" charset="0"/>
              </a:rPr>
              <a:t>CONTINUING EDUCATION </a:t>
            </a:r>
          </a:p>
          <a:p>
            <a:pPr>
              <a:lnSpc>
                <a:spcPct val="100000"/>
              </a:lnSpc>
              <a:spcBef>
                <a:spcPts val="0"/>
              </a:spcBef>
            </a:pPr>
            <a:r>
              <a:rPr lang="en-US" sz="1600" spc="414" dirty="0">
                <a:latin typeface="Stratum2 Bold" panose="020B0506030000020004" pitchFamily="34" charset="0"/>
              </a:rPr>
              <a:t>&amp; TRAINING</a:t>
            </a:r>
          </a:p>
        </p:txBody>
      </p:sp>
      <p:grpSp>
        <p:nvGrpSpPr>
          <p:cNvPr id="57" name="Group 56">
            <a:extLst>
              <a:ext uri="{FF2B5EF4-FFF2-40B4-BE49-F238E27FC236}">
                <a16:creationId xmlns:a16="http://schemas.microsoft.com/office/drawing/2014/main" id="{7C63FA68-C551-64FE-BB0A-6DACAFFEBA08}"/>
              </a:ext>
            </a:extLst>
          </p:cNvPr>
          <p:cNvGrpSpPr/>
          <p:nvPr/>
        </p:nvGrpSpPr>
        <p:grpSpPr>
          <a:xfrm>
            <a:off x="506299" y="324854"/>
            <a:ext cx="1234623" cy="1045489"/>
            <a:chOff x="724957" y="975129"/>
            <a:chExt cx="1234623" cy="1045489"/>
          </a:xfrm>
        </p:grpSpPr>
        <p:sp>
          <p:nvSpPr>
            <p:cNvPr id="39" name="Oval 38">
              <a:extLst>
                <a:ext uri="{FF2B5EF4-FFF2-40B4-BE49-F238E27FC236}">
                  <a16:creationId xmlns:a16="http://schemas.microsoft.com/office/drawing/2014/main" id="{B1E4BF51-28DE-5DBA-FCB2-B3676A596AE4}"/>
                </a:ext>
              </a:extLst>
            </p:cNvPr>
            <p:cNvSpPr/>
            <p:nvPr/>
          </p:nvSpPr>
          <p:spPr>
            <a:xfrm>
              <a:off x="848319" y="975129"/>
              <a:ext cx="1026942" cy="983169"/>
            </a:xfrm>
            <a:prstGeom prst="ellipse">
              <a:avLst/>
            </a:prstGeom>
            <a:solidFill>
              <a:schemeClr val="bg1">
                <a:lumMod val="95000"/>
              </a:schemeClr>
            </a:solidFill>
            <a:ln w="38100">
              <a:solidFill>
                <a:srgbClr val="127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Title 1">
              <a:extLst>
                <a:ext uri="{FF2B5EF4-FFF2-40B4-BE49-F238E27FC236}">
                  <a16:creationId xmlns:a16="http://schemas.microsoft.com/office/drawing/2014/main" id="{996C04C6-50BB-96AB-FF34-E6D7A4CA507D}"/>
                </a:ext>
              </a:extLst>
            </p:cNvPr>
            <p:cNvSpPr txBox="1">
              <a:spLocks/>
            </p:cNvSpPr>
            <p:nvPr/>
          </p:nvSpPr>
          <p:spPr>
            <a:xfrm>
              <a:off x="724957" y="1037015"/>
              <a:ext cx="1234623" cy="983603"/>
            </a:xfrm>
            <a:prstGeom prst="rect">
              <a:avLst/>
            </a:prstGeom>
          </p:spPr>
          <p:txBody>
            <a:bodyPr vert="horz" lIns="91440" tIns="45720" rIns="91440" bIns="45720" rtlCol="0" anchor="b">
              <a:normAutofit lnSpcReduction="10000"/>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DC4405"/>
                  </a:solidFill>
                  <a:effectLst/>
                  <a:uLnTx/>
                  <a:uFillTx/>
                  <a:latin typeface="Rufina-Stencil-Bold" panose="02000503080000020004" pitchFamily="50" charset="0"/>
                  <a:ea typeface="+mj-ea"/>
                  <a:cs typeface="+mj-cs"/>
                </a:rPr>
                <a:t>C</a:t>
              </a:r>
              <a:endParaRPr kumimoji="0" lang="en-US" sz="5400" b="0" i="0" u="none" strike="noStrike" kern="1200" cap="none" spc="0" normalizeH="0" baseline="0" noProof="0" dirty="0">
                <a:ln>
                  <a:noFill/>
                </a:ln>
                <a:solidFill>
                  <a:srgbClr val="DC4405"/>
                </a:solidFill>
                <a:effectLst/>
                <a:uLnTx/>
                <a:uFillTx/>
                <a:latin typeface="Rufina-Stencil-Bold" panose="02000503080000020004" pitchFamily="50" charset="0"/>
                <a:ea typeface="+mj-ea"/>
                <a:cs typeface="+mj-cs"/>
              </a:endParaRPr>
            </a:p>
          </p:txBody>
        </p:sp>
      </p:grpSp>
      <p:grpSp>
        <p:nvGrpSpPr>
          <p:cNvPr id="58" name="Group 57">
            <a:extLst>
              <a:ext uri="{FF2B5EF4-FFF2-40B4-BE49-F238E27FC236}">
                <a16:creationId xmlns:a16="http://schemas.microsoft.com/office/drawing/2014/main" id="{D7895351-91B6-32A4-82A0-D936676E993E}"/>
              </a:ext>
            </a:extLst>
          </p:cNvPr>
          <p:cNvGrpSpPr/>
          <p:nvPr/>
        </p:nvGrpSpPr>
        <p:grpSpPr>
          <a:xfrm>
            <a:off x="6069714" y="302529"/>
            <a:ext cx="1234623" cy="1027817"/>
            <a:chOff x="9130632" y="1417405"/>
            <a:chExt cx="1234623" cy="1027817"/>
          </a:xfrm>
        </p:grpSpPr>
        <p:sp>
          <p:nvSpPr>
            <p:cNvPr id="40" name="Oval 39">
              <a:extLst>
                <a:ext uri="{FF2B5EF4-FFF2-40B4-BE49-F238E27FC236}">
                  <a16:creationId xmlns:a16="http://schemas.microsoft.com/office/drawing/2014/main" id="{CF66E0B1-5748-FA1F-674A-94B57B061C75}"/>
                </a:ext>
              </a:extLst>
            </p:cNvPr>
            <p:cNvSpPr/>
            <p:nvPr/>
          </p:nvSpPr>
          <p:spPr>
            <a:xfrm>
              <a:off x="9226698" y="1462053"/>
              <a:ext cx="1026942" cy="983169"/>
            </a:xfrm>
            <a:prstGeom prst="ellipse">
              <a:avLst/>
            </a:prstGeom>
            <a:solidFill>
              <a:schemeClr val="bg1">
                <a:lumMod val="95000"/>
              </a:schemeClr>
            </a:solidFill>
            <a:ln w="38100">
              <a:solidFill>
                <a:srgbClr val="127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Title 1">
              <a:extLst>
                <a:ext uri="{FF2B5EF4-FFF2-40B4-BE49-F238E27FC236}">
                  <a16:creationId xmlns:a16="http://schemas.microsoft.com/office/drawing/2014/main" id="{B9993406-4DD2-9FC3-51DA-95CF00D04552}"/>
                </a:ext>
              </a:extLst>
            </p:cNvPr>
            <p:cNvSpPr txBox="1">
              <a:spLocks/>
            </p:cNvSpPr>
            <p:nvPr/>
          </p:nvSpPr>
          <p:spPr>
            <a:xfrm>
              <a:off x="9130632" y="1417405"/>
              <a:ext cx="1234623" cy="98360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DC4405"/>
                  </a:solidFill>
                  <a:effectLst/>
                  <a:uLnTx/>
                  <a:uFillTx/>
                  <a:latin typeface="Rufina-Stencil-Bold" panose="02000503080000020004" pitchFamily="50" charset="0"/>
                  <a:ea typeface="+mj-ea"/>
                  <a:cs typeface="+mj-cs"/>
                </a:rPr>
                <a:t>O</a:t>
              </a:r>
            </a:p>
          </p:txBody>
        </p:sp>
      </p:grpSp>
      <p:grpSp>
        <p:nvGrpSpPr>
          <p:cNvPr id="59" name="Group 58">
            <a:extLst>
              <a:ext uri="{FF2B5EF4-FFF2-40B4-BE49-F238E27FC236}">
                <a16:creationId xmlns:a16="http://schemas.microsoft.com/office/drawing/2014/main" id="{5640E887-2248-B1D8-C850-37954B6FDF28}"/>
              </a:ext>
            </a:extLst>
          </p:cNvPr>
          <p:cNvGrpSpPr/>
          <p:nvPr/>
        </p:nvGrpSpPr>
        <p:grpSpPr>
          <a:xfrm>
            <a:off x="538324" y="3313228"/>
            <a:ext cx="1234623" cy="1033699"/>
            <a:chOff x="10559382" y="2654634"/>
            <a:chExt cx="1234623" cy="1033699"/>
          </a:xfrm>
        </p:grpSpPr>
        <p:sp>
          <p:nvSpPr>
            <p:cNvPr id="41" name="Oval 40">
              <a:extLst>
                <a:ext uri="{FF2B5EF4-FFF2-40B4-BE49-F238E27FC236}">
                  <a16:creationId xmlns:a16="http://schemas.microsoft.com/office/drawing/2014/main" id="{0807802A-828B-FE97-8E8A-606525573294}"/>
                </a:ext>
              </a:extLst>
            </p:cNvPr>
            <p:cNvSpPr/>
            <p:nvPr/>
          </p:nvSpPr>
          <p:spPr>
            <a:xfrm>
              <a:off x="10655448" y="2705164"/>
              <a:ext cx="1026942" cy="983169"/>
            </a:xfrm>
            <a:prstGeom prst="ellipse">
              <a:avLst/>
            </a:prstGeom>
            <a:solidFill>
              <a:schemeClr val="bg1">
                <a:lumMod val="95000"/>
              </a:schemeClr>
            </a:solidFill>
            <a:ln w="38100">
              <a:solidFill>
                <a:srgbClr val="127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Title 1">
              <a:extLst>
                <a:ext uri="{FF2B5EF4-FFF2-40B4-BE49-F238E27FC236}">
                  <a16:creationId xmlns:a16="http://schemas.microsoft.com/office/drawing/2014/main" id="{CB4E2F90-AAB1-95C8-3320-231553D95FC5}"/>
                </a:ext>
              </a:extLst>
            </p:cNvPr>
            <p:cNvSpPr txBox="1">
              <a:spLocks/>
            </p:cNvSpPr>
            <p:nvPr/>
          </p:nvSpPr>
          <p:spPr>
            <a:xfrm>
              <a:off x="10559382" y="2654634"/>
              <a:ext cx="1234623" cy="98360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DC4405"/>
                  </a:solidFill>
                  <a:effectLst/>
                  <a:uLnTx/>
                  <a:uFillTx/>
                  <a:latin typeface="Rufina-Stencil-Bold" panose="02000503080000020004" pitchFamily="50" charset="0"/>
                  <a:ea typeface="+mj-ea"/>
                  <a:cs typeface="+mj-cs"/>
                </a:rPr>
                <a:t>R</a:t>
              </a:r>
            </a:p>
          </p:txBody>
        </p:sp>
      </p:grpSp>
      <p:grpSp>
        <p:nvGrpSpPr>
          <p:cNvPr id="60" name="Group 59">
            <a:extLst>
              <a:ext uri="{FF2B5EF4-FFF2-40B4-BE49-F238E27FC236}">
                <a16:creationId xmlns:a16="http://schemas.microsoft.com/office/drawing/2014/main" id="{26FBC002-6376-4223-9492-3CB81D178EA5}"/>
              </a:ext>
            </a:extLst>
          </p:cNvPr>
          <p:cNvGrpSpPr/>
          <p:nvPr/>
        </p:nvGrpSpPr>
        <p:grpSpPr>
          <a:xfrm>
            <a:off x="6096000" y="3234376"/>
            <a:ext cx="1234623" cy="1038535"/>
            <a:chOff x="11494724" y="4015488"/>
            <a:chExt cx="1234623" cy="1038535"/>
          </a:xfrm>
        </p:grpSpPr>
        <p:sp>
          <p:nvSpPr>
            <p:cNvPr id="42" name="Oval 41">
              <a:extLst>
                <a:ext uri="{FF2B5EF4-FFF2-40B4-BE49-F238E27FC236}">
                  <a16:creationId xmlns:a16="http://schemas.microsoft.com/office/drawing/2014/main" id="{9E99C5A0-FC7A-99A5-C679-3D07FA224882}"/>
                </a:ext>
              </a:extLst>
            </p:cNvPr>
            <p:cNvSpPr/>
            <p:nvPr/>
          </p:nvSpPr>
          <p:spPr>
            <a:xfrm>
              <a:off x="11602220" y="4070854"/>
              <a:ext cx="1026942" cy="983169"/>
            </a:xfrm>
            <a:prstGeom prst="ellipse">
              <a:avLst/>
            </a:prstGeom>
            <a:solidFill>
              <a:schemeClr val="bg1">
                <a:lumMod val="95000"/>
              </a:schemeClr>
            </a:solidFill>
            <a:ln w="38100">
              <a:solidFill>
                <a:srgbClr val="1277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7" name="Title 1">
              <a:extLst>
                <a:ext uri="{FF2B5EF4-FFF2-40B4-BE49-F238E27FC236}">
                  <a16:creationId xmlns:a16="http://schemas.microsoft.com/office/drawing/2014/main" id="{0130F538-6FD0-77AA-3D3B-7D5AFEB725FD}"/>
                </a:ext>
              </a:extLst>
            </p:cNvPr>
            <p:cNvSpPr txBox="1">
              <a:spLocks/>
            </p:cNvSpPr>
            <p:nvPr/>
          </p:nvSpPr>
          <p:spPr>
            <a:xfrm>
              <a:off x="11494724" y="4015488"/>
              <a:ext cx="1234623" cy="983603"/>
            </a:xfrm>
            <a:prstGeom prst="rect">
              <a:avLst/>
            </a:prstGeom>
          </p:spPr>
          <p:txBody>
            <a:bodyPr vert="horz" lIns="91440" tIns="45720" rIns="91440" bIns="45720" rtlCol="0" anchor="b">
              <a:normAutofit/>
            </a:bodyPr>
            <a:lstStyle>
              <a:lvl1pPr algn="ctr" defTabSz="685800" rtl="0" eaLnBrk="1" latinLnBrk="0" hangingPunct="1">
                <a:lnSpc>
                  <a:spcPct val="90000"/>
                </a:lnSpc>
                <a:spcBef>
                  <a:spcPct val="0"/>
                </a:spcBef>
                <a:buNone/>
                <a:defRPr sz="4500" kern="1200">
                  <a:solidFill>
                    <a:schemeClr val="tx1"/>
                  </a:solidFill>
                  <a:latin typeface="+mj-lt"/>
                  <a:ea typeface="+mj-ea"/>
                  <a:cs typeface="+mj-cs"/>
                </a:defRPr>
              </a:lvl1pPr>
            </a:lstStyle>
            <a:p>
              <a:pPr marL="0" marR="0" lvl="0" indent="0" algn="ctr" defTabSz="6858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DC4405"/>
                  </a:solidFill>
                  <a:effectLst/>
                  <a:uLnTx/>
                  <a:uFillTx/>
                  <a:latin typeface="Rufina-Stencil-Bold" panose="02000503080000020004" pitchFamily="50" charset="0"/>
                  <a:ea typeface="+mj-ea"/>
                  <a:cs typeface="+mj-cs"/>
                </a:rPr>
                <a:t>E</a:t>
              </a:r>
            </a:p>
          </p:txBody>
        </p:sp>
      </p:grpSp>
      <p:sp>
        <p:nvSpPr>
          <p:cNvPr id="48" name="Subtitle 2">
            <a:extLst>
              <a:ext uri="{FF2B5EF4-FFF2-40B4-BE49-F238E27FC236}">
                <a16:creationId xmlns:a16="http://schemas.microsoft.com/office/drawing/2014/main" id="{0383421F-0C58-467E-E24D-DB90CC4E1559}"/>
              </a:ext>
            </a:extLst>
          </p:cNvPr>
          <p:cNvSpPr txBox="1">
            <a:spLocks/>
          </p:cNvSpPr>
          <p:nvPr/>
        </p:nvSpPr>
        <p:spPr>
          <a:xfrm>
            <a:off x="6687025" y="730525"/>
            <a:ext cx="5332085" cy="374946"/>
          </a:xfrm>
          <a:prstGeom prst="rect">
            <a:avLst/>
          </a:prstGeom>
        </p:spPr>
        <p:txBody>
          <a:bodyPr vert="horz" lIns="91440" tIns="45720" rIns="91440" bIns="45720" rtlCol="0">
            <a:noAutofit/>
          </a:bodyPr>
          <a:lstStyle>
            <a:lvl1pPr indent="0" algn="ctr">
              <a:lnSpc>
                <a:spcPct val="100000"/>
              </a:lnSpc>
              <a:spcBef>
                <a:spcPts val="0"/>
              </a:spcBef>
              <a:buFont typeface="Arial" panose="020B0604020202020204" pitchFamily="34" charset="0"/>
              <a:buNone/>
              <a:defRPr sz="1600" spc="414">
                <a:latin typeface="Stratum2 Bold" panose="020B0506030000020004"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414" normalizeH="0" baseline="0" noProof="0" dirty="0">
                <a:ln>
                  <a:noFill/>
                </a:ln>
                <a:solidFill>
                  <a:prstClr val="black"/>
                </a:solidFill>
                <a:effectLst/>
                <a:uLnTx/>
                <a:uFillTx/>
                <a:latin typeface="Stratum2 Bold" panose="020B0506030000020004" pitchFamily="34" charset="0"/>
                <a:ea typeface="+mn-ea"/>
                <a:cs typeface="+mn-cs"/>
              </a:rPr>
              <a:t>OSU DEGREES &amp; CREDENTIALS</a:t>
            </a:r>
          </a:p>
        </p:txBody>
      </p:sp>
      <p:sp>
        <p:nvSpPr>
          <p:cNvPr id="49" name="Subtitle 2">
            <a:extLst>
              <a:ext uri="{FF2B5EF4-FFF2-40B4-BE49-F238E27FC236}">
                <a16:creationId xmlns:a16="http://schemas.microsoft.com/office/drawing/2014/main" id="{D7B3D2F8-8AE4-1E86-239C-7E2B6DE3D81F}"/>
              </a:ext>
            </a:extLst>
          </p:cNvPr>
          <p:cNvSpPr txBox="1">
            <a:spLocks/>
          </p:cNvSpPr>
          <p:nvPr/>
        </p:nvSpPr>
        <p:spPr>
          <a:xfrm>
            <a:off x="1529890" y="3632780"/>
            <a:ext cx="4224219" cy="374946"/>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600" spc="414">
                <a:latin typeface="Stratum2 Bold" panose="020B0506030000020004"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414" normalizeH="0" baseline="0" noProof="0" dirty="0">
                <a:ln>
                  <a:noFill/>
                </a:ln>
                <a:solidFill>
                  <a:prstClr val="black"/>
                </a:solidFill>
                <a:effectLst/>
                <a:uLnTx/>
                <a:uFillTx/>
                <a:latin typeface="Stratum2 Bold" panose="020B0506030000020004" pitchFamily="34" charset="0"/>
                <a:ea typeface="+mn-ea"/>
                <a:cs typeface="+mn-cs"/>
              </a:rPr>
              <a:t>RESEARCH &amp; </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414" normalizeH="0" baseline="0" noProof="0" dirty="0">
                <a:ln>
                  <a:noFill/>
                </a:ln>
                <a:solidFill>
                  <a:prstClr val="black"/>
                </a:solidFill>
                <a:effectLst/>
                <a:uLnTx/>
                <a:uFillTx/>
                <a:latin typeface="Stratum2 Bold" panose="020B0506030000020004" pitchFamily="34" charset="0"/>
                <a:ea typeface="+mn-ea"/>
                <a:cs typeface="+mn-cs"/>
              </a:rPr>
              <a:t>THOUGHT LEADERSHIP</a:t>
            </a:r>
          </a:p>
        </p:txBody>
      </p:sp>
      <p:sp>
        <p:nvSpPr>
          <p:cNvPr id="50" name="Subtitle 2">
            <a:extLst>
              <a:ext uri="{FF2B5EF4-FFF2-40B4-BE49-F238E27FC236}">
                <a16:creationId xmlns:a16="http://schemas.microsoft.com/office/drawing/2014/main" id="{BBE84F4D-97FD-FBCB-A553-68F13D74FFB1}"/>
              </a:ext>
            </a:extLst>
          </p:cNvPr>
          <p:cNvSpPr txBox="1">
            <a:spLocks/>
          </p:cNvSpPr>
          <p:nvPr/>
        </p:nvSpPr>
        <p:spPr>
          <a:xfrm>
            <a:off x="6911878" y="3630784"/>
            <a:ext cx="4860910" cy="374946"/>
          </a:xfrm>
          <a:prstGeom prst="rect">
            <a:avLst/>
          </a:prstGeom>
        </p:spPr>
        <p:txBody>
          <a:bodyPr vert="horz" lIns="91440" tIns="45720" rIns="91440" bIns="45720" rtlCol="0">
            <a:noAutofit/>
          </a:bodyPr>
          <a:lstStyle>
            <a:defPPr>
              <a:defRPr lang="en-US"/>
            </a:defPPr>
            <a:lvl1pPr indent="0" algn="ctr">
              <a:lnSpc>
                <a:spcPct val="100000"/>
              </a:lnSpc>
              <a:spcBef>
                <a:spcPts val="0"/>
              </a:spcBef>
              <a:buFont typeface="Arial" panose="020B0604020202020204" pitchFamily="34" charset="0"/>
              <a:buNone/>
              <a:defRPr sz="1600" spc="414">
                <a:latin typeface="Stratum2 Bold" panose="020B0506030000020004" pitchFamily="34" charset="0"/>
              </a:defRPr>
            </a:lvl1pPr>
            <a:lvl2pPr indent="0" algn="ctr">
              <a:lnSpc>
                <a:spcPct val="90000"/>
              </a:lnSpc>
              <a:spcBef>
                <a:spcPts val="500"/>
              </a:spcBef>
              <a:buFont typeface="Arial" panose="020B0604020202020204" pitchFamily="34" charset="0"/>
              <a:buNone/>
              <a:defRPr sz="2000"/>
            </a:lvl2pPr>
            <a:lvl3pPr indent="0" algn="ctr">
              <a:lnSpc>
                <a:spcPct val="90000"/>
              </a:lnSpc>
              <a:spcBef>
                <a:spcPts val="500"/>
              </a:spcBef>
              <a:buFont typeface="Arial" panose="020B0604020202020204" pitchFamily="34" charset="0"/>
              <a:buNone/>
            </a:lvl3pPr>
            <a:lvl4pPr indent="0" algn="ctr">
              <a:lnSpc>
                <a:spcPct val="90000"/>
              </a:lnSpc>
              <a:spcBef>
                <a:spcPts val="500"/>
              </a:spcBef>
              <a:buFont typeface="Arial" panose="020B0604020202020204" pitchFamily="34" charset="0"/>
              <a:buNone/>
              <a:defRPr sz="1600"/>
            </a:lvl4pPr>
            <a:lvl5pPr indent="0" algn="ctr">
              <a:lnSpc>
                <a:spcPct val="90000"/>
              </a:lnSpc>
              <a:spcBef>
                <a:spcPts val="500"/>
              </a:spcBef>
              <a:buFont typeface="Arial" panose="020B0604020202020204" pitchFamily="34" charset="0"/>
              <a:buNone/>
              <a:defRPr sz="1600"/>
            </a:lvl5pPr>
            <a:lvl6pPr indent="0" algn="ctr">
              <a:lnSpc>
                <a:spcPct val="90000"/>
              </a:lnSpc>
              <a:spcBef>
                <a:spcPts val="500"/>
              </a:spcBef>
              <a:buFont typeface="Arial" panose="020B0604020202020204" pitchFamily="34" charset="0"/>
              <a:buNone/>
              <a:defRPr sz="1600"/>
            </a:lvl6pPr>
            <a:lvl7pPr indent="0" algn="ctr">
              <a:lnSpc>
                <a:spcPct val="90000"/>
              </a:lnSpc>
              <a:spcBef>
                <a:spcPts val="500"/>
              </a:spcBef>
              <a:buFont typeface="Arial" panose="020B0604020202020204" pitchFamily="34" charset="0"/>
              <a:buNone/>
              <a:defRPr sz="1600"/>
            </a:lvl7pPr>
            <a:lvl8pPr indent="0" algn="ctr">
              <a:lnSpc>
                <a:spcPct val="90000"/>
              </a:lnSpc>
              <a:spcBef>
                <a:spcPts val="500"/>
              </a:spcBef>
              <a:buFont typeface="Arial" panose="020B0604020202020204" pitchFamily="34" charset="0"/>
              <a:buNone/>
              <a:defRPr sz="1600"/>
            </a:lvl8pPr>
            <a:lvl9pPr indent="0" algn="ctr">
              <a:lnSpc>
                <a:spcPct val="90000"/>
              </a:lnSpc>
              <a:spcBef>
                <a:spcPts val="500"/>
              </a:spcBef>
              <a:buFont typeface="Arial" panose="020B0604020202020204" pitchFamily="34" charset="0"/>
              <a:buNone/>
              <a:defRPr sz="1600"/>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sz="1600" b="0" i="0" u="none" strike="noStrike" kern="1200" cap="none" spc="414" normalizeH="0" baseline="0" noProof="0" dirty="0">
                <a:ln>
                  <a:noFill/>
                </a:ln>
                <a:solidFill>
                  <a:prstClr val="black"/>
                </a:solidFill>
                <a:effectLst/>
                <a:uLnTx/>
                <a:uFillTx/>
                <a:latin typeface="Stratum2 Bold" panose="020B0506030000020004" pitchFamily="34" charset="0"/>
                <a:ea typeface="+mn-ea"/>
                <a:cs typeface="+mn-cs"/>
              </a:rPr>
              <a:t>ECONOMIC DEVELOPMENT</a:t>
            </a:r>
          </a:p>
        </p:txBody>
      </p:sp>
      <p:sp>
        <p:nvSpPr>
          <p:cNvPr id="51" name="TextBox 50">
            <a:extLst>
              <a:ext uri="{FF2B5EF4-FFF2-40B4-BE49-F238E27FC236}">
                <a16:creationId xmlns:a16="http://schemas.microsoft.com/office/drawing/2014/main" id="{428F9028-9B2E-5CAA-F4BD-446EE27F20D8}"/>
              </a:ext>
            </a:extLst>
          </p:cNvPr>
          <p:cNvSpPr txBox="1"/>
          <p:nvPr/>
        </p:nvSpPr>
        <p:spPr>
          <a:xfrm>
            <a:off x="1419366" y="5543742"/>
            <a:ext cx="4382361" cy="492443"/>
          </a:xfrm>
          <a:prstGeom prst="rect">
            <a:avLst/>
          </a:prstGeom>
          <a:noFill/>
        </p:spPr>
        <p:txBody>
          <a:bodyPr wrap="square">
            <a:spAutoFit/>
          </a:bodyPr>
          <a:lstStyle>
            <a:defPPr>
              <a:defRPr lang="en-US"/>
            </a:defPPr>
            <a:lvl1pPr algn="ctr">
              <a:defRPr sz="1400">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Leadership in research related to the continuing health, vitality, and accessibility of the ORE.</a:t>
            </a:r>
          </a:p>
        </p:txBody>
      </p:sp>
      <p:sp>
        <p:nvSpPr>
          <p:cNvPr id="52" name="TextBox 51">
            <a:extLst>
              <a:ext uri="{FF2B5EF4-FFF2-40B4-BE49-F238E27FC236}">
                <a16:creationId xmlns:a16="http://schemas.microsoft.com/office/drawing/2014/main" id="{D95C3315-D783-0E8F-9C22-0E29CC4091C1}"/>
              </a:ext>
            </a:extLst>
          </p:cNvPr>
          <p:cNvSpPr txBox="1"/>
          <p:nvPr/>
        </p:nvSpPr>
        <p:spPr>
          <a:xfrm>
            <a:off x="1122508" y="2564820"/>
            <a:ext cx="4917705" cy="49244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Non-credit (technical and non-technical) training developed in coordination with industry to meet workforce needs.</a:t>
            </a:r>
          </a:p>
        </p:txBody>
      </p:sp>
      <p:sp>
        <p:nvSpPr>
          <p:cNvPr id="53" name="TextBox 52">
            <a:extLst>
              <a:ext uri="{FF2B5EF4-FFF2-40B4-BE49-F238E27FC236}">
                <a16:creationId xmlns:a16="http://schemas.microsoft.com/office/drawing/2014/main" id="{9DCFF868-E3DC-441A-408E-07E01AD93C1D}"/>
              </a:ext>
            </a:extLst>
          </p:cNvPr>
          <p:cNvSpPr txBox="1"/>
          <p:nvPr/>
        </p:nvSpPr>
        <p:spPr>
          <a:xfrm>
            <a:off x="6676291" y="2579244"/>
            <a:ext cx="4860910" cy="492443"/>
          </a:xfrm>
          <a:prstGeom prst="rect">
            <a:avLst/>
          </a:prstGeom>
          <a:noFill/>
        </p:spPr>
        <p:txBody>
          <a:bodyPr wrap="square">
            <a:spAutoFit/>
          </a:bodyPr>
          <a:lstStyle>
            <a:defPPr>
              <a:defRPr lang="en-US"/>
            </a:defPPr>
            <a:lvl1pPr algn="ctr">
              <a:defRPr sz="1400">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 new focus on for-credit and micro-credit pathways, taking advantage of alternative credentialing innovation at Ecampus. </a:t>
            </a:r>
          </a:p>
        </p:txBody>
      </p:sp>
      <p:sp>
        <p:nvSpPr>
          <p:cNvPr id="54" name="TextBox 53">
            <a:extLst>
              <a:ext uri="{FF2B5EF4-FFF2-40B4-BE49-F238E27FC236}">
                <a16:creationId xmlns:a16="http://schemas.microsoft.com/office/drawing/2014/main" id="{279CB5B3-C6DE-FDBF-F9B5-0C229E3B6870}"/>
              </a:ext>
            </a:extLst>
          </p:cNvPr>
          <p:cNvSpPr txBox="1"/>
          <p:nvPr/>
        </p:nvSpPr>
        <p:spPr>
          <a:xfrm>
            <a:off x="6798098" y="5534175"/>
            <a:ext cx="4617295" cy="492443"/>
          </a:xfrm>
          <a:prstGeom prst="rect">
            <a:avLst/>
          </a:prstGeom>
          <a:noFill/>
        </p:spPr>
        <p:txBody>
          <a:bodyPr wrap="square">
            <a:spAutoFit/>
          </a:bodyPr>
          <a:lstStyle>
            <a:defPPr>
              <a:defRPr lang="en-US"/>
            </a:defPPr>
            <a:lvl1pPr algn="ctr">
              <a:defRPr sz="1400">
                <a:latin typeface="Tahoma" panose="020B06040305040402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 areas transitioning from resource-based economies and seeking ways to maintain strong, vibrant communities. </a:t>
            </a:r>
          </a:p>
        </p:txBody>
      </p:sp>
      <p:pic>
        <p:nvPicPr>
          <p:cNvPr id="67" name="Picture 66">
            <a:extLst>
              <a:ext uri="{FF2B5EF4-FFF2-40B4-BE49-F238E27FC236}">
                <a16:creationId xmlns:a16="http://schemas.microsoft.com/office/drawing/2014/main" id="{AF750299-CFF3-648E-4ACA-9BC76B48FA00}"/>
              </a:ext>
            </a:extLst>
          </p:cNvPr>
          <p:cNvPicPr>
            <a:picLocks noChangeAspect="1"/>
          </p:cNvPicPr>
          <p:nvPr/>
        </p:nvPicPr>
        <p:blipFill>
          <a:blip r:embed="rId5"/>
          <a:stretch>
            <a:fillRect/>
          </a:stretch>
        </p:blipFill>
        <p:spPr>
          <a:xfrm>
            <a:off x="8220961" y="913011"/>
            <a:ext cx="1879827" cy="1879827"/>
          </a:xfrm>
          <a:prstGeom prst="rect">
            <a:avLst/>
          </a:prstGeom>
        </p:spPr>
      </p:pic>
      <p:pic>
        <p:nvPicPr>
          <p:cNvPr id="69" name="Picture 68">
            <a:extLst>
              <a:ext uri="{FF2B5EF4-FFF2-40B4-BE49-F238E27FC236}">
                <a16:creationId xmlns:a16="http://schemas.microsoft.com/office/drawing/2014/main" id="{1EAC9CA7-8F2E-D41E-94A2-F8679C122D9E}"/>
              </a:ext>
            </a:extLst>
          </p:cNvPr>
          <p:cNvPicPr>
            <a:picLocks noChangeAspect="1"/>
          </p:cNvPicPr>
          <p:nvPr/>
        </p:nvPicPr>
        <p:blipFill>
          <a:blip r:embed="rId6"/>
          <a:stretch>
            <a:fillRect/>
          </a:stretch>
        </p:blipFill>
        <p:spPr>
          <a:xfrm>
            <a:off x="8210390" y="3888385"/>
            <a:ext cx="1775548" cy="1775548"/>
          </a:xfrm>
          <a:prstGeom prst="rect">
            <a:avLst/>
          </a:prstGeom>
        </p:spPr>
      </p:pic>
      <p:pic>
        <p:nvPicPr>
          <p:cNvPr id="73" name="Picture 72">
            <a:extLst>
              <a:ext uri="{FF2B5EF4-FFF2-40B4-BE49-F238E27FC236}">
                <a16:creationId xmlns:a16="http://schemas.microsoft.com/office/drawing/2014/main" id="{66FE3F0C-BCC3-F15E-E81F-6C9D07741932}"/>
              </a:ext>
            </a:extLst>
          </p:cNvPr>
          <p:cNvPicPr>
            <a:picLocks noChangeAspect="1"/>
          </p:cNvPicPr>
          <p:nvPr/>
        </p:nvPicPr>
        <p:blipFill>
          <a:blip r:embed="rId7"/>
          <a:stretch>
            <a:fillRect/>
          </a:stretch>
        </p:blipFill>
        <p:spPr>
          <a:xfrm>
            <a:off x="2820104" y="4096934"/>
            <a:ext cx="1562830" cy="1562830"/>
          </a:xfrm>
          <a:prstGeom prst="rect">
            <a:avLst/>
          </a:prstGeom>
        </p:spPr>
      </p:pic>
      <p:pic>
        <p:nvPicPr>
          <p:cNvPr id="75" name="Picture 74">
            <a:extLst>
              <a:ext uri="{FF2B5EF4-FFF2-40B4-BE49-F238E27FC236}">
                <a16:creationId xmlns:a16="http://schemas.microsoft.com/office/drawing/2014/main" id="{D9BF5284-13BF-9D40-9B96-ADD5A78B9FE3}"/>
              </a:ext>
            </a:extLst>
          </p:cNvPr>
          <p:cNvPicPr>
            <a:picLocks noChangeAspect="1"/>
          </p:cNvPicPr>
          <p:nvPr/>
        </p:nvPicPr>
        <p:blipFill>
          <a:blip r:embed="rId8"/>
          <a:stretch>
            <a:fillRect/>
          </a:stretch>
        </p:blipFill>
        <p:spPr>
          <a:xfrm>
            <a:off x="2771467" y="1254249"/>
            <a:ext cx="1360511" cy="1360511"/>
          </a:xfrm>
          <a:prstGeom prst="rect">
            <a:avLst/>
          </a:prstGeom>
        </p:spPr>
      </p:pic>
      <p:sp>
        <p:nvSpPr>
          <p:cNvPr id="5" name="TextBox 4">
            <a:extLst>
              <a:ext uri="{FF2B5EF4-FFF2-40B4-BE49-F238E27FC236}">
                <a16:creationId xmlns:a16="http://schemas.microsoft.com/office/drawing/2014/main" id="{54771C52-AB02-24CA-1106-57CB3FBCBC40}"/>
              </a:ext>
            </a:extLst>
          </p:cNvPr>
          <p:cNvSpPr txBox="1"/>
          <p:nvPr/>
        </p:nvSpPr>
        <p:spPr>
          <a:xfrm>
            <a:off x="129505" y="6412605"/>
            <a:ext cx="98291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WHERE DOES </a:t>
            </a:r>
            <a:r>
              <a:rPr kumimoji="0" lang="en-US" sz="2000" b="0" i="0" u="none" strike="noStrike" kern="1200" cap="none" spc="300" normalizeH="0" baseline="0" noProof="0" dirty="0">
                <a:ln>
                  <a:noFill/>
                </a:ln>
                <a:solidFill>
                  <a:srgbClr val="D94009"/>
                </a:solidFill>
                <a:effectLst/>
                <a:uLnTx/>
                <a:uFillTx/>
                <a:latin typeface="Stratum2 Medium" panose="020B0506030000020004" pitchFamily="34" charset="0"/>
                <a:ea typeface="Verdana" panose="020B0604030504040204" pitchFamily="34" charset="0"/>
                <a:cs typeface="Arial" panose="020B0604020202020204" pitchFamily="34" charset="0"/>
              </a:rPr>
              <a:t>CORE</a:t>
            </a: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 FIT IN?</a:t>
            </a:r>
          </a:p>
        </p:txBody>
      </p:sp>
    </p:spTree>
    <p:custDataLst>
      <p:tags r:id="rId1"/>
    </p:custDataLst>
    <p:extLst>
      <p:ext uri="{BB962C8B-B14F-4D97-AF65-F5344CB8AC3E}">
        <p14:creationId xmlns:p14="http://schemas.microsoft.com/office/powerpoint/2010/main" val="3325103268"/>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C7F89E-7AAB-7341-8D25-7FA96F41033D}"/>
              </a:ext>
            </a:extLst>
          </p:cNvPr>
          <p:cNvSpPr/>
          <p:nvPr/>
        </p:nvSpPr>
        <p:spPr>
          <a:xfrm>
            <a:off x="7589264" y="5273057"/>
            <a:ext cx="6096000" cy="800219"/>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1200"/>
              </a:spcAft>
              <a:buClrTx/>
              <a:buSzTx/>
              <a:buFontTx/>
              <a:buChar char="-"/>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Kievit Offc" panose="020B0504030101020102" pitchFamily="34" charset="77"/>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Tx/>
              <a:buChar char="-"/>
              <a:tabLst/>
              <a:defRPr/>
            </a:pPr>
            <a:endParaRPr kumimoji="0" lang="en-US" sz="1800" b="1" i="0" u="none" strike="noStrike" kern="1200" cap="none" spc="0" normalizeH="0" baseline="0" noProof="0" dirty="0">
              <a:ln>
                <a:noFill/>
              </a:ln>
              <a:solidFill>
                <a:prstClr val="black">
                  <a:lumMod val="85000"/>
                  <a:lumOff val="15000"/>
                </a:prstClr>
              </a:solidFill>
              <a:effectLst/>
              <a:uLnTx/>
              <a:uFillTx/>
              <a:latin typeface="Kievit Offc" panose="020B0504030101020102" pitchFamily="34" charset="77"/>
              <a:ea typeface="+mn-ea"/>
              <a:cs typeface="+mn-cs"/>
            </a:endParaRPr>
          </a:p>
        </p:txBody>
      </p:sp>
      <p:sp>
        <p:nvSpPr>
          <p:cNvPr id="15" name="Rectangle 14">
            <a:extLst>
              <a:ext uri="{FF2B5EF4-FFF2-40B4-BE49-F238E27FC236}">
                <a16:creationId xmlns:a16="http://schemas.microsoft.com/office/drawing/2014/main" id="{B1BB4821-F112-EA4D-805F-B42F9A255187}"/>
              </a:ext>
            </a:extLst>
          </p:cNvPr>
          <p:cNvSpPr/>
          <p:nvPr/>
        </p:nvSpPr>
        <p:spPr>
          <a:xfrm>
            <a:off x="0" y="0"/>
            <a:ext cx="81776" cy="6858000"/>
          </a:xfrm>
          <a:prstGeom prst="rect">
            <a:avLst/>
          </a:prstGeom>
          <a:solidFill>
            <a:srgbClr val="D94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9FBDC1C-A310-A37D-8647-114DE22258E7}"/>
              </a:ext>
            </a:extLst>
          </p:cNvPr>
          <p:cNvSpPr txBox="1"/>
          <p:nvPr/>
        </p:nvSpPr>
        <p:spPr>
          <a:xfrm>
            <a:off x="147531" y="6407694"/>
            <a:ext cx="53967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CURRENT &amp; UPCOMING </a:t>
            </a:r>
            <a:r>
              <a:rPr kumimoji="0" lang="en-US" sz="2000" b="0" i="0" u="none" strike="noStrike" kern="1200" cap="none" spc="300" normalizeH="0" baseline="0" noProof="0" dirty="0">
                <a:ln>
                  <a:noFill/>
                </a:ln>
                <a:solidFill>
                  <a:srgbClr val="D94009"/>
                </a:solidFill>
                <a:effectLst/>
                <a:uLnTx/>
                <a:uFillTx/>
                <a:latin typeface="Stratum2 Medium" panose="020B0506030000020004" pitchFamily="34" charset="0"/>
                <a:ea typeface="Verdana" panose="020B0604030504040204" pitchFamily="34" charset="0"/>
                <a:cs typeface="Arial" panose="020B0604020202020204" pitchFamily="34" charset="0"/>
              </a:rPr>
              <a:t>PROJECTS</a:t>
            </a:r>
          </a:p>
        </p:txBody>
      </p:sp>
      <p:pic>
        <p:nvPicPr>
          <p:cNvPr id="5" name="Picture 4" descr="A black and white shoe&#10;&#10;Description automatically generated with low confidence">
            <a:extLst>
              <a:ext uri="{FF2B5EF4-FFF2-40B4-BE49-F238E27FC236}">
                <a16:creationId xmlns:a16="http://schemas.microsoft.com/office/drawing/2014/main" id="{36726D63-60B9-38A8-AA46-DE2EC76A0EE0}"/>
              </a:ext>
            </a:extLst>
          </p:cNvPr>
          <p:cNvPicPr>
            <a:picLocks noChangeAspect="1"/>
          </p:cNvPicPr>
          <p:nvPr/>
        </p:nvPicPr>
        <p:blipFill rotWithShape="1">
          <a:blip r:embed="rId4">
            <a:alphaModFix amt="5000"/>
          </a:blip>
          <a:srcRect t="19119" b="25373"/>
          <a:stretch/>
        </p:blipFill>
        <p:spPr>
          <a:xfrm>
            <a:off x="2435153" y="1215644"/>
            <a:ext cx="6858000" cy="3806732"/>
          </a:xfrm>
          <a:prstGeom prst="rect">
            <a:avLst/>
          </a:prstGeom>
        </p:spPr>
      </p:pic>
      <p:sp>
        <p:nvSpPr>
          <p:cNvPr id="8" name="TextBox 7">
            <a:extLst>
              <a:ext uri="{FF2B5EF4-FFF2-40B4-BE49-F238E27FC236}">
                <a16:creationId xmlns:a16="http://schemas.microsoft.com/office/drawing/2014/main" id="{B9642886-DCB5-6CB6-22E1-692D0767F950}"/>
              </a:ext>
            </a:extLst>
          </p:cNvPr>
          <p:cNvSpPr txBox="1"/>
          <p:nvPr/>
        </p:nvSpPr>
        <p:spPr>
          <a:xfrm>
            <a:off x="1124706" y="1494389"/>
            <a:ext cx="1972645" cy="400110"/>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Bold" panose="020B0506030000020004" pitchFamily="34" charset="0"/>
                <a:ea typeface="Verdana" panose="020B0604030504040204" pitchFamily="34" charset="0"/>
                <a:cs typeface="Arial" panose="020B0604020202020204" pitchFamily="34" charset="0"/>
              </a:rPr>
              <a:t>PROGRAMS</a:t>
            </a:r>
          </a:p>
        </p:txBody>
      </p:sp>
      <p:sp>
        <p:nvSpPr>
          <p:cNvPr id="9" name="TextBox 8">
            <a:extLst>
              <a:ext uri="{FF2B5EF4-FFF2-40B4-BE49-F238E27FC236}">
                <a16:creationId xmlns:a16="http://schemas.microsoft.com/office/drawing/2014/main" id="{10C9173B-792A-733A-BC5F-63A28934D6B3}"/>
              </a:ext>
            </a:extLst>
          </p:cNvPr>
          <p:cNvSpPr txBox="1"/>
          <p:nvPr/>
        </p:nvSpPr>
        <p:spPr>
          <a:xfrm>
            <a:off x="781444" y="2811227"/>
            <a:ext cx="2315907"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Bold" panose="020B0506030000020004" pitchFamily="34" charset="0"/>
                <a:ea typeface="Verdana" panose="020B0604030504040204" pitchFamily="34" charset="0"/>
                <a:cs typeface="Arial" panose="020B0604020202020204" pitchFamily="34" charset="0"/>
              </a:rPr>
              <a:t>FREE COURSES &amp; TOOLKITS</a:t>
            </a:r>
          </a:p>
        </p:txBody>
      </p:sp>
      <p:sp>
        <p:nvSpPr>
          <p:cNvPr id="11" name="TextBox 10">
            <a:extLst>
              <a:ext uri="{FF2B5EF4-FFF2-40B4-BE49-F238E27FC236}">
                <a16:creationId xmlns:a16="http://schemas.microsoft.com/office/drawing/2014/main" id="{CFF2C3DE-608F-6ACD-96BA-133BF9B9DF90}"/>
              </a:ext>
            </a:extLst>
          </p:cNvPr>
          <p:cNvSpPr txBox="1"/>
          <p:nvPr/>
        </p:nvSpPr>
        <p:spPr>
          <a:xfrm>
            <a:off x="781444" y="4103996"/>
            <a:ext cx="2315907"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Bold" panose="020B0506030000020004" pitchFamily="34" charset="0"/>
                <a:ea typeface="Verdana" panose="020B0604030504040204" pitchFamily="34" charset="0"/>
                <a:cs typeface="Arial" panose="020B0604020202020204" pitchFamily="34" charset="0"/>
              </a:rPr>
              <a:t>PILOTING IN SU/FA 2023</a:t>
            </a:r>
          </a:p>
        </p:txBody>
      </p:sp>
      <p:sp>
        <p:nvSpPr>
          <p:cNvPr id="13" name="TextBox 12">
            <a:extLst>
              <a:ext uri="{FF2B5EF4-FFF2-40B4-BE49-F238E27FC236}">
                <a16:creationId xmlns:a16="http://schemas.microsoft.com/office/drawing/2014/main" id="{1DF8410D-617F-6702-6B61-C8655FDB7C72}"/>
              </a:ext>
            </a:extLst>
          </p:cNvPr>
          <p:cNvSpPr txBox="1"/>
          <p:nvPr/>
        </p:nvSpPr>
        <p:spPr>
          <a:xfrm>
            <a:off x="3713852" y="1155835"/>
            <a:ext cx="7561846" cy="1077218"/>
          </a:xfrm>
          <a:prstGeom prst="rect">
            <a:avLst/>
          </a:prstGeom>
          <a:noFill/>
        </p:spPr>
        <p:txBody>
          <a:bodyPr wrap="square">
            <a:spAutoFit/>
          </a:bodyPr>
          <a:lstStyle/>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rPr>
              <a:t>FORE101: Foundations of the Outdoor Recreation Economy</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rPr>
              <a:t>Ski Lift Maintenance Technician (LMT) Level 1 Training </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rPr>
              <a:t>Ski Lift Operations Training</a:t>
            </a:r>
          </a:p>
        </p:txBody>
      </p:sp>
      <p:sp>
        <p:nvSpPr>
          <p:cNvPr id="16" name="TextBox 15">
            <a:extLst>
              <a:ext uri="{FF2B5EF4-FFF2-40B4-BE49-F238E27FC236}">
                <a16:creationId xmlns:a16="http://schemas.microsoft.com/office/drawing/2014/main" id="{F3A260F8-9932-4196-5A0A-3F019D213E3C}"/>
              </a:ext>
            </a:extLst>
          </p:cNvPr>
          <p:cNvSpPr txBox="1"/>
          <p:nvPr/>
        </p:nvSpPr>
        <p:spPr>
          <a:xfrm>
            <a:off x="3674017" y="2626561"/>
            <a:ext cx="8307804" cy="1077218"/>
          </a:xfrm>
          <a:prstGeom prst="rect">
            <a:avLst/>
          </a:prstGeom>
          <a:noFill/>
        </p:spPr>
        <p:txBody>
          <a:bodyPr wrap="square">
            <a:spAutoFit/>
          </a:bodyPr>
          <a:lstStyle>
            <a:defPPr>
              <a:defRPr lang="en-US"/>
            </a:defPPr>
            <a:lvl1pPr marL="457200" indent="-457200">
              <a:spcAft>
                <a:spcPts val="600"/>
              </a:spcAft>
              <a:buFont typeface="Arial" panose="020B0604020202020204" pitchFamily="34" charset="0"/>
              <a:buChar char="•"/>
              <a:defRPr>
                <a:latin typeface="KievitPro-Medium" panose="020B0604030101020102" pitchFamily="34" charset="0"/>
                <a:ea typeface="Verdana" panose="020B0604030504040204" pitchFamily="34" charset="0"/>
                <a:cs typeface="Arial" panose="020B0604020202020204" pitchFamily="34" charset="0"/>
              </a:defRPr>
            </a:lvl1pPr>
          </a:lstStyle>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hlinkClick r:id="rId5"/>
              </a:rPr>
              <a:t>Intro to FORE101 </a:t>
            </a:r>
            <a:endPar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hlinkClick r:id="rId6"/>
              </a:rPr>
              <a:t>How a Ski Lift Works module</a:t>
            </a:r>
            <a:endPar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hlinkClick r:id="rId7"/>
              </a:rPr>
              <a:t>Outdoor Recreation Roundtable (ORR) Rural Economic Development Toolkit</a:t>
            </a:r>
            <a:endPar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endParaRPr>
          </a:p>
        </p:txBody>
      </p:sp>
      <p:cxnSp>
        <p:nvCxnSpPr>
          <p:cNvPr id="18" name="Straight Connector 17">
            <a:extLst>
              <a:ext uri="{FF2B5EF4-FFF2-40B4-BE49-F238E27FC236}">
                <a16:creationId xmlns:a16="http://schemas.microsoft.com/office/drawing/2014/main" id="{EFC9C04E-4C20-CB09-BE58-7F250A820AA8}"/>
              </a:ext>
            </a:extLst>
          </p:cNvPr>
          <p:cNvCxnSpPr>
            <a:cxnSpLocks/>
          </p:cNvCxnSpPr>
          <p:nvPr/>
        </p:nvCxnSpPr>
        <p:spPr>
          <a:xfrm>
            <a:off x="3300277" y="962693"/>
            <a:ext cx="0" cy="419560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E962AA7C-40F7-9927-87B1-8E2FFF4B3425}"/>
              </a:ext>
            </a:extLst>
          </p:cNvPr>
          <p:cNvSpPr txBox="1"/>
          <p:nvPr/>
        </p:nvSpPr>
        <p:spPr>
          <a:xfrm>
            <a:off x="3674017" y="4273273"/>
            <a:ext cx="9589168" cy="369332"/>
          </a:xfrm>
          <a:prstGeom prst="rect">
            <a:avLst/>
          </a:prstGeom>
          <a:noFill/>
        </p:spPr>
        <p:txBody>
          <a:bodyPr wrap="square">
            <a:spAutoFit/>
          </a:bodyPr>
          <a:lstStyle>
            <a:defPPr>
              <a:defRPr lang="en-US"/>
            </a:defPPr>
            <a:lvl1pPr marL="457200" indent="-457200">
              <a:spcAft>
                <a:spcPts val="600"/>
              </a:spcAft>
              <a:buFont typeface="Arial" panose="020B0604020202020204" pitchFamily="34" charset="0"/>
              <a:buChar char="•"/>
              <a:defRPr>
                <a:latin typeface="KievitPro-Medium" panose="020B0604030101020102" pitchFamily="34" charset="0"/>
                <a:ea typeface="Verdana" panose="020B0604030504040204" pitchFamily="34" charset="0"/>
                <a:cs typeface="Arial" panose="020B0604020202020204" pitchFamily="34" charset="0"/>
              </a:defRPr>
            </a:lvl1pPr>
          </a:lstStyle>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rPr>
              <a:t>Elevate: Access, Belonging, &amp; Success Training for the Outdoor Industry</a:t>
            </a:r>
          </a:p>
        </p:txBody>
      </p:sp>
    </p:spTree>
    <p:custDataLst>
      <p:tags r:id="rId1"/>
    </p:custDataLst>
    <p:extLst>
      <p:ext uri="{BB962C8B-B14F-4D97-AF65-F5344CB8AC3E}">
        <p14:creationId xmlns:p14="http://schemas.microsoft.com/office/powerpoint/2010/main" val="418802917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black and white shoe&#10;&#10;Description automatically generated with low confidence">
            <a:extLst>
              <a:ext uri="{FF2B5EF4-FFF2-40B4-BE49-F238E27FC236}">
                <a16:creationId xmlns:a16="http://schemas.microsoft.com/office/drawing/2014/main" id="{4AF078F2-7A94-A551-BD3C-7C3674970BAF}"/>
              </a:ext>
            </a:extLst>
          </p:cNvPr>
          <p:cNvPicPr>
            <a:picLocks noChangeAspect="1"/>
          </p:cNvPicPr>
          <p:nvPr/>
        </p:nvPicPr>
        <p:blipFill rotWithShape="1">
          <a:blip r:embed="rId4">
            <a:alphaModFix amt="5000"/>
          </a:blip>
          <a:srcRect t="19119" b="25373"/>
          <a:stretch/>
        </p:blipFill>
        <p:spPr>
          <a:xfrm>
            <a:off x="2435153" y="1215644"/>
            <a:ext cx="6858000" cy="3806732"/>
          </a:xfrm>
          <a:prstGeom prst="rect">
            <a:avLst/>
          </a:prstGeom>
        </p:spPr>
      </p:pic>
      <p:sp>
        <p:nvSpPr>
          <p:cNvPr id="2" name="Rectangle 1">
            <a:extLst>
              <a:ext uri="{FF2B5EF4-FFF2-40B4-BE49-F238E27FC236}">
                <a16:creationId xmlns:a16="http://schemas.microsoft.com/office/drawing/2014/main" id="{31C7F89E-7AAB-7341-8D25-7FA96F41033D}"/>
              </a:ext>
            </a:extLst>
          </p:cNvPr>
          <p:cNvSpPr/>
          <p:nvPr/>
        </p:nvSpPr>
        <p:spPr>
          <a:xfrm>
            <a:off x="243067" y="2064908"/>
            <a:ext cx="6096000" cy="800219"/>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1200"/>
              </a:spcAft>
              <a:buClrTx/>
              <a:buSzTx/>
              <a:buFontTx/>
              <a:buChar char="-"/>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Kievit Offc" panose="020B0504030101020102" pitchFamily="34" charset="77"/>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Tx/>
              <a:buChar char="-"/>
              <a:tabLst/>
              <a:defRPr/>
            </a:pPr>
            <a:endParaRPr kumimoji="0" lang="en-US" sz="1800" b="1" i="0" u="none" strike="noStrike" kern="1200" cap="none" spc="0" normalizeH="0" baseline="0" noProof="0" dirty="0">
              <a:ln>
                <a:noFill/>
              </a:ln>
              <a:solidFill>
                <a:prstClr val="black">
                  <a:lumMod val="85000"/>
                  <a:lumOff val="15000"/>
                </a:prstClr>
              </a:solidFill>
              <a:effectLst/>
              <a:uLnTx/>
              <a:uFillTx/>
              <a:latin typeface="Kievit Offc" panose="020B0504030101020102" pitchFamily="34" charset="77"/>
              <a:ea typeface="+mn-ea"/>
              <a:cs typeface="+mn-cs"/>
            </a:endParaRPr>
          </a:p>
        </p:txBody>
      </p:sp>
      <p:sp>
        <p:nvSpPr>
          <p:cNvPr id="15" name="Rectangle 14">
            <a:extLst>
              <a:ext uri="{FF2B5EF4-FFF2-40B4-BE49-F238E27FC236}">
                <a16:creationId xmlns:a16="http://schemas.microsoft.com/office/drawing/2014/main" id="{B1BB4821-F112-EA4D-805F-B42F9A255187}"/>
              </a:ext>
            </a:extLst>
          </p:cNvPr>
          <p:cNvSpPr/>
          <p:nvPr/>
        </p:nvSpPr>
        <p:spPr>
          <a:xfrm>
            <a:off x="0" y="0"/>
            <a:ext cx="81776" cy="6858000"/>
          </a:xfrm>
          <a:prstGeom prst="rect">
            <a:avLst/>
          </a:prstGeom>
          <a:solidFill>
            <a:srgbClr val="D94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33465E37-697E-4040-B609-7024BAA7D561}"/>
              </a:ext>
            </a:extLst>
          </p:cNvPr>
          <p:cNvSpPr txBox="1"/>
          <p:nvPr/>
        </p:nvSpPr>
        <p:spPr>
          <a:xfrm>
            <a:off x="3769596" y="3597567"/>
            <a:ext cx="7798445" cy="2185214"/>
          </a:xfrm>
          <a:prstGeom prst="rect">
            <a:avLst/>
          </a:prstGeom>
          <a:noFill/>
        </p:spPr>
        <p:txBody>
          <a:bodyPr wrap="square">
            <a:spAutoFit/>
          </a:bodyPr>
          <a:lstStyle>
            <a:defPPr>
              <a:defRPr lang="en-US"/>
            </a:defPPr>
            <a:lvl1pPr marL="457200" indent="-457200">
              <a:spcAft>
                <a:spcPts val="600"/>
              </a:spcAft>
              <a:buFont typeface="Arial" panose="020B0604020202020204" pitchFamily="34" charset="0"/>
              <a:buChar char="•"/>
              <a:defRPr>
                <a:latin typeface="KievitPro-Medium" panose="020B0604030101020102" pitchFamily="34" charset="0"/>
                <a:ea typeface="Verdana" panose="020B0604030504040204" pitchFamily="34" charset="0"/>
                <a:cs typeface="Arial" panose="020B0604020202020204" pitchFamily="34" charset="0"/>
              </a:defRPr>
            </a:lvl1pPr>
          </a:lstStyle>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rPr>
              <a:t>Ski industry workforce assessment (PNSAA) </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rPr>
              <a:t>State agency workforce assessment (OPRD)</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rPr>
              <a:t>SCORP (COF, OPRD) </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rPr>
              <a:t>Workforce Profiles and Pathways (ORR)</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rPr>
              <a:t>+ More</a:t>
            </a: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endParaRPr>
          </a:p>
        </p:txBody>
      </p:sp>
      <p:sp>
        <p:nvSpPr>
          <p:cNvPr id="3" name="TextBox 2">
            <a:extLst>
              <a:ext uri="{FF2B5EF4-FFF2-40B4-BE49-F238E27FC236}">
                <a16:creationId xmlns:a16="http://schemas.microsoft.com/office/drawing/2014/main" id="{11859902-AEA3-51C6-669F-93880CB14003}"/>
              </a:ext>
            </a:extLst>
          </p:cNvPr>
          <p:cNvSpPr txBox="1"/>
          <p:nvPr/>
        </p:nvSpPr>
        <p:spPr>
          <a:xfrm>
            <a:off x="147531" y="6407694"/>
            <a:ext cx="53967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CURRENT &amp; UPCOMING </a:t>
            </a:r>
            <a:r>
              <a:rPr kumimoji="0" lang="en-US" sz="2000" b="0" i="0" u="none" strike="noStrike" kern="1200" cap="none" spc="300" normalizeH="0" baseline="0" noProof="0" dirty="0">
                <a:ln>
                  <a:noFill/>
                </a:ln>
                <a:solidFill>
                  <a:srgbClr val="D94009"/>
                </a:solidFill>
                <a:effectLst/>
                <a:uLnTx/>
                <a:uFillTx/>
                <a:latin typeface="Stratum2 Medium" panose="020B0506030000020004" pitchFamily="34" charset="0"/>
                <a:ea typeface="Verdana" panose="020B0604030504040204" pitchFamily="34" charset="0"/>
                <a:cs typeface="Arial" panose="020B0604020202020204" pitchFamily="34" charset="0"/>
              </a:rPr>
              <a:t>PROJECTS</a:t>
            </a:r>
          </a:p>
        </p:txBody>
      </p:sp>
      <p:sp>
        <p:nvSpPr>
          <p:cNvPr id="5" name="TextBox 4">
            <a:extLst>
              <a:ext uri="{FF2B5EF4-FFF2-40B4-BE49-F238E27FC236}">
                <a16:creationId xmlns:a16="http://schemas.microsoft.com/office/drawing/2014/main" id="{68A006AC-F920-A769-BDA5-E232FF341849}"/>
              </a:ext>
            </a:extLst>
          </p:cNvPr>
          <p:cNvSpPr txBox="1"/>
          <p:nvPr/>
        </p:nvSpPr>
        <p:spPr>
          <a:xfrm>
            <a:off x="1139718" y="1722672"/>
            <a:ext cx="1972645"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Bold" panose="020B0506030000020004" pitchFamily="34" charset="0"/>
                <a:ea typeface="Verdana" panose="020B0604030504040204" pitchFamily="34" charset="0"/>
                <a:cs typeface="Arial" panose="020B0604020202020204" pitchFamily="34" charset="0"/>
              </a:rPr>
              <a:t>COMPLETED RESEARCH PROJECTS</a:t>
            </a:r>
          </a:p>
        </p:txBody>
      </p:sp>
      <p:sp>
        <p:nvSpPr>
          <p:cNvPr id="8" name="TextBox 7">
            <a:extLst>
              <a:ext uri="{FF2B5EF4-FFF2-40B4-BE49-F238E27FC236}">
                <a16:creationId xmlns:a16="http://schemas.microsoft.com/office/drawing/2014/main" id="{C5D555EF-35BF-BC21-74A8-CEF88E0296CC}"/>
              </a:ext>
            </a:extLst>
          </p:cNvPr>
          <p:cNvSpPr txBox="1"/>
          <p:nvPr/>
        </p:nvSpPr>
        <p:spPr>
          <a:xfrm>
            <a:off x="796456" y="3860373"/>
            <a:ext cx="2315907" cy="1015663"/>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Bold" panose="020B0506030000020004" pitchFamily="34" charset="0"/>
                <a:ea typeface="Verdana" panose="020B0604030504040204" pitchFamily="34" charset="0"/>
                <a:cs typeface="Arial" panose="020B0604020202020204" pitchFamily="34" charset="0"/>
              </a:rPr>
              <a:t>RESEARCH PROJECTS IN DEVELOPMENT</a:t>
            </a:r>
          </a:p>
        </p:txBody>
      </p:sp>
      <p:cxnSp>
        <p:nvCxnSpPr>
          <p:cNvPr id="9" name="Straight Connector 8">
            <a:extLst>
              <a:ext uri="{FF2B5EF4-FFF2-40B4-BE49-F238E27FC236}">
                <a16:creationId xmlns:a16="http://schemas.microsoft.com/office/drawing/2014/main" id="{F673E2CC-8C2F-7802-740A-65CE26D9CEE6}"/>
              </a:ext>
            </a:extLst>
          </p:cNvPr>
          <p:cNvCxnSpPr>
            <a:cxnSpLocks/>
          </p:cNvCxnSpPr>
          <p:nvPr/>
        </p:nvCxnSpPr>
        <p:spPr>
          <a:xfrm>
            <a:off x="3441032" y="1034716"/>
            <a:ext cx="0" cy="4572000"/>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68C8CEE8-D75E-3878-A0AE-2684B083D217}"/>
              </a:ext>
            </a:extLst>
          </p:cNvPr>
          <p:cNvSpPr txBox="1"/>
          <p:nvPr/>
        </p:nvSpPr>
        <p:spPr>
          <a:xfrm>
            <a:off x="3769596" y="1540879"/>
            <a:ext cx="7694194" cy="1431161"/>
          </a:xfrm>
          <a:prstGeom prst="rect">
            <a:avLst/>
          </a:prstGeom>
          <a:noFill/>
        </p:spPr>
        <p:txBody>
          <a:bodyPr wrap="square">
            <a:spAutoFit/>
          </a:bodyPr>
          <a:lstStyle>
            <a:defPPr>
              <a:defRPr lang="en-US"/>
            </a:defPPr>
            <a:lvl1pPr marL="457200" indent="-457200">
              <a:spcAft>
                <a:spcPts val="600"/>
              </a:spcAft>
              <a:buFont typeface="Arial" panose="020B0604020202020204" pitchFamily="34" charset="0"/>
              <a:buChar char="•"/>
              <a:defRPr>
                <a:latin typeface="KievitPro-Medium" panose="020B0604030101020102" pitchFamily="34" charset="0"/>
                <a:ea typeface="Verdana" panose="020B0604030504040204" pitchFamily="34" charset="0"/>
                <a:cs typeface="Arial" panose="020B0604020202020204" pitchFamily="34" charset="0"/>
              </a:defRPr>
            </a:lvl1pPr>
          </a:lstStyle>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hlinkClick r:id="rId5"/>
              </a:rPr>
              <a:t>Outdoor Industry Workforce &amp; DEI Assessment (VF, OIA, ORR) </a:t>
            </a:r>
            <a:endPar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hlinkClick r:id="rId6"/>
              </a:rPr>
              <a:t>Case Study: DEI Strategies for Small Businesses (Cairn, DEI Lab) </a:t>
            </a:r>
            <a:endPar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hlinkClick r:id="rId7"/>
              </a:rPr>
              <a:t>Inclusive Customer Service Competency Framework (AARP)</a:t>
            </a:r>
            <a:endPar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endParaRPr>
          </a:p>
          <a:p>
            <a:pPr marL="457200" marR="0" lvl="0" indent="-45720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hlinkClick r:id="rId8"/>
              </a:rPr>
              <a:t>LWCF Project Opportunity Survey &amp; Findings (ORR)</a:t>
            </a:r>
            <a:endParaRPr kumimoji="0" lang="en-US" sz="1800" b="0" i="0" u="none" strike="noStrike" kern="1200" cap="none" spc="0" normalizeH="0" baseline="0" noProof="0" dirty="0">
              <a:ln>
                <a:noFill/>
              </a:ln>
              <a:solidFill>
                <a:prstClr val="black"/>
              </a:solidFill>
              <a:effectLst/>
              <a:uLnTx/>
              <a:uFillTx/>
              <a:latin typeface="Kievit Offc Medium" panose="020B0604030101020102" pitchFamily="34" charset="0"/>
              <a:ea typeface="Verdana" panose="020B060403050404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3728303011"/>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umbrella, black, dark, accessory&#10;&#10;Description automatically generated">
            <a:extLst>
              <a:ext uri="{FF2B5EF4-FFF2-40B4-BE49-F238E27FC236}">
                <a16:creationId xmlns:a16="http://schemas.microsoft.com/office/drawing/2014/main" id="{4F41126E-25D9-4FBB-A970-11298DDCF33F}"/>
              </a:ext>
            </a:extLst>
          </p:cNvPr>
          <p:cNvPicPr>
            <a:picLocks noChangeAspect="1"/>
          </p:cNvPicPr>
          <p:nvPr/>
        </p:nvPicPr>
        <p:blipFill rotWithShape="1">
          <a:blip r:embed="rId4">
            <a:alphaModFix amt="85000"/>
            <a:extLst>
              <a:ext uri="{28A0092B-C50C-407E-A947-70E740481C1C}">
                <a14:useLocalDpi xmlns:a14="http://schemas.microsoft.com/office/drawing/2010/main" val="0"/>
              </a:ext>
            </a:extLst>
          </a:blip>
          <a:srcRect t="22431" b="6823"/>
          <a:stretch/>
        </p:blipFill>
        <p:spPr>
          <a:xfrm>
            <a:off x="2787481" y="577566"/>
            <a:ext cx="6972567" cy="4932748"/>
          </a:xfrm>
          <a:prstGeom prst="rect">
            <a:avLst/>
          </a:prstGeom>
        </p:spPr>
      </p:pic>
      <p:sp>
        <p:nvSpPr>
          <p:cNvPr id="14" name="Rectangle 13">
            <a:extLst>
              <a:ext uri="{FF2B5EF4-FFF2-40B4-BE49-F238E27FC236}">
                <a16:creationId xmlns:a16="http://schemas.microsoft.com/office/drawing/2014/main" id="{980DFB5F-1C5B-4C7C-B753-51654F704649}"/>
              </a:ext>
            </a:extLst>
          </p:cNvPr>
          <p:cNvSpPr/>
          <p:nvPr/>
        </p:nvSpPr>
        <p:spPr>
          <a:xfrm>
            <a:off x="0" y="0"/>
            <a:ext cx="81776" cy="6858000"/>
          </a:xfrm>
          <a:prstGeom prst="rect">
            <a:avLst/>
          </a:prstGeom>
          <a:solidFill>
            <a:srgbClr val="D94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068EBC0C-2146-92E2-BFEE-7AFE31E464B9}"/>
              </a:ext>
            </a:extLst>
          </p:cNvPr>
          <p:cNvSpPr txBox="1"/>
          <p:nvPr/>
        </p:nvSpPr>
        <p:spPr>
          <a:xfrm>
            <a:off x="1304095" y="5110204"/>
            <a:ext cx="9583809"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OUTDOOR ECONOMY </a:t>
            </a:r>
            <a:r>
              <a:rPr kumimoji="0" lang="en-US" sz="2000" b="0" i="0" u="none" strike="noStrike" kern="1200" cap="none" spc="300" normalizeH="0" baseline="0" noProof="0" dirty="0">
                <a:ln>
                  <a:noFill/>
                </a:ln>
                <a:solidFill>
                  <a:srgbClr val="D94009"/>
                </a:solidFill>
                <a:effectLst/>
                <a:uLnTx/>
                <a:uFillTx/>
                <a:latin typeface="Stratum2 Medium" panose="020B0506030000020004" pitchFamily="34" charset="0"/>
                <a:ea typeface="Verdana" panose="020B0604030504040204" pitchFamily="34" charset="0"/>
                <a:cs typeface="Arial" panose="020B0604020202020204" pitchFamily="34" charset="0"/>
              </a:rPr>
              <a:t>NATIONAL CONSORTIUM</a:t>
            </a:r>
          </a:p>
        </p:txBody>
      </p:sp>
    </p:spTree>
    <p:custDataLst>
      <p:tags r:id="rId1"/>
    </p:custDataLst>
    <p:extLst>
      <p:ext uri="{BB962C8B-B14F-4D97-AF65-F5344CB8AC3E}">
        <p14:creationId xmlns:p14="http://schemas.microsoft.com/office/powerpoint/2010/main" val="11768424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umbrella, black, dark, accessory&#10;&#10;Description automatically generated">
            <a:extLst>
              <a:ext uri="{FF2B5EF4-FFF2-40B4-BE49-F238E27FC236}">
                <a16:creationId xmlns:a16="http://schemas.microsoft.com/office/drawing/2014/main" id="{028B3984-896C-BDAD-C7A1-8F3AAA6789CF}"/>
              </a:ext>
            </a:extLst>
          </p:cNvPr>
          <p:cNvPicPr>
            <a:picLocks noChangeAspect="1"/>
          </p:cNvPicPr>
          <p:nvPr/>
        </p:nvPicPr>
        <p:blipFill rotWithShape="1">
          <a:blip r:embed="rId4">
            <a:alphaModFix amt="5000"/>
            <a:extLst>
              <a:ext uri="{28A0092B-C50C-407E-A947-70E740481C1C}">
                <a14:useLocalDpi xmlns:a14="http://schemas.microsoft.com/office/drawing/2010/main" val="0"/>
              </a:ext>
            </a:extLst>
          </a:blip>
          <a:srcRect t="22431" b="6823"/>
          <a:stretch/>
        </p:blipFill>
        <p:spPr>
          <a:xfrm>
            <a:off x="2787481" y="577566"/>
            <a:ext cx="6972567" cy="4932748"/>
          </a:xfrm>
          <a:prstGeom prst="rect">
            <a:avLst/>
          </a:prstGeom>
        </p:spPr>
      </p:pic>
      <p:sp>
        <p:nvSpPr>
          <p:cNvPr id="14" name="Rectangle 13">
            <a:extLst>
              <a:ext uri="{FF2B5EF4-FFF2-40B4-BE49-F238E27FC236}">
                <a16:creationId xmlns:a16="http://schemas.microsoft.com/office/drawing/2014/main" id="{980DFB5F-1C5B-4C7C-B753-51654F704649}"/>
              </a:ext>
            </a:extLst>
          </p:cNvPr>
          <p:cNvSpPr/>
          <p:nvPr/>
        </p:nvSpPr>
        <p:spPr>
          <a:xfrm>
            <a:off x="0" y="0"/>
            <a:ext cx="81776" cy="6858000"/>
          </a:xfrm>
          <a:prstGeom prst="rect">
            <a:avLst/>
          </a:prstGeom>
          <a:solidFill>
            <a:srgbClr val="D94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050" name="Picture 2" descr="VF Corporation - Wikipedia">
            <a:extLst>
              <a:ext uri="{FF2B5EF4-FFF2-40B4-BE49-F238E27FC236}">
                <a16:creationId xmlns:a16="http://schemas.microsoft.com/office/drawing/2014/main" id="{F875C2B4-7F5F-4328-AA6C-331DB76C28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2998" y="1188968"/>
            <a:ext cx="1558173" cy="155817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ext&#10;&#10;Description automatically generated with medium confidence">
            <a:extLst>
              <a:ext uri="{FF2B5EF4-FFF2-40B4-BE49-F238E27FC236}">
                <a16:creationId xmlns:a16="http://schemas.microsoft.com/office/drawing/2014/main" id="{459C11C4-B1AD-4335-B9C0-5D10A06EA4A0}"/>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a:xfrm>
            <a:off x="3860145" y="1148927"/>
            <a:ext cx="1451207" cy="1959748"/>
          </a:xfrm>
          <a:prstGeom prst="rect">
            <a:avLst/>
          </a:prstGeom>
        </p:spPr>
      </p:pic>
      <p:sp>
        <p:nvSpPr>
          <p:cNvPr id="6" name="TextBox 5">
            <a:extLst>
              <a:ext uri="{FF2B5EF4-FFF2-40B4-BE49-F238E27FC236}">
                <a16:creationId xmlns:a16="http://schemas.microsoft.com/office/drawing/2014/main" id="{CBB9EE8F-673A-CC6D-3161-A8595527CB8C}"/>
              </a:ext>
            </a:extLst>
          </p:cNvPr>
          <p:cNvSpPr txBox="1"/>
          <p:nvPr/>
        </p:nvSpPr>
        <p:spPr>
          <a:xfrm>
            <a:off x="181985" y="6436805"/>
            <a:ext cx="95838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OUTDOOR ECONOMY </a:t>
            </a:r>
            <a:r>
              <a:rPr kumimoji="0" lang="en-US" sz="2000" b="0" i="0" u="none" strike="noStrike" kern="1200" cap="none" spc="300" normalizeH="0" baseline="0" noProof="0" dirty="0">
                <a:ln>
                  <a:noFill/>
                </a:ln>
                <a:solidFill>
                  <a:srgbClr val="D94009"/>
                </a:solidFill>
                <a:effectLst/>
                <a:uLnTx/>
                <a:uFillTx/>
                <a:latin typeface="Stratum2 Medium" panose="020B0506030000020004" pitchFamily="34" charset="0"/>
                <a:ea typeface="Verdana" panose="020B0604030504040204" pitchFamily="34" charset="0"/>
                <a:cs typeface="Arial" panose="020B0604020202020204" pitchFamily="34" charset="0"/>
              </a:rPr>
              <a:t>NATIONAL CONSORTIUM</a:t>
            </a:r>
          </a:p>
        </p:txBody>
      </p:sp>
      <p:grpSp>
        <p:nvGrpSpPr>
          <p:cNvPr id="7" name="Group 6">
            <a:extLst>
              <a:ext uri="{FF2B5EF4-FFF2-40B4-BE49-F238E27FC236}">
                <a16:creationId xmlns:a16="http://schemas.microsoft.com/office/drawing/2014/main" id="{0FDB8291-ED55-0ADB-D17B-0AD4E2A5DD3F}"/>
              </a:ext>
            </a:extLst>
          </p:cNvPr>
          <p:cNvGrpSpPr/>
          <p:nvPr/>
        </p:nvGrpSpPr>
        <p:grpSpPr>
          <a:xfrm>
            <a:off x="346140" y="3425293"/>
            <a:ext cx="2936238" cy="1752068"/>
            <a:chOff x="814819" y="1484873"/>
            <a:chExt cx="2936238" cy="1752068"/>
          </a:xfrm>
        </p:grpSpPr>
        <p:pic>
          <p:nvPicPr>
            <p:cNvPr id="8" name="Graphic 7" descr="Road outline">
              <a:extLst>
                <a:ext uri="{FF2B5EF4-FFF2-40B4-BE49-F238E27FC236}">
                  <a16:creationId xmlns:a16="http://schemas.microsoft.com/office/drawing/2014/main" id="{71E6EB8F-14C7-C158-9A2C-80CA3B277653}"/>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02881" y="1484873"/>
              <a:ext cx="1067900" cy="1067900"/>
            </a:xfrm>
            <a:prstGeom prst="rect">
              <a:avLst/>
            </a:prstGeom>
          </p:spPr>
        </p:pic>
        <p:pic>
          <p:nvPicPr>
            <p:cNvPr id="9" name="Graphic 8" descr="Confused person outline">
              <a:extLst>
                <a:ext uri="{FF2B5EF4-FFF2-40B4-BE49-F238E27FC236}">
                  <a16:creationId xmlns:a16="http://schemas.microsoft.com/office/drawing/2014/main" id="{DA3E843A-FB91-D7CD-4021-B5DB6B7BDB4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442650" y="1567296"/>
              <a:ext cx="905024" cy="905024"/>
            </a:xfrm>
            <a:prstGeom prst="rect">
              <a:avLst/>
            </a:prstGeom>
          </p:spPr>
        </p:pic>
        <p:sp>
          <p:nvSpPr>
            <p:cNvPr id="10" name="TextBox 9">
              <a:extLst>
                <a:ext uri="{FF2B5EF4-FFF2-40B4-BE49-F238E27FC236}">
                  <a16:creationId xmlns:a16="http://schemas.microsoft.com/office/drawing/2014/main" id="{4B333F61-9071-818A-9870-ADF289F466B8}"/>
                </a:ext>
              </a:extLst>
            </p:cNvPr>
            <p:cNvSpPr txBox="1"/>
            <p:nvPr/>
          </p:nvSpPr>
          <p:spPr>
            <a:xfrm>
              <a:off x="814819" y="2498277"/>
              <a:ext cx="2936238" cy="738664"/>
            </a:xfrm>
            <a:prstGeom prst="rect">
              <a:avLst/>
            </a:prstGeom>
            <a:noFill/>
          </p:spPr>
          <p:txBody>
            <a:bodyPr wrap="square" rtlCol="0">
              <a:spAutoFit/>
            </a:bodyPr>
            <a:lstStyle>
              <a:defPPr>
                <a:defRPr lang="en-US"/>
              </a:defPPr>
              <a:lvl1pPr algn="ctr">
                <a:defRPr sz="1600">
                  <a:solidFill>
                    <a:srgbClr val="D94009"/>
                  </a:solidFill>
                  <a:latin typeface="Stratum2 Regular" panose="020B05060300000200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tratum2 Regular" panose="020B0506030000020004" pitchFamily="34" charset="0"/>
                  <a:ea typeface="Tahoma" panose="020B0604030504040204" pitchFamily="34" charset="0"/>
                  <a:cs typeface="Tahoma" panose="020B0604030504040204" pitchFamily="34" charset="0"/>
                </a:rPr>
                <a:t>Lack of clear understanding about what “the outdoor recreation industry” really is</a:t>
              </a:r>
            </a:p>
          </p:txBody>
        </p:sp>
      </p:grpSp>
      <p:grpSp>
        <p:nvGrpSpPr>
          <p:cNvPr id="29" name="Group 28">
            <a:extLst>
              <a:ext uri="{FF2B5EF4-FFF2-40B4-BE49-F238E27FC236}">
                <a16:creationId xmlns:a16="http://schemas.microsoft.com/office/drawing/2014/main" id="{701D9CE1-E86A-C459-6A56-A40C97DD95E1}"/>
              </a:ext>
            </a:extLst>
          </p:cNvPr>
          <p:cNvGrpSpPr/>
          <p:nvPr/>
        </p:nvGrpSpPr>
        <p:grpSpPr>
          <a:xfrm>
            <a:off x="3206979" y="3511330"/>
            <a:ext cx="2539141" cy="1497611"/>
            <a:chOff x="3489696" y="3506210"/>
            <a:chExt cx="2539141" cy="1497611"/>
          </a:xfrm>
        </p:grpSpPr>
        <p:grpSp>
          <p:nvGrpSpPr>
            <p:cNvPr id="12" name="Group 11">
              <a:extLst>
                <a:ext uri="{FF2B5EF4-FFF2-40B4-BE49-F238E27FC236}">
                  <a16:creationId xmlns:a16="http://schemas.microsoft.com/office/drawing/2014/main" id="{F8A432EF-E92B-033C-72FF-DB8F29D42720}"/>
                </a:ext>
              </a:extLst>
            </p:cNvPr>
            <p:cNvGrpSpPr/>
            <p:nvPr/>
          </p:nvGrpSpPr>
          <p:grpSpPr>
            <a:xfrm>
              <a:off x="4142862" y="3597691"/>
              <a:ext cx="964345" cy="1030426"/>
              <a:chOff x="4851801" y="4792353"/>
              <a:chExt cx="964345" cy="1030426"/>
            </a:xfrm>
          </p:grpSpPr>
          <p:pic>
            <p:nvPicPr>
              <p:cNvPr id="13" name="Graphic 12" descr="Roped Off outline">
                <a:extLst>
                  <a:ext uri="{FF2B5EF4-FFF2-40B4-BE49-F238E27FC236}">
                    <a16:creationId xmlns:a16="http://schemas.microsoft.com/office/drawing/2014/main" id="{853E0CF1-D3F1-2381-823F-24A21FE42FBF}"/>
                  </a:ext>
                </a:extLst>
              </p:cNvPr>
              <p:cNvPicPr>
                <a:picLocks noChangeAspect="1"/>
              </p:cNvPicPr>
              <p:nvPr/>
            </p:nvPicPr>
            <p:blipFill rotWithShape="1">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l="8678" r="7744"/>
              <a:stretch/>
            </p:blipFill>
            <p:spPr>
              <a:xfrm>
                <a:off x="4917932" y="4792353"/>
                <a:ext cx="861212" cy="1030426"/>
              </a:xfrm>
              <a:prstGeom prst="rect">
                <a:avLst/>
              </a:prstGeom>
            </p:spPr>
          </p:pic>
          <p:sp>
            <p:nvSpPr>
              <p:cNvPr id="15" name="Rectangle 14">
                <a:extLst>
                  <a:ext uri="{FF2B5EF4-FFF2-40B4-BE49-F238E27FC236}">
                    <a16:creationId xmlns:a16="http://schemas.microsoft.com/office/drawing/2014/main" id="{63D1B3E8-3B98-3A32-A392-C41DC9BD938F}"/>
                  </a:ext>
                </a:extLst>
              </p:cNvPr>
              <p:cNvSpPr/>
              <p:nvPr/>
            </p:nvSpPr>
            <p:spPr>
              <a:xfrm>
                <a:off x="4851801" y="4987839"/>
                <a:ext cx="152111" cy="358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FE12AA73-E156-E1D1-82CD-14B8CB8A44C6}"/>
                  </a:ext>
                </a:extLst>
              </p:cNvPr>
              <p:cNvSpPr/>
              <p:nvPr/>
            </p:nvSpPr>
            <p:spPr>
              <a:xfrm>
                <a:off x="5664035" y="4999871"/>
                <a:ext cx="152111" cy="3581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pic>
          <p:nvPicPr>
            <p:cNvPr id="17" name="Graphic 16" descr="Group of men outline">
              <a:extLst>
                <a:ext uri="{FF2B5EF4-FFF2-40B4-BE49-F238E27FC236}">
                  <a16:creationId xmlns:a16="http://schemas.microsoft.com/office/drawing/2014/main" id="{EDC8F87E-D535-0C69-B71A-D1A575192FB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995669" y="3506210"/>
              <a:ext cx="1033168" cy="1033168"/>
            </a:xfrm>
            <a:prstGeom prst="rect">
              <a:avLst/>
            </a:prstGeom>
          </p:spPr>
        </p:pic>
        <p:pic>
          <p:nvPicPr>
            <p:cNvPr id="18" name="Graphic 17" descr="Man outline">
              <a:extLst>
                <a:ext uri="{FF2B5EF4-FFF2-40B4-BE49-F238E27FC236}">
                  <a16:creationId xmlns:a16="http://schemas.microsoft.com/office/drawing/2014/main" id="{75C72053-613F-4987-DD2D-FDA6E7C10DB1}"/>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555233" y="3572213"/>
              <a:ext cx="856246" cy="856246"/>
            </a:xfrm>
            <a:prstGeom prst="rect">
              <a:avLst/>
            </a:prstGeom>
          </p:spPr>
        </p:pic>
        <p:sp>
          <p:nvSpPr>
            <p:cNvPr id="19" name="TextBox 18">
              <a:extLst>
                <a:ext uri="{FF2B5EF4-FFF2-40B4-BE49-F238E27FC236}">
                  <a16:creationId xmlns:a16="http://schemas.microsoft.com/office/drawing/2014/main" id="{0FBEF2D6-9A01-7BCC-8D97-5200650C7E04}"/>
                </a:ext>
              </a:extLst>
            </p:cNvPr>
            <p:cNvSpPr txBox="1"/>
            <p:nvPr/>
          </p:nvSpPr>
          <p:spPr>
            <a:xfrm>
              <a:off x="3489696" y="4480601"/>
              <a:ext cx="2440800" cy="523220"/>
            </a:xfrm>
            <a:prstGeom prst="rect">
              <a:avLst/>
            </a:prstGeom>
            <a:noFill/>
          </p:spPr>
          <p:txBody>
            <a:bodyPr wrap="square" rtlCol="0">
              <a:spAutoFit/>
            </a:bodyPr>
            <a:lstStyle>
              <a:defPPr>
                <a:defRPr lang="en-US"/>
              </a:defPPr>
              <a:lvl1pPr algn="ctr">
                <a:defRPr sz="1400">
                  <a:latin typeface="Stratum2 Regular" panose="020B05060300000200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tratum2 Regular" panose="020B0506030000020004" pitchFamily="34" charset="0"/>
                  <a:ea typeface="Tahoma" panose="020B0604030504040204" pitchFamily="34" charset="0"/>
                  <a:cs typeface="Tahoma" panose="020B0604030504040204" pitchFamily="34" charset="0"/>
                </a:rPr>
                <a:t>An “exclusivity epidemic” in the outdoor industry </a:t>
              </a:r>
            </a:p>
          </p:txBody>
        </p:sp>
      </p:grpSp>
      <p:grpSp>
        <p:nvGrpSpPr>
          <p:cNvPr id="20" name="Group 19">
            <a:extLst>
              <a:ext uri="{FF2B5EF4-FFF2-40B4-BE49-F238E27FC236}">
                <a16:creationId xmlns:a16="http://schemas.microsoft.com/office/drawing/2014/main" id="{EA76D287-756F-E9DF-AEAD-92A34734D60D}"/>
              </a:ext>
            </a:extLst>
          </p:cNvPr>
          <p:cNvGrpSpPr/>
          <p:nvPr/>
        </p:nvGrpSpPr>
        <p:grpSpPr>
          <a:xfrm>
            <a:off x="8739038" y="3465015"/>
            <a:ext cx="3061440" cy="1496902"/>
            <a:chOff x="7305412" y="1348550"/>
            <a:chExt cx="3061440" cy="1496902"/>
          </a:xfrm>
        </p:grpSpPr>
        <p:pic>
          <p:nvPicPr>
            <p:cNvPr id="21" name="Graphic 20" descr="Backpack outline">
              <a:extLst>
                <a:ext uri="{FF2B5EF4-FFF2-40B4-BE49-F238E27FC236}">
                  <a16:creationId xmlns:a16="http://schemas.microsoft.com/office/drawing/2014/main" id="{588A6FEC-181E-E626-B268-49D54A91C667}"/>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9266892" y="1365559"/>
              <a:ext cx="1047892" cy="1047892"/>
            </a:xfrm>
            <a:prstGeom prst="rect">
              <a:avLst/>
            </a:prstGeom>
          </p:spPr>
        </p:pic>
        <p:pic>
          <p:nvPicPr>
            <p:cNvPr id="22" name="Graphic 21" descr="Schoolhouse outline">
              <a:extLst>
                <a:ext uri="{FF2B5EF4-FFF2-40B4-BE49-F238E27FC236}">
                  <a16:creationId xmlns:a16="http://schemas.microsoft.com/office/drawing/2014/main" id="{50097124-5D07-4A61-2C68-40F6DEA4ED4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7585949" y="1348550"/>
              <a:ext cx="1047891" cy="1047891"/>
            </a:xfrm>
            <a:prstGeom prst="rect">
              <a:avLst/>
            </a:prstGeom>
          </p:spPr>
        </p:pic>
        <p:sp>
          <p:nvSpPr>
            <p:cNvPr id="23" name="TextBox 22">
              <a:extLst>
                <a:ext uri="{FF2B5EF4-FFF2-40B4-BE49-F238E27FC236}">
                  <a16:creationId xmlns:a16="http://schemas.microsoft.com/office/drawing/2014/main" id="{4F3CB689-8D78-C9CA-01BA-1CCC65859A48}"/>
                </a:ext>
              </a:extLst>
            </p:cNvPr>
            <p:cNvSpPr txBox="1"/>
            <p:nvPr/>
          </p:nvSpPr>
          <p:spPr>
            <a:xfrm>
              <a:off x="7305412" y="2322232"/>
              <a:ext cx="3061440" cy="523220"/>
            </a:xfrm>
            <a:prstGeom prst="rect">
              <a:avLst/>
            </a:prstGeom>
            <a:noFill/>
          </p:spPr>
          <p:txBody>
            <a:bodyPr wrap="square" rtlCol="0">
              <a:spAutoFit/>
            </a:bodyPr>
            <a:lstStyle>
              <a:defPPr>
                <a:defRPr lang="en-US"/>
              </a:defPPr>
              <a:lvl1pPr algn="ctr">
                <a:defRPr sz="1400">
                  <a:latin typeface="Stratum2 Regular" panose="020B05060300000200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tratum2 Regular" panose="020B0506030000020004" pitchFamily="34" charset="0"/>
                  <a:ea typeface="Tahoma" panose="020B0604030504040204" pitchFamily="34" charset="0"/>
                  <a:cs typeface="Tahoma" panose="020B0604030504040204" pitchFamily="34" charset="0"/>
                </a:rPr>
                <a:t>Lack of national-level coordination between academia and industry </a:t>
              </a:r>
            </a:p>
          </p:txBody>
        </p:sp>
        <p:pic>
          <p:nvPicPr>
            <p:cNvPr id="24" name="Graphic 23" descr="Ethernet with solid fill">
              <a:extLst>
                <a:ext uri="{FF2B5EF4-FFF2-40B4-BE49-F238E27FC236}">
                  <a16:creationId xmlns:a16="http://schemas.microsoft.com/office/drawing/2014/main" id="{41CA9541-33B8-86FF-B68C-388CF83D637B}"/>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8597390" y="1616279"/>
              <a:ext cx="705953" cy="705953"/>
            </a:xfrm>
            <a:prstGeom prst="rect">
              <a:avLst/>
            </a:prstGeom>
          </p:spPr>
        </p:pic>
      </p:grpSp>
      <p:grpSp>
        <p:nvGrpSpPr>
          <p:cNvPr id="25" name="Group 24">
            <a:extLst>
              <a:ext uri="{FF2B5EF4-FFF2-40B4-BE49-F238E27FC236}">
                <a16:creationId xmlns:a16="http://schemas.microsoft.com/office/drawing/2014/main" id="{42A49055-E568-924F-0709-033CB0784F3D}"/>
              </a:ext>
            </a:extLst>
          </p:cNvPr>
          <p:cNvGrpSpPr/>
          <p:nvPr/>
        </p:nvGrpSpPr>
        <p:grpSpPr>
          <a:xfrm>
            <a:off x="6017483" y="3420460"/>
            <a:ext cx="2414137" cy="1541457"/>
            <a:chOff x="7729379" y="4348783"/>
            <a:chExt cx="2414137" cy="1541457"/>
          </a:xfrm>
        </p:grpSpPr>
        <p:pic>
          <p:nvPicPr>
            <p:cNvPr id="26" name="Graphic 25" descr="Neighborhood outline">
              <a:extLst>
                <a:ext uri="{FF2B5EF4-FFF2-40B4-BE49-F238E27FC236}">
                  <a16:creationId xmlns:a16="http://schemas.microsoft.com/office/drawing/2014/main" id="{3BEA3E89-1672-7148-1911-ED5BDDA45F5E}"/>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9064635" y="4348783"/>
              <a:ext cx="1078881" cy="1078881"/>
            </a:xfrm>
            <a:prstGeom prst="rect">
              <a:avLst/>
            </a:prstGeom>
          </p:spPr>
        </p:pic>
        <p:pic>
          <p:nvPicPr>
            <p:cNvPr id="27" name="Graphic 26" descr="Money outline">
              <a:extLst>
                <a:ext uri="{FF2B5EF4-FFF2-40B4-BE49-F238E27FC236}">
                  <a16:creationId xmlns:a16="http://schemas.microsoft.com/office/drawing/2014/main" id="{C6175B36-E22D-B9C4-3801-B0B1D5A69DF1}"/>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135930" y="4458751"/>
              <a:ext cx="899867" cy="899867"/>
            </a:xfrm>
            <a:prstGeom prst="rect">
              <a:avLst/>
            </a:prstGeom>
          </p:spPr>
        </p:pic>
        <p:sp>
          <p:nvSpPr>
            <p:cNvPr id="28" name="TextBox 27">
              <a:extLst>
                <a:ext uri="{FF2B5EF4-FFF2-40B4-BE49-F238E27FC236}">
                  <a16:creationId xmlns:a16="http://schemas.microsoft.com/office/drawing/2014/main" id="{1B93962E-248F-9104-9AAE-C7A7FA05ADD4}"/>
                </a:ext>
              </a:extLst>
            </p:cNvPr>
            <p:cNvSpPr txBox="1"/>
            <p:nvPr/>
          </p:nvSpPr>
          <p:spPr>
            <a:xfrm>
              <a:off x="7729379" y="5367020"/>
              <a:ext cx="2351851" cy="523220"/>
            </a:xfrm>
            <a:prstGeom prst="rect">
              <a:avLst/>
            </a:prstGeom>
            <a:noFill/>
          </p:spPr>
          <p:txBody>
            <a:bodyPr wrap="square" rtlCol="0">
              <a:spAutoFit/>
            </a:bodyPr>
            <a:lstStyle>
              <a:defPPr>
                <a:defRPr lang="en-US"/>
              </a:defPPr>
              <a:lvl1pPr algn="ctr">
                <a:defRPr sz="1400">
                  <a:latin typeface="Stratum2 Regular" panose="020B0506030000020004" pitchFamily="34" charset="0"/>
                  <a:ea typeface="Tahoma" panose="020B0604030504040204" pitchFamily="34" charset="0"/>
                  <a:cs typeface="Tahoma" panose="020B0604030504040204" pitchFamily="34" charset="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tratum2 Regular" panose="020B0506030000020004" pitchFamily="34" charset="0"/>
                  <a:ea typeface="Tahoma" panose="020B0604030504040204" pitchFamily="34" charset="0"/>
                  <a:cs typeface="Tahoma" panose="020B0604030504040204" pitchFamily="34" charset="0"/>
                </a:rPr>
                <a:t>Need for community economic development </a:t>
              </a:r>
            </a:p>
          </p:txBody>
        </p:sp>
      </p:grpSp>
      <p:sp>
        <p:nvSpPr>
          <p:cNvPr id="30" name="TextBox 29">
            <a:extLst>
              <a:ext uri="{FF2B5EF4-FFF2-40B4-BE49-F238E27FC236}">
                <a16:creationId xmlns:a16="http://schemas.microsoft.com/office/drawing/2014/main" id="{70257FF4-7204-47EE-2100-C7EFA6923154}"/>
              </a:ext>
            </a:extLst>
          </p:cNvPr>
          <p:cNvSpPr txBox="1"/>
          <p:nvPr/>
        </p:nvSpPr>
        <p:spPr>
          <a:xfrm>
            <a:off x="2887614" y="5492111"/>
            <a:ext cx="65693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300" normalizeH="0" baseline="0" noProof="0" dirty="0">
                <a:ln>
                  <a:noFill/>
                </a:ln>
                <a:solidFill>
                  <a:prstClr val="black">
                    <a:lumMod val="65000"/>
                    <a:lumOff val="35000"/>
                  </a:prstClr>
                </a:solidFill>
                <a:effectLst/>
                <a:uLnTx/>
                <a:uFillTx/>
                <a:latin typeface="Stratum2 Bold" panose="020B0506030000020004" pitchFamily="34" charset="0"/>
                <a:ea typeface="Verdana" panose="020B0604030504040204" pitchFamily="34" charset="0"/>
                <a:cs typeface="Arial" panose="020B0604020202020204" pitchFamily="34" charset="0"/>
              </a:rPr>
              <a:t>ISSUES TO ADDRESS</a:t>
            </a:r>
          </a:p>
        </p:txBody>
      </p:sp>
      <p:sp>
        <p:nvSpPr>
          <p:cNvPr id="31" name="Right Brace 30">
            <a:extLst>
              <a:ext uri="{FF2B5EF4-FFF2-40B4-BE49-F238E27FC236}">
                <a16:creationId xmlns:a16="http://schemas.microsoft.com/office/drawing/2014/main" id="{CA2870EF-7CA6-01B6-DDAE-2C08C720A20D}"/>
              </a:ext>
            </a:extLst>
          </p:cNvPr>
          <p:cNvSpPr/>
          <p:nvPr/>
        </p:nvSpPr>
        <p:spPr>
          <a:xfrm rot="5400000">
            <a:off x="5864262" y="-333774"/>
            <a:ext cx="457472" cy="11107139"/>
          </a:xfrm>
          <a:prstGeom prst="rightBrac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52031497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418A70D-77C8-805E-BE53-F0E95230740A}"/>
              </a:ext>
            </a:extLst>
          </p:cNvPr>
          <p:cNvGrpSpPr/>
          <p:nvPr/>
        </p:nvGrpSpPr>
        <p:grpSpPr>
          <a:xfrm>
            <a:off x="2562282" y="65578"/>
            <a:ext cx="6947172" cy="4639474"/>
            <a:chOff x="273878" y="402258"/>
            <a:chExt cx="8264788" cy="5855059"/>
          </a:xfrm>
        </p:grpSpPr>
        <p:pic>
          <p:nvPicPr>
            <p:cNvPr id="1032" name="Picture 8" descr="USA Wood Shape | Hobby Lobby | 1607241">
              <a:extLst>
                <a:ext uri="{FF2B5EF4-FFF2-40B4-BE49-F238E27FC236}">
                  <a16:creationId xmlns:a16="http://schemas.microsoft.com/office/drawing/2014/main" id="{0EF9E858-DF94-4ACD-86B6-F11B479C9319}"/>
                </a:ext>
              </a:extLst>
            </p:cNvPr>
            <p:cNvPicPr>
              <a:picLocks noChangeAspect="1" noChangeArrowheads="1"/>
            </p:cNvPicPr>
            <p:nvPr/>
          </p:nvPicPr>
          <p:blipFill rotWithShape="1">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p:blipFill>
          <p:spPr bwMode="auto">
            <a:xfrm>
              <a:off x="273878" y="402258"/>
              <a:ext cx="8152742" cy="5855059"/>
            </a:xfrm>
            <a:prstGeom prst="rect">
              <a:avLst/>
            </a:prstGeom>
            <a:noFill/>
            <a:extLst>
              <a:ext uri="{909E8E84-426E-40DD-AFC4-6F175D3DCCD1}">
                <a14:hiddenFill xmlns:a14="http://schemas.microsoft.com/office/drawing/2010/main">
                  <a:solidFill>
                    <a:srgbClr val="FFFFFF"/>
                  </a:solidFill>
                </a14:hiddenFill>
              </a:ext>
            </a:extLst>
          </p:spPr>
        </p:pic>
        <p:pic>
          <p:nvPicPr>
            <p:cNvPr id="81" name="Graphic 80" descr="Bank outline">
              <a:extLst>
                <a:ext uri="{FF2B5EF4-FFF2-40B4-BE49-F238E27FC236}">
                  <a16:creationId xmlns:a16="http://schemas.microsoft.com/office/drawing/2014/main" id="{F1CEED2E-AD4E-49F8-9E21-5C2914017D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834311" y="4948410"/>
              <a:ext cx="520901" cy="520901"/>
            </a:xfrm>
            <a:prstGeom prst="rect">
              <a:avLst/>
            </a:prstGeom>
          </p:spPr>
        </p:pic>
        <p:pic>
          <p:nvPicPr>
            <p:cNvPr id="82" name="Graphic 81" descr="Bank outline">
              <a:extLst>
                <a:ext uri="{FF2B5EF4-FFF2-40B4-BE49-F238E27FC236}">
                  <a16:creationId xmlns:a16="http://schemas.microsoft.com/office/drawing/2014/main" id="{3F60ACA0-B566-4DD6-8C23-966BF757F03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25646" y="4552636"/>
              <a:ext cx="520901" cy="520901"/>
            </a:xfrm>
            <a:prstGeom prst="rect">
              <a:avLst/>
            </a:prstGeom>
          </p:spPr>
        </p:pic>
        <p:pic>
          <p:nvPicPr>
            <p:cNvPr id="83" name="Graphic 82" descr="Bank outline">
              <a:extLst>
                <a:ext uri="{FF2B5EF4-FFF2-40B4-BE49-F238E27FC236}">
                  <a16:creationId xmlns:a16="http://schemas.microsoft.com/office/drawing/2014/main" id="{05909864-A89F-40AA-B30B-43BDB0E1DF1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993808" y="3533631"/>
              <a:ext cx="520901" cy="520901"/>
            </a:xfrm>
            <a:prstGeom prst="rect">
              <a:avLst/>
            </a:prstGeom>
          </p:spPr>
        </p:pic>
        <p:pic>
          <p:nvPicPr>
            <p:cNvPr id="87" name="Graphic 86" descr="Bank outline">
              <a:extLst>
                <a:ext uri="{FF2B5EF4-FFF2-40B4-BE49-F238E27FC236}">
                  <a16:creationId xmlns:a16="http://schemas.microsoft.com/office/drawing/2014/main" id="{3160F8CF-A6C9-47F4-B8A5-B0141C00D49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467577" y="3811620"/>
              <a:ext cx="520901" cy="520901"/>
            </a:xfrm>
            <a:prstGeom prst="rect">
              <a:avLst/>
            </a:prstGeom>
          </p:spPr>
        </p:pic>
        <p:pic>
          <p:nvPicPr>
            <p:cNvPr id="91" name="Graphic 90" descr="Bank outline">
              <a:extLst>
                <a:ext uri="{FF2B5EF4-FFF2-40B4-BE49-F238E27FC236}">
                  <a16:creationId xmlns:a16="http://schemas.microsoft.com/office/drawing/2014/main" id="{68DB66DE-0437-4E3A-B804-6A604BD6CCD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670728" y="4019743"/>
              <a:ext cx="520901" cy="520901"/>
            </a:xfrm>
            <a:prstGeom prst="rect">
              <a:avLst/>
            </a:prstGeom>
          </p:spPr>
        </p:pic>
        <p:pic>
          <p:nvPicPr>
            <p:cNvPr id="95" name="Graphic 94" descr="Bank outline">
              <a:extLst>
                <a:ext uri="{FF2B5EF4-FFF2-40B4-BE49-F238E27FC236}">
                  <a16:creationId xmlns:a16="http://schemas.microsoft.com/office/drawing/2014/main" id="{1DAB0CB6-5FF0-4C23-BD9D-9A331251837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136254" y="3804438"/>
              <a:ext cx="520901" cy="520901"/>
            </a:xfrm>
            <a:prstGeom prst="rect">
              <a:avLst/>
            </a:prstGeom>
          </p:spPr>
        </p:pic>
        <p:pic>
          <p:nvPicPr>
            <p:cNvPr id="96" name="Graphic 95" descr="Bank outline">
              <a:extLst>
                <a:ext uri="{FF2B5EF4-FFF2-40B4-BE49-F238E27FC236}">
                  <a16:creationId xmlns:a16="http://schemas.microsoft.com/office/drawing/2014/main" id="{2845A398-3910-4698-8B62-B741BDCC76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205944" y="1331750"/>
              <a:ext cx="520901" cy="520901"/>
            </a:xfrm>
            <a:prstGeom prst="rect">
              <a:avLst/>
            </a:prstGeom>
          </p:spPr>
        </p:pic>
        <p:pic>
          <p:nvPicPr>
            <p:cNvPr id="103" name="Graphic 102" descr="Bank outline">
              <a:extLst>
                <a:ext uri="{FF2B5EF4-FFF2-40B4-BE49-F238E27FC236}">
                  <a16:creationId xmlns:a16="http://schemas.microsoft.com/office/drawing/2014/main" id="{C64E3D2F-4984-457D-A1C3-EF3D6DCBAE3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017765" y="1154721"/>
              <a:ext cx="520901" cy="520901"/>
            </a:xfrm>
            <a:prstGeom prst="rect">
              <a:avLst/>
            </a:prstGeom>
          </p:spPr>
        </p:pic>
        <p:pic>
          <p:nvPicPr>
            <p:cNvPr id="107" name="Graphic 106" descr="Bank outline">
              <a:extLst>
                <a:ext uri="{FF2B5EF4-FFF2-40B4-BE49-F238E27FC236}">
                  <a16:creationId xmlns:a16="http://schemas.microsoft.com/office/drawing/2014/main" id="{1C8CFF24-7F24-462C-8699-38A1EC98F3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26211" y="2379587"/>
              <a:ext cx="520901" cy="520901"/>
            </a:xfrm>
            <a:prstGeom prst="rect">
              <a:avLst/>
            </a:prstGeom>
          </p:spPr>
        </p:pic>
        <p:pic>
          <p:nvPicPr>
            <p:cNvPr id="108" name="Graphic 107" descr="Bank outline">
              <a:extLst>
                <a:ext uri="{FF2B5EF4-FFF2-40B4-BE49-F238E27FC236}">
                  <a16:creationId xmlns:a16="http://schemas.microsoft.com/office/drawing/2014/main" id="{F5A3A678-0C68-424E-9080-540648DABF9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65439" y="1855271"/>
              <a:ext cx="520901" cy="520901"/>
            </a:xfrm>
            <a:prstGeom prst="rect">
              <a:avLst/>
            </a:prstGeom>
          </p:spPr>
        </p:pic>
        <p:pic>
          <p:nvPicPr>
            <p:cNvPr id="112" name="Graphic 111" descr="Bank outline">
              <a:extLst>
                <a:ext uri="{FF2B5EF4-FFF2-40B4-BE49-F238E27FC236}">
                  <a16:creationId xmlns:a16="http://schemas.microsoft.com/office/drawing/2014/main" id="{D02CBC34-90D5-4B0F-AFEA-F5BDAD6E9A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26376" y="2808886"/>
              <a:ext cx="520901" cy="520901"/>
            </a:xfrm>
            <a:prstGeom prst="rect">
              <a:avLst/>
            </a:prstGeom>
          </p:spPr>
        </p:pic>
        <p:pic>
          <p:nvPicPr>
            <p:cNvPr id="113" name="Graphic 112" descr="Bank outline">
              <a:extLst>
                <a:ext uri="{FF2B5EF4-FFF2-40B4-BE49-F238E27FC236}">
                  <a16:creationId xmlns:a16="http://schemas.microsoft.com/office/drawing/2014/main" id="{3A3F1886-A89F-45FE-9270-3CF0E66C11F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36204" y="1669285"/>
              <a:ext cx="520901" cy="520901"/>
            </a:xfrm>
            <a:prstGeom prst="rect">
              <a:avLst/>
            </a:prstGeom>
          </p:spPr>
        </p:pic>
        <p:pic>
          <p:nvPicPr>
            <p:cNvPr id="117" name="Graphic 116" descr="Bank outline">
              <a:extLst>
                <a:ext uri="{FF2B5EF4-FFF2-40B4-BE49-F238E27FC236}">
                  <a16:creationId xmlns:a16="http://schemas.microsoft.com/office/drawing/2014/main" id="{320D21D4-823B-4D15-9915-A7EB616EAA0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73878" y="3119442"/>
              <a:ext cx="520901" cy="520901"/>
            </a:xfrm>
            <a:prstGeom prst="rect">
              <a:avLst/>
            </a:prstGeom>
          </p:spPr>
        </p:pic>
        <p:pic>
          <p:nvPicPr>
            <p:cNvPr id="118" name="Graphic 117" descr="Bank outline">
              <a:extLst>
                <a:ext uri="{FF2B5EF4-FFF2-40B4-BE49-F238E27FC236}">
                  <a16:creationId xmlns:a16="http://schemas.microsoft.com/office/drawing/2014/main" id="{ECF96107-3806-4D97-AC2A-4641339EDA8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59313" y="899918"/>
              <a:ext cx="520901" cy="520901"/>
            </a:xfrm>
            <a:prstGeom prst="rect">
              <a:avLst/>
            </a:prstGeom>
          </p:spPr>
        </p:pic>
        <p:cxnSp>
          <p:nvCxnSpPr>
            <p:cNvPr id="125" name="Straight Connector 124">
              <a:extLst>
                <a:ext uri="{FF2B5EF4-FFF2-40B4-BE49-F238E27FC236}">
                  <a16:creationId xmlns:a16="http://schemas.microsoft.com/office/drawing/2014/main" id="{91982C80-31F5-4249-886F-7367D1CDE6E8}"/>
                </a:ext>
              </a:extLst>
            </p:cNvPr>
            <p:cNvCxnSpPr>
              <a:cxnSpLocks/>
              <a:stCxn id="87" idx="3"/>
              <a:endCxn id="91" idx="1"/>
            </p:cNvCxnSpPr>
            <p:nvPr/>
          </p:nvCxnSpPr>
          <p:spPr>
            <a:xfrm>
              <a:off x="1988478" y="4072071"/>
              <a:ext cx="682250" cy="208123"/>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98F8CE94-D3CD-40C8-8FEB-18B3B6FBF8A4}"/>
                </a:ext>
              </a:extLst>
            </p:cNvPr>
            <p:cNvCxnSpPr>
              <a:cxnSpLocks/>
            </p:cNvCxnSpPr>
            <p:nvPr/>
          </p:nvCxnSpPr>
          <p:spPr>
            <a:xfrm>
              <a:off x="739201" y="3476218"/>
              <a:ext cx="795071" cy="473827"/>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02D9B125-0EE4-4234-BFFC-0B066BA9B44F}"/>
                </a:ext>
              </a:extLst>
            </p:cNvPr>
            <p:cNvCxnSpPr>
              <a:cxnSpLocks/>
            </p:cNvCxnSpPr>
            <p:nvPr/>
          </p:nvCxnSpPr>
          <p:spPr>
            <a:xfrm flipH="1">
              <a:off x="659660" y="2248922"/>
              <a:ext cx="113705" cy="955575"/>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6C8E29F1-9AA2-4E9E-915C-FB539430E576}"/>
                </a:ext>
              </a:extLst>
            </p:cNvPr>
            <p:cNvCxnSpPr>
              <a:cxnSpLocks/>
              <a:endCxn id="118" idx="2"/>
            </p:cNvCxnSpPr>
            <p:nvPr/>
          </p:nvCxnSpPr>
          <p:spPr>
            <a:xfrm flipV="1">
              <a:off x="928129" y="1420819"/>
              <a:ext cx="91635" cy="306438"/>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3BA6093E-5239-4FBF-89A8-59F5859AE550}"/>
                </a:ext>
              </a:extLst>
            </p:cNvPr>
            <p:cNvCxnSpPr>
              <a:cxnSpLocks/>
            </p:cNvCxnSpPr>
            <p:nvPr/>
          </p:nvCxnSpPr>
          <p:spPr>
            <a:xfrm>
              <a:off x="2644951" y="1616739"/>
              <a:ext cx="1992801" cy="11898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pic>
          <p:nvPicPr>
            <p:cNvPr id="152" name="Graphic 151" descr="Bank outline">
              <a:extLst>
                <a:ext uri="{FF2B5EF4-FFF2-40B4-BE49-F238E27FC236}">
                  <a16:creationId xmlns:a16="http://schemas.microsoft.com/office/drawing/2014/main" id="{32F226F4-8FFC-428A-B537-BCA454EBEC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07084" y="2781964"/>
              <a:ext cx="520901" cy="520901"/>
            </a:xfrm>
            <a:prstGeom prst="rect">
              <a:avLst/>
            </a:prstGeom>
          </p:spPr>
        </p:pic>
        <p:pic>
          <p:nvPicPr>
            <p:cNvPr id="153" name="Graphic 152" descr="Bank outline">
              <a:extLst>
                <a:ext uri="{FF2B5EF4-FFF2-40B4-BE49-F238E27FC236}">
                  <a16:creationId xmlns:a16="http://schemas.microsoft.com/office/drawing/2014/main" id="{D6A9ACCB-607B-4B9D-824D-171A94EB0730}"/>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478598" y="4254279"/>
              <a:ext cx="520901" cy="520901"/>
            </a:xfrm>
            <a:prstGeom prst="rect">
              <a:avLst/>
            </a:prstGeom>
          </p:spPr>
        </p:pic>
        <p:pic>
          <p:nvPicPr>
            <p:cNvPr id="154" name="Graphic 153" descr="Bank outline">
              <a:extLst>
                <a:ext uri="{FF2B5EF4-FFF2-40B4-BE49-F238E27FC236}">
                  <a16:creationId xmlns:a16="http://schemas.microsoft.com/office/drawing/2014/main" id="{4A900BEA-E3D8-46D6-A78D-ACCE72EB49B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809754" y="3110958"/>
              <a:ext cx="520901" cy="520901"/>
            </a:xfrm>
            <a:prstGeom prst="rect">
              <a:avLst/>
            </a:prstGeom>
          </p:spPr>
        </p:pic>
        <p:pic>
          <p:nvPicPr>
            <p:cNvPr id="155" name="Graphic 154" descr="Bank outline">
              <a:extLst>
                <a:ext uri="{FF2B5EF4-FFF2-40B4-BE49-F238E27FC236}">
                  <a16:creationId xmlns:a16="http://schemas.microsoft.com/office/drawing/2014/main" id="{3E14BE1C-10BA-40DA-8DA9-0AAC4992A8A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556592" y="1408834"/>
              <a:ext cx="520901" cy="520901"/>
            </a:xfrm>
            <a:prstGeom prst="rect">
              <a:avLst/>
            </a:prstGeom>
          </p:spPr>
        </p:pic>
        <p:pic>
          <p:nvPicPr>
            <p:cNvPr id="156" name="Graphic 155" descr="Bank outline">
              <a:extLst>
                <a:ext uri="{FF2B5EF4-FFF2-40B4-BE49-F238E27FC236}">
                  <a16:creationId xmlns:a16="http://schemas.microsoft.com/office/drawing/2014/main" id="{CEECF984-60DA-4068-8DAE-B08F5BE6BB2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34964" y="2944047"/>
              <a:ext cx="520901" cy="520901"/>
            </a:xfrm>
            <a:prstGeom prst="rect">
              <a:avLst/>
            </a:prstGeom>
          </p:spPr>
        </p:pic>
        <p:cxnSp>
          <p:nvCxnSpPr>
            <p:cNvPr id="160" name="Straight Connector 159">
              <a:extLst>
                <a:ext uri="{FF2B5EF4-FFF2-40B4-BE49-F238E27FC236}">
                  <a16:creationId xmlns:a16="http://schemas.microsoft.com/office/drawing/2014/main" id="{CBE2BA82-DADE-4251-9FD4-A6A72EE9B6E9}"/>
                </a:ext>
              </a:extLst>
            </p:cNvPr>
            <p:cNvCxnSpPr>
              <a:cxnSpLocks/>
            </p:cNvCxnSpPr>
            <p:nvPr/>
          </p:nvCxnSpPr>
          <p:spPr>
            <a:xfrm flipV="1">
              <a:off x="1845590" y="3329788"/>
              <a:ext cx="173804" cy="565633"/>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CE422127-5D4E-40A3-AC59-8DE20C93AC16}"/>
                </a:ext>
              </a:extLst>
            </p:cNvPr>
            <p:cNvCxnSpPr>
              <a:cxnSpLocks/>
            </p:cNvCxnSpPr>
            <p:nvPr/>
          </p:nvCxnSpPr>
          <p:spPr>
            <a:xfrm flipH="1" flipV="1">
              <a:off x="2283079" y="3167470"/>
              <a:ext cx="577758" cy="269905"/>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2581C3F8-3471-4C5B-A308-372167654A2A}"/>
                </a:ext>
              </a:extLst>
            </p:cNvPr>
            <p:cNvCxnSpPr>
              <a:cxnSpLocks/>
            </p:cNvCxnSpPr>
            <p:nvPr/>
          </p:nvCxnSpPr>
          <p:spPr>
            <a:xfrm flipH="1" flipV="1">
              <a:off x="1010991" y="2054398"/>
              <a:ext cx="881327" cy="1024602"/>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2A7769C2-BA49-4627-88B7-BFE605DBC84A}"/>
                </a:ext>
              </a:extLst>
            </p:cNvPr>
            <p:cNvCxnSpPr>
              <a:cxnSpLocks/>
            </p:cNvCxnSpPr>
            <p:nvPr/>
          </p:nvCxnSpPr>
          <p:spPr>
            <a:xfrm flipH="1">
              <a:off x="732330" y="3187250"/>
              <a:ext cx="1158086" cy="188278"/>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38C1A8FF-2430-4E60-AF33-194381638C09}"/>
                </a:ext>
              </a:extLst>
            </p:cNvPr>
            <p:cNvCxnSpPr>
              <a:cxnSpLocks/>
            </p:cNvCxnSpPr>
            <p:nvPr/>
          </p:nvCxnSpPr>
          <p:spPr>
            <a:xfrm>
              <a:off x="1203079" y="1234398"/>
              <a:ext cx="1080000" cy="35289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B48A37BD-770B-47C4-A288-A43BEFBD3C9B}"/>
                </a:ext>
              </a:extLst>
            </p:cNvPr>
            <p:cNvCxnSpPr>
              <a:cxnSpLocks/>
            </p:cNvCxnSpPr>
            <p:nvPr/>
          </p:nvCxnSpPr>
          <p:spPr>
            <a:xfrm flipV="1">
              <a:off x="3239682" y="1904021"/>
              <a:ext cx="1518666" cy="1306532"/>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0F295A01-12A1-4179-804F-460B364E9BFA}"/>
                </a:ext>
              </a:extLst>
            </p:cNvPr>
            <p:cNvCxnSpPr>
              <a:cxnSpLocks/>
            </p:cNvCxnSpPr>
            <p:nvPr/>
          </p:nvCxnSpPr>
          <p:spPr>
            <a:xfrm flipV="1">
              <a:off x="3274956" y="3123760"/>
              <a:ext cx="2202820" cy="29901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636A7821-CF3A-45F7-B010-753A8CE40063}"/>
                </a:ext>
              </a:extLst>
            </p:cNvPr>
            <p:cNvCxnSpPr>
              <a:cxnSpLocks/>
            </p:cNvCxnSpPr>
            <p:nvPr/>
          </p:nvCxnSpPr>
          <p:spPr>
            <a:xfrm flipH="1" flipV="1">
              <a:off x="2592133" y="1837536"/>
              <a:ext cx="339046" cy="1363829"/>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B381F030-42B0-4AEC-9671-59B8FD7B3E9A}"/>
                </a:ext>
              </a:extLst>
            </p:cNvPr>
            <p:cNvCxnSpPr>
              <a:cxnSpLocks/>
            </p:cNvCxnSpPr>
            <p:nvPr/>
          </p:nvCxnSpPr>
          <p:spPr>
            <a:xfrm flipV="1">
              <a:off x="2203542" y="1887920"/>
              <a:ext cx="202105" cy="1004768"/>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4B9E2C10-1905-4AFF-8351-589AA9CB8D1A}"/>
                </a:ext>
              </a:extLst>
            </p:cNvPr>
            <p:cNvCxnSpPr>
              <a:cxnSpLocks/>
              <a:endCxn id="108" idx="2"/>
            </p:cNvCxnSpPr>
            <p:nvPr/>
          </p:nvCxnSpPr>
          <p:spPr>
            <a:xfrm flipH="1" flipV="1">
              <a:off x="5425890" y="2376172"/>
              <a:ext cx="99336" cy="492428"/>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547B4F17-F26C-482E-9D1F-32EFCEF8CA2A}"/>
                </a:ext>
              </a:extLst>
            </p:cNvPr>
            <p:cNvCxnSpPr>
              <a:cxnSpLocks/>
            </p:cNvCxnSpPr>
            <p:nvPr/>
          </p:nvCxnSpPr>
          <p:spPr>
            <a:xfrm flipV="1">
              <a:off x="3005569" y="3608006"/>
              <a:ext cx="56222" cy="454733"/>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89" name="Straight Connector 188">
              <a:extLst>
                <a:ext uri="{FF2B5EF4-FFF2-40B4-BE49-F238E27FC236}">
                  <a16:creationId xmlns:a16="http://schemas.microsoft.com/office/drawing/2014/main" id="{03EF33C9-8C76-4C82-AF0B-256AB287FE03}"/>
                </a:ext>
              </a:extLst>
            </p:cNvPr>
            <p:cNvCxnSpPr>
              <a:cxnSpLocks/>
            </p:cNvCxnSpPr>
            <p:nvPr/>
          </p:nvCxnSpPr>
          <p:spPr>
            <a:xfrm flipV="1">
              <a:off x="3125459" y="4176132"/>
              <a:ext cx="1061801" cy="12694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23F58F04-990D-4F21-88BA-7A3885C0EE92}"/>
                </a:ext>
              </a:extLst>
            </p:cNvPr>
            <p:cNvCxnSpPr>
              <a:cxnSpLocks/>
            </p:cNvCxnSpPr>
            <p:nvPr/>
          </p:nvCxnSpPr>
          <p:spPr>
            <a:xfrm flipH="1" flipV="1">
              <a:off x="4622207" y="4190051"/>
              <a:ext cx="465827" cy="452463"/>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B3A4FBA9-8681-4CDD-A535-1919A82FBEAC}"/>
                </a:ext>
              </a:extLst>
            </p:cNvPr>
            <p:cNvCxnSpPr>
              <a:cxnSpLocks/>
            </p:cNvCxnSpPr>
            <p:nvPr/>
          </p:nvCxnSpPr>
          <p:spPr>
            <a:xfrm flipH="1" flipV="1">
              <a:off x="5032288" y="1813683"/>
              <a:ext cx="306249" cy="105002"/>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0" name="Straight Connector 199">
              <a:extLst>
                <a:ext uri="{FF2B5EF4-FFF2-40B4-BE49-F238E27FC236}">
                  <a16:creationId xmlns:a16="http://schemas.microsoft.com/office/drawing/2014/main" id="{0E66BD52-498C-40F1-B754-7254CD9EC2A4}"/>
                </a:ext>
              </a:extLst>
            </p:cNvPr>
            <p:cNvCxnSpPr>
              <a:cxnSpLocks/>
              <a:stCxn id="152" idx="1"/>
              <a:endCxn id="155" idx="2"/>
            </p:cNvCxnSpPr>
            <p:nvPr/>
          </p:nvCxnSpPr>
          <p:spPr>
            <a:xfrm flipH="1" flipV="1">
              <a:off x="4817043" y="1929735"/>
              <a:ext cx="590041" cy="111268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4D9E4150-6818-4864-8B2C-34EBD70A401F}"/>
                </a:ext>
              </a:extLst>
            </p:cNvPr>
            <p:cNvCxnSpPr>
              <a:cxnSpLocks/>
            </p:cNvCxnSpPr>
            <p:nvPr/>
          </p:nvCxnSpPr>
          <p:spPr>
            <a:xfrm flipH="1">
              <a:off x="5315603" y="3297291"/>
              <a:ext cx="230399" cy="1349942"/>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35AEF4AC-5840-4BDE-9E40-038408712937}"/>
                </a:ext>
              </a:extLst>
            </p:cNvPr>
            <p:cNvCxnSpPr>
              <a:cxnSpLocks/>
              <a:endCxn id="95" idx="3"/>
            </p:cNvCxnSpPr>
            <p:nvPr/>
          </p:nvCxnSpPr>
          <p:spPr>
            <a:xfrm flipH="1">
              <a:off x="4657155" y="3258133"/>
              <a:ext cx="773647" cy="806756"/>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F54982DD-D1C4-40B6-89D0-B9DDD6C24C80}"/>
                </a:ext>
              </a:extLst>
            </p:cNvPr>
            <p:cNvCxnSpPr>
              <a:cxnSpLocks/>
            </p:cNvCxnSpPr>
            <p:nvPr/>
          </p:nvCxnSpPr>
          <p:spPr>
            <a:xfrm>
              <a:off x="3337526" y="3506034"/>
              <a:ext cx="856191" cy="382436"/>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5EB9CA75-9D6C-4407-8B4F-90AED70A83A7}"/>
                </a:ext>
              </a:extLst>
            </p:cNvPr>
            <p:cNvCxnSpPr>
              <a:cxnSpLocks/>
            </p:cNvCxnSpPr>
            <p:nvPr/>
          </p:nvCxnSpPr>
          <p:spPr>
            <a:xfrm flipH="1" flipV="1">
              <a:off x="5425889" y="4947840"/>
              <a:ext cx="1471770" cy="336695"/>
            </a:xfrm>
            <a:prstGeom prst="line">
              <a:avLst/>
            </a:prstGeom>
            <a:ln w="19050">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8E933DAE-11FF-4CBF-87EB-1A4BA904DB18}"/>
                </a:ext>
              </a:extLst>
            </p:cNvPr>
            <p:cNvCxnSpPr>
              <a:cxnSpLocks/>
            </p:cNvCxnSpPr>
            <p:nvPr/>
          </p:nvCxnSpPr>
          <p:spPr>
            <a:xfrm flipH="1">
              <a:off x="5412643" y="4642513"/>
              <a:ext cx="1076839" cy="171322"/>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3" name="Straight Connector 222">
              <a:extLst>
                <a:ext uri="{FF2B5EF4-FFF2-40B4-BE49-F238E27FC236}">
                  <a16:creationId xmlns:a16="http://schemas.microsoft.com/office/drawing/2014/main" id="{574DF4DB-F072-482F-B51F-F72D1610C4BF}"/>
                </a:ext>
              </a:extLst>
            </p:cNvPr>
            <p:cNvCxnSpPr>
              <a:cxnSpLocks/>
            </p:cNvCxnSpPr>
            <p:nvPr/>
          </p:nvCxnSpPr>
          <p:spPr>
            <a:xfrm flipV="1">
              <a:off x="6862818" y="3487025"/>
              <a:ext cx="34841" cy="806586"/>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AD44E094-FA3A-4B84-9C8B-6585F523FD1D}"/>
                </a:ext>
              </a:extLst>
            </p:cNvPr>
            <p:cNvCxnSpPr>
              <a:cxnSpLocks/>
            </p:cNvCxnSpPr>
            <p:nvPr/>
          </p:nvCxnSpPr>
          <p:spPr>
            <a:xfrm>
              <a:off x="5879679" y="3167470"/>
              <a:ext cx="948552" cy="105797"/>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0C0B4D32-E3F3-4A42-A3D1-CDF25D57FC83}"/>
                </a:ext>
              </a:extLst>
            </p:cNvPr>
            <p:cNvCxnSpPr>
              <a:cxnSpLocks/>
            </p:cNvCxnSpPr>
            <p:nvPr/>
          </p:nvCxnSpPr>
          <p:spPr>
            <a:xfrm>
              <a:off x="5620124" y="2184134"/>
              <a:ext cx="1585598" cy="535772"/>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76FD46AF-661F-411E-AA57-99E105316B36}"/>
                </a:ext>
              </a:extLst>
            </p:cNvPr>
            <p:cNvCxnSpPr>
              <a:cxnSpLocks/>
              <a:stCxn id="107" idx="2"/>
            </p:cNvCxnSpPr>
            <p:nvPr/>
          </p:nvCxnSpPr>
          <p:spPr>
            <a:xfrm flipH="1">
              <a:off x="7008070" y="2900488"/>
              <a:ext cx="378592" cy="2133401"/>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BC168688-6E15-418F-BBBC-0D8FB2541973}"/>
                </a:ext>
              </a:extLst>
            </p:cNvPr>
            <p:cNvCxnSpPr>
              <a:cxnSpLocks/>
            </p:cNvCxnSpPr>
            <p:nvPr/>
          </p:nvCxnSpPr>
          <p:spPr>
            <a:xfrm flipV="1">
              <a:off x="6382411" y="3391675"/>
              <a:ext cx="362781" cy="24018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39" name="Straight Connector 238">
              <a:extLst>
                <a:ext uri="{FF2B5EF4-FFF2-40B4-BE49-F238E27FC236}">
                  <a16:creationId xmlns:a16="http://schemas.microsoft.com/office/drawing/2014/main" id="{55BF1D2A-A4CA-4072-934D-5881B3A57A0B}"/>
                </a:ext>
              </a:extLst>
            </p:cNvPr>
            <p:cNvCxnSpPr>
              <a:cxnSpLocks/>
              <a:stCxn id="83" idx="2"/>
            </p:cNvCxnSpPr>
            <p:nvPr/>
          </p:nvCxnSpPr>
          <p:spPr>
            <a:xfrm>
              <a:off x="6254259" y="4054532"/>
              <a:ext cx="230855" cy="452760"/>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1" name="Straight Connector 240">
              <a:extLst>
                <a:ext uri="{FF2B5EF4-FFF2-40B4-BE49-F238E27FC236}">
                  <a16:creationId xmlns:a16="http://schemas.microsoft.com/office/drawing/2014/main" id="{AB69C6D4-0092-476B-B87B-0EE9473B7C8E}"/>
                </a:ext>
              </a:extLst>
            </p:cNvPr>
            <p:cNvCxnSpPr>
              <a:cxnSpLocks/>
            </p:cNvCxnSpPr>
            <p:nvPr/>
          </p:nvCxnSpPr>
          <p:spPr>
            <a:xfrm flipH="1">
              <a:off x="7542432" y="1650147"/>
              <a:ext cx="618664" cy="829325"/>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9A81305A-BA54-4F72-B8B4-3489AABB5072}"/>
                </a:ext>
              </a:extLst>
            </p:cNvPr>
            <p:cNvCxnSpPr>
              <a:cxnSpLocks/>
            </p:cNvCxnSpPr>
            <p:nvPr/>
          </p:nvCxnSpPr>
          <p:spPr>
            <a:xfrm flipH="1">
              <a:off x="5566106" y="1498335"/>
              <a:ext cx="2493612" cy="494118"/>
            </a:xfrm>
            <a:prstGeom prst="line">
              <a:avLst/>
            </a:prstGeom>
            <a:ln w="19050">
              <a:solidFill>
                <a:schemeClr val="bg1">
                  <a:lumMod val="9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38D84256-F388-497F-88C3-5D30AEFA7B7E}"/>
                </a:ext>
              </a:extLst>
            </p:cNvPr>
            <p:cNvCxnSpPr>
              <a:cxnSpLocks/>
            </p:cNvCxnSpPr>
            <p:nvPr/>
          </p:nvCxnSpPr>
          <p:spPr>
            <a:xfrm>
              <a:off x="3198500" y="4447716"/>
              <a:ext cx="1786139" cy="500124"/>
            </a:xfrm>
            <a:prstGeom prst="line">
              <a:avLst/>
            </a:prstGeom>
            <a:ln w="19050">
              <a:solidFill>
                <a:schemeClr val="bg1"/>
              </a:solidFill>
              <a:prstDash val="sysDot"/>
            </a:ln>
          </p:spPr>
          <p:style>
            <a:lnRef idx="1">
              <a:schemeClr val="accent1"/>
            </a:lnRef>
            <a:fillRef idx="0">
              <a:schemeClr val="accent1"/>
            </a:fillRef>
            <a:effectRef idx="0">
              <a:schemeClr val="accent1"/>
            </a:effectRef>
            <a:fontRef idx="minor">
              <a:schemeClr val="tx1"/>
            </a:fontRef>
          </p:style>
        </p:cxnSp>
      </p:grpSp>
      <p:sp>
        <p:nvSpPr>
          <p:cNvPr id="20" name="TextBox 19">
            <a:extLst>
              <a:ext uri="{FF2B5EF4-FFF2-40B4-BE49-F238E27FC236}">
                <a16:creationId xmlns:a16="http://schemas.microsoft.com/office/drawing/2014/main" id="{86475C24-D775-408A-9629-4B1E5452E428}"/>
              </a:ext>
            </a:extLst>
          </p:cNvPr>
          <p:cNvSpPr txBox="1"/>
          <p:nvPr/>
        </p:nvSpPr>
        <p:spPr>
          <a:xfrm>
            <a:off x="441987" y="5439090"/>
            <a:ext cx="226438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4009"/>
                </a:solidFill>
                <a:effectLst/>
                <a:uLnTx/>
                <a:uFillTx/>
                <a:latin typeface="Stratum2 Regular" panose="020B0506030000020004" pitchFamily="34" charset="0"/>
                <a:ea typeface="Tahoma" panose="020B0604030504040204" pitchFamily="34" charset="0"/>
                <a:cs typeface="Tahoma" panose="020B0604030504040204" pitchFamily="34" charset="0"/>
              </a:rPr>
              <a:t>Share information and resources </a:t>
            </a:r>
          </a:p>
        </p:txBody>
      </p:sp>
      <p:pic>
        <p:nvPicPr>
          <p:cNvPr id="21" name="Graphic 20" descr="Share outline">
            <a:extLst>
              <a:ext uri="{FF2B5EF4-FFF2-40B4-BE49-F238E27FC236}">
                <a16:creationId xmlns:a16="http://schemas.microsoft.com/office/drawing/2014/main" id="{4D7AC29E-D02C-42AB-997F-78C25727123C}"/>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69557" y="4551749"/>
            <a:ext cx="798759" cy="798759"/>
          </a:xfrm>
          <a:prstGeom prst="rect">
            <a:avLst/>
          </a:prstGeom>
        </p:spPr>
      </p:pic>
      <p:sp>
        <p:nvSpPr>
          <p:cNvPr id="23" name="TextBox 22">
            <a:extLst>
              <a:ext uri="{FF2B5EF4-FFF2-40B4-BE49-F238E27FC236}">
                <a16:creationId xmlns:a16="http://schemas.microsoft.com/office/drawing/2014/main" id="{40C3947F-7FD1-4BAC-B67D-B437C0876D41}"/>
              </a:ext>
            </a:extLst>
          </p:cNvPr>
          <p:cNvSpPr txBox="1"/>
          <p:nvPr/>
        </p:nvSpPr>
        <p:spPr>
          <a:xfrm>
            <a:off x="4939286" y="5448337"/>
            <a:ext cx="24997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4009"/>
                </a:solidFill>
                <a:effectLst/>
                <a:uLnTx/>
                <a:uFillTx/>
                <a:latin typeface="Stratum2 Regular" panose="020B0506030000020004" pitchFamily="34" charset="0"/>
                <a:ea typeface="Tahoma" panose="020B0604030504040204" pitchFamily="34" charset="0"/>
                <a:cs typeface="Tahoma" panose="020B0604030504040204" pitchFamily="34" charset="0"/>
              </a:rPr>
              <a:t>Assist member schools in using the standards </a:t>
            </a:r>
          </a:p>
        </p:txBody>
      </p:sp>
      <p:pic>
        <p:nvPicPr>
          <p:cNvPr id="24" name="Graphic 23" descr="Questions outline">
            <a:extLst>
              <a:ext uri="{FF2B5EF4-FFF2-40B4-BE49-F238E27FC236}">
                <a16:creationId xmlns:a16="http://schemas.microsoft.com/office/drawing/2014/main" id="{3457D0C7-869D-4EBE-8545-C39CDF04E1C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31528" y="4538940"/>
            <a:ext cx="925206" cy="925206"/>
          </a:xfrm>
          <a:prstGeom prst="rect">
            <a:avLst/>
          </a:prstGeom>
        </p:spPr>
      </p:pic>
      <p:sp>
        <p:nvSpPr>
          <p:cNvPr id="26" name="TextBox 25">
            <a:extLst>
              <a:ext uri="{FF2B5EF4-FFF2-40B4-BE49-F238E27FC236}">
                <a16:creationId xmlns:a16="http://schemas.microsoft.com/office/drawing/2014/main" id="{911B2285-05E4-4F9E-9A96-12DE81DDC5A1}"/>
              </a:ext>
            </a:extLst>
          </p:cNvPr>
          <p:cNvSpPr txBox="1"/>
          <p:nvPr/>
        </p:nvSpPr>
        <p:spPr>
          <a:xfrm>
            <a:off x="2626616" y="5434914"/>
            <a:ext cx="24997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4009"/>
                </a:solidFill>
                <a:effectLst/>
                <a:uLnTx/>
                <a:uFillTx/>
                <a:latin typeface="Stratum2 Regular" panose="020B0506030000020004" pitchFamily="34" charset="0"/>
                <a:ea typeface="Tahoma" panose="020B0604030504040204" pitchFamily="34" charset="0"/>
                <a:cs typeface="Tahoma" panose="020B0604030504040204" pitchFamily="34" charset="0"/>
              </a:rPr>
              <a:t>Set standards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4009"/>
                </a:solidFill>
                <a:effectLst/>
                <a:uLnTx/>
                <a:uFillTx/>
                <a:latin typeface="Stratum2 Regular" panose="020B0506030000020004" pitchFamily="34" charset="0"/>
                <a:ea typeface="Tahoma" panose="020B0604030504040204" pitchFamily="34" charset="0"/>
                <a:cs typeface="Tahoma" panose="020B0604030504040204" pitchFamily="34" charset="0"/>
              </a:rPr>
              <a:t>for jobs </a:t>
            </a:r>
          </a:p>
        </p:txBody>
      </p:sp>
      <p:pic>
        <p:nvPicPr>
          <p:cNvPr id="27" name="Graphic 26" descr="Clipboard Checked outline">
            <a:extLst>
              <a:ext uri="{FF2B5EF4-FFF2-40B4-BE49-F238E27FC236}">
                <a16:creationId xmlns:a16="http://schemas.microsoft.com/office/drawing/2014/main" id="{9D1524D5-D236-468F-90D0-64C9772CDC7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421315" y="4527889"/>
            <a:ext cx="818243" cy="818243"/>
          </a:xfrm>
          <a:prstGeom prst="rect">
            <a:avLst/>
          </a:prstGeom>
        </p:spPr>
      </p:pic>
      <p:sp>
        <p:nvSpPr>
          <p:cNvPr id="29" name="TextBox 28">
            <a:extLst>
              <a:ext uri="{FF2B5EF4-FFF2-40B4-BE49-F238E27FC236}">
                <a16:creationId xmlns:a16="http://schemas.microsoft.com/office/drawing/2014/main" id="{53DD5546-8180-49A0-994D-24F69AF43522}"/>
              </a:ext>
            </a:extLst>
          </p:cNvPr>
          <p:cNvSpPr txBox="1"/>
          <p:nvPr/>
        </p:nvSpPr>
        <p:spPr>
          <a:xfrm>
            <a:off x="7522290" y="5434914"/>
            <a:ext cx="21062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4009"/>
                </a:solidFill>
                <a:effectLst/>
                <a:uLnTx/>
                <a:uFillTx/>
                <a:latin typeface="Stratum2 Regular" panose="020B0506030000020004" pitchFamily="34" charset="0"/>
                <a:ea typeface="Tahoma" panose="020B0604030504040204" pitchFamily="34" charset="0"/>
                <a:cs typeface="Tahoma" panose="020B0604030504040204" pitchFamily="34" charset="0"/>
              </a:rPr>
              <a:t>Connect directly with the industry</a:t>
            </a:r>
          </a:p>
        </p:txBody>
      </p:sp>
      <p:pic>
        <p:nvPicPr>
          <p:cNvPr id="30" name="Graphic 29" descr="Connections outline">
            <a:extLst>
              <a:ext uri="{FF2B5EF4-FFF2-40B4-BE49-F238E27FC236}">
                <a16:creationId xmlns:a16="http://schemas.microsoft.com/office/drawing/2014/main" id="{0E1D7D28-22AD-4FAA-8236-4F673AE20B55}"/>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121993" y="4565397"/>
            <a:ext cx="953395" cy="911981"/>
          </a:xfrm>
          <a:prstGeom prst="rect">
            <a:avLst/>
          </a:prstGeom>
        </p:spPr>
      </p:pic>
      <p:sp>
        <p:nvSpPr>
          <p:cNvPr id="32" name="TextBox 31">
            <a:extLst>
              <a:ext uri="{FF2B5EF4-FFF2-40B4-BE49-F238E27FC236}">
                <a16:creationId xmlns:a16="http://schemas.microsoft.com/office/drawing/2014/main" id="{CAED4FD1-5F45-4244-896B-C6D8C8A6A98D}"/>
              </a:ext>
            </a:extLst>
          </p:cNvPr>
          <p:cNvSpPr txBox="1"/>
          <p:nvPr/>
        </p:nvSpPr>
        <p:spPr>
          <a:xfrm>
            <a:off x="9614920" y="5448337"/>
            <a:ext cx="249977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D94009"/>
                </a:solidFill>
                <a:effectLst/>
                <a:uLnTx/>
                <a:uFillTx/>
                <a:latin typeface="Stratum2 Regular" panose="020B0506030000020004" pitchFamily="34" charset="0"/>
                <a:ea typeface="Tahoma" panose="020B0604030504040204" pitchFamily="34" charset="0"/>
                <a:cs typeface="Tahoma" panose="020B0604030504040204" pitchFamily="34" charset="0"/>
              </a:rPr>
              <a:t>Conduct collaborative research </a:t>
            </a:r>
          </a:p>
        </p:txBody>
      </p:sp>
      <p:pic>
        <p:nvPicPr>
          <p:cNvPr id="33" name="Graphic 32" descr="Microscope outline">
            <a:extLst>
              <a:ext uri="{FF2B5EF4-FFF2-40B4-BE49-F238E27FC236}">
                <a16:creationId xmlns:a16="http://schemas.microsoft.com/office/drawing/2014/main" id="{CFBD6A94-2064-4958-A4A8-A3AACAA7B0A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335375" y="4491994"/>
            <a:ext cx="953395" cy="953395"/>
          </a:xfrm>
          <a:prstGeom prst="rect">
            <a:avLst/>
          </a:prstGeom>
        </p:spPr>
      </p:pic>
      <p:sp>
        <p:nvSpPr>
          <p:cNvPr id="88" name="Rectangle 87">
            <a:extLst>
              <a:ext uri="{FF2B5EF4-FFF2-40B4-BE49-F238E27FC236}">
                <a16:creationId xmlns:a16="http://schemas.microsoft.com/office/drawing/2014/main" id="{C30DE8BE-E989-45DF-B5FC-D382B772777A}"/>
              </a:ext>
            </a:extLst>
          </p:cNvPr>
          <p:cNvSpPr/>
          <p:nvPr/>
        </p:nvSpPr>
        <p:spPr>
          <a:xfrm>
            <a:off x="0" y="0"/>
            <a:ext cx="81776" cy="6858000"/>
          </a:xfrm>
          <a:prstGeom prst="rect">
            <a:avLst/>
          </a:prstGeom>
          <a:solidFill>
            <a:srgbClr val="D94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06B1B59-2D17-BA0D-428D-598C91394F75}"/>
              </a:ext>
            </a:extLst>
          </p:cNvPr>
          <p:cNvSpPr txBox="1"/>
          <p:nvPr/>
        </p:nvSpPr>
        <p:spPr>
          <a:xfrm>
            <a:off x="181985" y="6436805"/>
            <a:ext cx="95838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OUTDOOR ECONOMY </a:t>
            </a:r>
            <a:r>
              <a:rPr kumimoji="0" lang="en-US" sz="2000" b="0" i="0" u="none" strike="noStrike" kern="1200" cap="none" spc="300" normalizeH="0" baseline="0" noProof="0" dirty="0">
                <a:ln>
                  <a:noFill/>
                </a:ln>
                <a:solidFill>
                  <a:srgbClr val="D94009"/>
                </a:solidFill>
                <a:effectLst/>
                <a:uLnTx/>
                <a:uFillTx/>
                <a:latin typeface="Stratum2 Medium" panose="020B0506030000020004" pitchFamily="34" charset="0"/>
                <a:ea typeface="Verdana" panose="020B0604030504040204" pitchFamily="34" charset="0"/>
                <a:cs typeface="Arial" panose="020B0604020202020204" pitchFamily="34" charset="0"/>
              </a:rPr>
              <a:t>NATIONAL CONSORTIUM</a:t>
            </a:r>
          </a:p>
        </p:txBody>
      </p:sp>
    </p:spTree>
    <p:custDataLst>
      <p:tags r:id="rId1"/>
    </p:custDataLst>
    <p:extLst>
      <p:ext uri="{BB962C8B-B14F-4D97-AF65-F5344CB8AC3E}">
        <p14:creationId xmlns:p14="http://schemas.microsoft.com/office/powerpoint/2010/main" val="174739972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Rectangle 87">
            <a:extLst>
              <a:ext uri="{FF2B5EF4-FFF2-40B4-BE49-F238E27FC236}">
                <a16:creationId xmlns:a16="http://schemas.microsoft.com/office/drawing/2014/main" id="{C30DE8BE-E989-45DF-B5FC-D382B772777A}"/>
              </a:ext>
            </a:extLst>
          </p:cNvPr>
          <p:cNvSpPr/>
          <p:nvPr/>
        </p:nvSpPr>
        <p:spPr>
          <a:xfrm>
            <a:off x="0" y="0"/>
            <a:ext cx="81776" cy="6858000"/>
          </a:xfrm>
          <a:prstGeom prst="rect">
            <a:avLst/>
          </a:prstGeom>
          <a:solidFill>
            <a:srgbClr val="D94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06B1B59-2D17-BA0D-428D-598C91394F75}"/>
              </a:ext>
            </a:extLst>
          </p:cNvPr>
          <p:cNvSpPr txBox="1"/>
          <p:nvPr/>
        </p:nvSpPr>
        <p:spPr>
          <a:xfrm>
            <a:off x="181985" y="6436805"/>
            <a:ext cx="958380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RURAL DEVELOPMENT </a:t>
            </a:r>
            <a:r>
              <a:rPr kumimoji="0" lang="en-US" sz="2000" b="0" i="0" u="none" strike="noStrike" kern="1200" cap="none" spc="300" normalizeH="0" baseline="0" noProof="0" dirty="0">
                <a:ln>
                  <a:noFill/>
                </a:ln>
                <a:solidFill>
                  <a:srgbClr val="D94009"/>
                </a:solidFill>
                <a:effectLst/>
                <a:uLnTx/>
                <a:uFillTx/>
                <a:latin typeface="Stratum2 Medium" panose="020B0506030000020004" pitchFamily="34" charset="0"/>
                <a:ea typeface="Verdana" panose="020B0604030504040204" pitchFamily="34" charset="0"/>
                <a:cs typeface="Arial" panose="020B0604020202020204" pitchFamily="34" charset="0"/>
              </a:rPr>
              <a:t>TOOLKIT</a:t>
            </a:r>
          </a:p>
        </p:txBody>
      </p:sp>
      <p:pic>
        <p:nvPicPr>
          <p:cNvPr id="5" name="Picture 4">
            <a:extLst>
              <a:ext uri="{FF2B5EF4-FFF2-40B4-BE49-F238E27FC236}">
                <a16:creationId xmlns:a16="http://schemas.microsoft.com/office/drawing/2014/main" id="{B3AC287A-8B1C-201D-C29A-081A71AA2A1D}"/>
              </a:ext>
            </a:extLst>
          </p:cNvPr>
          <p:cNvPicPr>
            <a:picLocks noChangeAspect="1"/>
          </p:cNvPicPr>
          <p:nvPr/>
        </p:nvPicPr>
        <p:blipFill rotWithShape="1">
          <a:blip r:embed="rId4"/>
          <a:srcRect l="2834" r="3715"/>
          <a:stretch/>
        </p:blipFill>
        <p:spPr>
          <a:xfrm>
            <a:off x="345536" y="1305215"/>
            <a:ext cx="11393610" cy="4247570"/>
          </a:xfrm>
          <a:prstGeom prst="rect">
            <a:avLst/>
          </a:prstGeom>
        </p:spPr>
      </p:pic>
    </p:spTree>
    <p:custDataLst>
      <p:tags r:id="rId1"/>
    </p:custDataLst>
    <p:extLst>
      <p:ext uri="{BB962C8B-B14F-4D97-AF65-F5344CB8AC3E}">
        <p14:creationId xmlns:p14="http://schemas.microsoft.com/office/powerpoint/2010/main" val="286141249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Lst>
          </a:blip>
          <a:srcRect t="787" b="787"/>
          <a:stretch/>
        </p:blipFill>
        <p:spPr>
          <a:xfrm>
            <a:off x="-1" y="1"/>
            <a:ext cx="12192000" cy="6962959"/>
          </a:xfrm>
          <a:prstGeom prst="rect">
            <a:avLst/>
          </a:prstGeom>
        </p:spPr>
      </p:pic>
      <p:grpSp>
        <p:nvGrpSpPr>
          <p:cNvPr id="5" name="Group 5"/>
          <p:cNvGrpSpPr/>
          <p:nvPr/>
        </p:nvGrpSpPr>
        <p:grpSpPr>
          <a:xfrm>
            <a:off x="1" y="2688336"/>
            <a:ext cx="12192000" cy="4274624"/>
            <a:chOff x="0" y="0"/>
            <a:chExt cx="6539533" cy="1675843"/>
          </a:xfrm>
        </p:grpSpPr>
        <p:sp>
          <p:nvSpPr>
            <p:cNvPr id="6" name="Freeform 6"/>
            <p:cNvSpPr>
              <a:spLocks noGrp="1" noRot="1" noMove="1" noResize="1" noEditPoints="1" noAdjustHandles="1" noChangeArrowheads="1" noChangeShapeType="1"/>
            </p:cNvSpPr>
            <p:nvPr/>
          </p:nvSpPr>
          <p:spPr>
            <a:xfrm>
              <a:off x="0" y="0"/>
              <a:ext cx="6539533" cy="1675843"/>
            </a:xfrm>
            <a:custGeom>
              <a:avLst/>
              <a:gdLst/>
              <a:ahLst/>
              <a:cxnLst/>
              <a:rect l="l" t="t" r="r" b="b"/>
              <a:pathLst>
                <a:path w="6539533" h="1675843">
                  <a:moveTo>
                    <a:pt x="0" y="0"/>
                  </a:moveTo>
                  <a:lnTo>
                    <a:pt x="6539533" y="0"/>
                  </a:lnTo>
                  <a:lnTo>
                    <a:pt x="6539533" y="1675843"/>
                  </a:lnTo>
                  <a:lnTo>
                    <a:pt x="0" y="1675843"/>
                  </a:lnTo>
                  <a:close/>
                </a:path>
              </a:pathLst>
            </a:custGeom>
            <a:solidFill>
              <a:srgbClr val="FFFFFF"/>
            </a:solidFill>
          </p:spPr>
          <p:txBody>
            <a:bodyPr/>
            <a:lstStyle/>
            <a:p>
              <a:pPr defTabSz="609630"/>
              <a:endParaRPr lang="en-US" sz="1200">
                <a:solidFill>
                  <a:prstClr val="black"/>
                </a:solidFill>
                <a:latin typeface="Calibri"/>
              </a:endParaRPr>
            </a:p>
          </p:txBody>
        </p:sp>
        <p:sp>
          <p:nvSpPr>
            <p:cNvPr id="7" name="TextBox 7"/>
            <p:cNvSpPr txBox="1"/>
            <p:nvPr/>
          </p:nvSpPr>
          <p:spPr>
            <a:xfrm>
              <a:off x="0" y="-9525"/>
              <a:ext cx="812800" cy="822325"/>
            </a:xfrm>
            <a:prstGeom prst="rect">
              <a:avLst/>
            </a:prstGeom>
          </p:spPr>
          <p:txBody>
            <a:bodyPr lIns="19483" tIns="19483" rIns="19483" bIns="19483" rtlCol="0" anchor="ctr"/>
            <a:lstStyle/>
            <a:p>
              <a:pPr algn="ctr" defTabSz="609630">
                <a:lnSpc>
                  <a:spcPts val="801"/>
                </a:lnSpc>
              </a:pPr>
              <a:endParaRPr sz="1200">
                <a:solidFill>
                  <a:prstClr val="black"/>
                </a:solidFill>
                <a:latin typeface="Calibri"/>
              </a:endParaRPr>
            </a:p>
          </p:txBody>
        </p:sp>
      </p:grpSp>
      <p:grpSp>
        <p:nvGrpSpPr>
          <p:cNvPr id="3" name="Group 3"/>
          <p:cNvGrpSpPr/>
          <p:nvPr/>
        </p:nvGrpSpPr>
        <p:grpSpPr>
          <a:xfrm>
            <a:off x="183522" y="152548"/>
            <a:ext cx="11824957" cy="6552904"/>
            <a:chOff x="0" y="0"/>
            <a:chExt cx="14015032" cy="7766554"/>
          </a:xfrm>
        </p:grpSpPr>
        <p:sp>
          <p:nvSpPr>
            <p:cNvPr id="4" name="Freeform 4"/>
            <p:cNvSpPr>
              <a:spLocks noGrp="1" noRot="1" noMove="1" noResize="1" noEditPoints="1" noAdjustHandles="1" noChangeArrowheads="1" noChangeShapeType="1"/>
            </p:cNvSpPr>
            <p:nvPr/>
          </p:nvSpPr>
          <p:spPr>
            <a:xfrm>
              <a:off x="0" y="0"/>
              <a:ext cx="14015031" cy="7766554"/>
            </a:xfrm>
            <a:custGeom>
              <a:avLst/>
              <a:gdLst/>
              <a:ahLst/>
              <a:cxnLst/>
              <a:rect l="l" t="t" r="r" b="b"/>
              <a:pathLst>
                <a:path w="14015031" h="7766554">
                  <a:moveTo>
                    <a:pt x="0" y="0"/>
                  </a:moveTo>
                  <a:lnTo>
                    <a:pt x="0" y="7766554"/>
                  </a:lnTo>
                  <a:lnTo>
                    <a:pt x="14015031" y="7766554"/>
                  </a:lnTo>
                  <a:lnTo>
                    <a:pt x="14015031" y="0"/>
                  </a:lnTo>
                  <a:lnTo>
                    <a:pt x="0" y="0"/>
                  </a:lnTo>
                  <a:close/>
                  <a:moveTo>
                    <a:pt x="13954072" y="7705593"/>
                  </a:moveTo>
                  <a:lnTo>
                    <a:pt x="59690" y="7705593"/>
                  </a:lnTo>
                  <a:lnTo>
                    <a:pt x="59690" y="59690"/>
                  </a:lnTo>
                  <a:lnTo>
                    <a:pt x="13954072" y="59690"/>
                  </a:lnTo>
                  <a:lnTo>
                    <a:pt x="13954072" y="7705593"/>
                  </a:lnTo>
                  <a:close/>
                </a:path>
              </a:pathLst>
            </a:custGeom>
            <a:solidFill>
              <a:srgbClr val="FF0000"/>
            </a:solidFill>
            <a:ln>
              <a:solidFill>
                <a:srgbClr val="FF0000"/>
              </a:solidFill>
            </a:ln>
          </p:spPr>
          <p:txBody>
            <a:bodyPr/>
            <a:lstStyle/>
            <a:p>
              <a:pPr defTabSz="609630"/>
              <a:endParaRPr lang="en-US" sz="1200" dirty="0">
                <a:solidFill>
                  <a:prstClr val="black"/>
                </a:solidFill>
                <a:latin typeface="Calibri"/>
              </a:endParaRPr>
            </a:p>
          </p:txBody>
        </p:sp>
      </p:grpSp>
      <p:sp>
        <p:nvSpPr>
          <p:cNvPr id="11" name="TextBox 11"/>
          <p:cNvSpPr txBox="1"/>
          <p:nvPr/>
        </p:nvSpPr>
        <p:spPr>
          <a:xfrm>
            <a:off x="183520" y="1208135"/>
            <a:ext cx="11824956" cy="1565621"/>
          </a:xfrm>
          <a:prstGeom prst="rect">
            <a:avLst/>
          </a:prstGeom>
        </p:spPr>
        <p:txBody>
          <a:bodyPr wrap="square" lIns="0" tIns="0" rIns="0" bIns="0" rtlCol="0" anchor="t">
            <a:spAutoFit/>
          </a:bodyPr>
          <a:lstStyle/>
          <a:p>
            <a:pPr algn="ctr" defTabSz="609630">
              <a:lnSpc>
                <a:spcPts val="14000"/>
              </a:lnSpc>
            </a:pPr>
            <a:r>
              <a:rPr lang="en-US" sz="6667" b="1" dirty="0">
                <a:solidFill>
                  <a:srgbClr val="FF0000"/>
                </a:solidFill>
                <a:latin typeface="Montserrat Classic Bold"/>
              </a:rPr>
              <a:t>SPEAKERS</a:t>
            </a:r>
            <a:endParaRPr lang="en-US" sz="1200" dirty="0">
              <a:solidFill>
                <a:srgbClr val="FF0000"/>
              </a:solidFill>
              <a:latin typeface="Calibri"/>
            </a:endParaRPr>
          </a:p>
        </p:txBody>
      </p:sp>
      <p:sp>
        <p:nvSpPr>
          <p:cNvPr id="13" name="TextBox 13"/>
          <p:cNvSpPr txBox="1"/>
          <p:nvPr/>
        </p:nvSpPr>
        <p:spPr>
          <a:xfrm>
            <a:off x="6465653" y="4978967"/>
            <a:ext cx="3815645" cy="1016304"/>
          </a:xfrm>
          <a:prstGeom prst="rect">
            <a:avLst/>
          </a:prstGeom>
        </p:spPr>
        <p:txBody>
          <a:bodyPr wrap="square" lIns="0" tIns="0" rIns="0" bIns="0" rtlCol="0" anchor="t">
            <a:spAutoFit/>
          </a:bodyPr>
          <a:lstStyle/>
          <a:p>
            <a:pPr algn="ctr" defTabSz="609630">
              <a:lnSpc>
                <a:spcPts val="9200"/>
              </a:lnSpc>
            </a:pPr>
            <a:r>
              <a:rPr lang="en-US" sz="4000" b="1" dirty="0">
                <a:solidFill>
                  <a:srgbClr val="000000"/>
                </a:solidFill>
                <a:latin typeface="Barlow Condensed Thin Bold Italics"/>
              </a:rPr>
              <a:t>Nikki Cook</a:t>
            </a:r>
            <a:endParaRPr lang="en-US" sz="1200" dirty="0">
              <a:solidFill>
                <a:prstClr val="black"/>
              </a:solidFill>
              <a:latin typeface="Calibri"/>
              <a:ea typeface="Calibri"/>
              <a:cs typeface="Calibri"/>
            </a:endParaRPr>
          </a:p>
        </p:txBody>
      </p:sp>
      <p:sp>
        <p:nvSpPr>
          <p:cNvPr id="9" name="TextBox 13">
            <a:extLst>
              <a:ext uri="{FF2B5EF4-FFF2-40B4-BE49-F238E27FC236}">
                <a16:creationId xmlns:a16="http://schemas.microsoft.com/office/drawing/2014/main" id="{CE0132FB-1DEB-0F0D-B047-A426041B6F55}"/>
              </a:ext>
            </a:extLst>
          </p:cNvPr>
          <p:cNvSpPr txBox="1"/>
          <p:nvPr/>
        </p:nvSpPr>
        <p:spPr>
          <a:xfrm>
            <a:off x="5576908" y="5964975"/>
            <a:ext cx="5593133" cy="615553"/>
          </a:xfrm>
          <a:prstGeom prst="rect">
            <a:avLst/>
          </a:prstGeom>
        </p:spPr>
        <p:txBody>
          <a:bodyPr wrap="square" lIns="0" tIns="0" rIns="0" bIns="0" rtlCol="0" anchor="t">
            <a:spAutoFit/>
          </a:bodyPr>
          <a:lstStyle/>
          <a:p>
            <a:pPr algn="ctr" defTabSz="609630"/>
            <a:r>
              <a:rPr lang="en-US" sz="2000" i="1" dirty="0">
                <a:solidFill>
                  <a:srgbClr val="000000"/>
                </a:solidFill>
                <a:latin typeface="Barlow Condensed Thin Bold Italics"/>
              </a:rPr>
              <a:t>Program Coordinator</a:t>
            </a:r>
          </a:p>
          <a:p>
            <a:pPr algn="ctr" defTabSz="609630"/>
            <a:r>
              <a:rPr lang="en-US" sz="2000" i="1" dirty="0">
                <a:solidFill>
                  <a:srgbClr val="000000"/>
                </a:solidFill>
                <a:latin typeface="Barlow Condensed Thin Bold Italics"/>
              </a:rPr>
              <a:t>OSU CORE</a:t>
            </a:r>
          </a:p>
        </p:txBody>
      </p:sp>
      <p:pic>
        <p:nvPicPr>
          <p:cNvPr id="14" name="Picture 13" descr="A black and red text&#10;&#10;Description automatically generated">
            <a:extLst>
              <a:ext uri="{FF2B5EF4-FFF2-40B4-BE49-F238E27FC236}">
                <a16:creationId xmlns:a16="http://schemas.microsoft.com/office/drawing/2014/main" id="{0E4B2412-64F5-829B-A4DB-76E0A1A5276D}"/>
              </a:ext>
            </a:extLst>
          </p:cNvPr>
          <p:cNvPicPr>
            <a:picLocks noChangeAspect="1"/>
          </p:cNvPicPr>
          <p:nvPr/>
        </p:nvPicPr>
        <p:blipFill rotWithShape="1">
          <a:blip r:embed="rId3"/>
          <a:srcRect t="13627" b="15706"/>
          <a:stretch/>
        </p:blipFill>
        <p:spPr>
          <a:xfrm>
            <a:off x="4365956" y="254490"/>
            <a:ext cx="3450681" cy="1645123"/>
          </a:xfrm>
          <a:prstGeom prst="rect">
            <a:avLst/>
          </a:prstGeom>
        </p:spPr>
      </p:pic>
      <p:sp>
        <p:nvSpPr>
          <p:cNvPr id="19" name="TextBox 13">
            <a:extLst>
              <a:ext uri="{FF2B5EF4-FFF2-40B4-BE49-F238E27FC236}">
                <a16:creationId xmlns:a16="http://schemas.microsoft.com/office/drawing/2014/main" id="{175441F3-71B8-87EC-3572-9CBF3D0D80AF}"/>
              </a:ext>
            </a:extLst>
          </p:cNvPr>
          <p:cNvSpPr txBox="1"/>
          <p:nvPr/>
        </p:nvSpPr>
        <p:spPr>
          <a:xfrm>
            <a:off x="1239827" y="4969823"/>
            <a:ext cx="4920090" cy="1016304"/>
          </a:xfrm>
          <a:prstGeom prst="rect">
            <a:avLst/>
          </a:prstGeom>
        </p:spPr>
        <p:txBody>
          <a:bodyPr wrap="square" lIns="0" tIns="0" rIns="0" bIns="0" rtlCol="0" anchor="t">
            <a:spAutoFit/>
          </a:bodyPr>
          <a:lstStyle/>
          <a:p>
            <a:pPr algn="ctr" defTabSz="609630">
              <a:lnSpc>
                <a:spcPts val="9200"/>
              </a:lnSpc>
            </a:pPr>
            <a:r>
              <a:rPr lang="en-US" sz="4000" b="1" dirty="0">
                <a:solidFill>
                  <a:srgbClr val="000000"/>
                </a:solidFill>
                <a:latin typeface="Barlow Condensed Thin Bold Italics"/>
              </a:rPr>
              <a:t>Kate Porsche</a:t>
            </a:r>
            <a:endParaRPr lang="en-US" sz="1200" dirty="0">
              <a:solidFill>
                <a:prstClr val="black"/>
              </a:solidFill>
              <a:latin typeface="Calibri"/>
            </a:endParaRPr>
          </a:p>
        </p:txBody>
      </p:sp>
      <p:sp>
        <p:nvSpPr>
          <p:cNvPr id="24" name="TextBox 13">
            <a:extLst>
              <a:ext uri="{FF2B5EF4-FFF2-40B4-BE49-F238E27FC236}">
                <a16:creationId xmlns:a16="http://schemas.microsoft.com/office/drawing/2014/main" id="{DE008C26-6C26-7C00-3BCB-37A0F2CBBAA7}"/>
              </a:ext>
            </a:extLst>
          </p:cNvPr>
          <p:cNvSpPr txBox="1"/>
          <p:nvPr/>
        </p:nvSpPr>
        <p:spPr>
          <a:xfrm>
            <a:off x="2257972" y="5977202"/>
            <a:ext cx="2883800" cy="615553"/>
          </a:xfrm>
          <a:prstGeom prst="rect">
            <a:avLst/>
          </a:prstGeom>
        </p:spPr>
        <p:txBody>
          <a:bodyPr wrap="square" lIns="0" tIns="0" rIns="0" bIns="0" rtlCol="0" anchor="t">
            <a:spAutoFit/>
          </a:bodyPr>
          <a:lstStyle/>
          <a:p>
            <a:pPr algn="ctr" defTabSz="609630"/>
            <a:r>
              <a:rPr lang="en-US" sz="2000" i="1" dirty="0">
                <a:solidFill>
                  <a:srgbClr val="000000"/>
                </a:solidFill>
                <a:latin typeface="Barlow Condensed Thin Bold Italics"/>
              </a:rPr>
              <a:t>Interim Director</a:t>
            </a:r>
            <a:endParaRPr lang="en-US" sz="2000" dirty="0">
              <a:solidFill>
                <a:prstClr val="black"/>
              </a:solidFill>
              <a:latin typeface="Calibri"/>
              <a:ea typeface="Calibri"/>
              <a:cs typeface="Calibri"/>
            </a:endParaRPr>
          </a:p>
          <a:p>
            <a:pPr algn="ctr" defTabSz="609630"/>
            <a:r>
              <a:rPr lang="en-US" sz="2000" i="1" dirty="0">
                <a:solidFill>
                  <a:srgbClr val="000000"/>
                </a:solidFill>
                <a:latin typeface="Barlow Condensed Thin Bold Italics"/>
              </a:rPr>
              <a:t>OSU CORE</a:t>
            </a:r>
            <a:endParaRPr lang="en-US" sz="2000" dirty="0">
              <a:solidFill>
                <a:prstClr val="black"/>
              </a:solidFill>
              <a:latin typeface="Calibri"/>
              <a:ea typeface="Calibri"/>
              <a:cs typeface="Calibri"/>
            </a:endParaRPr>
          </a:p>
        </p:txBody>
      </p:sp>
      <p:pic>
        <p:nvPicPr>
          <p:cNvPr id="10" name="Picture 9">
            <a:extLst>
              <a:ext uri="{FF2B5EF4-FFF2-40B4-BE49-F238E27FC236}">
                <a16:creationId xmlns:a16="http://schemas.microsoft.com/office/drawing/2014/main" id="{6B5ECC44-3526-9871-B21F-8E4ACF2A8825}"/>
              </a:ext>
            </a:extLst>
          </p:cNvPr>
          <p:cNvPicPr>
            <a:picLocks noChangeAspect="1"/>
          </p:cNvPicPr>
          <p:nvPr/>
        </p:nvPicPr>
        <p:blipFill>
          <a:blip r:embed="rId4">
            <a:extLst>
              <a:ext uri="{28A0092B-C50C-407E-A947-70E740481C1C}">
                <a14:useLocalDpi xmlns:a14="http://schemas.microsoft.com/office/drawing/2010/main" val="0"/>
              </a:ext>
            </a:extLst>
          </a:blip>
          <a:srcRect t="4000" b="4000"/>
          <a:stretch/>
        </p:blipFill>
        <p:spPr>
          <a:xfrm>
            <a:off x="2360470" y="2862295"/>
            <a:ext cx="2678805" cy="24644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11">
            <a:extLst>
              <a:ext uri="{FF2B5EF4-FFF2-40B4-BE49-F238E27FC236}">
                <a16:creationId xmlns:a16="http://schemas.microsoft.com/office/drawing/2014/main" id="{D72506AC-E296-F7DC-C70D-EF34F338841D}"/>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7141227" y="2862295"/>
            <a:ext cx="2464498" cy="24644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706480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6285EE87-B03D-9149-85EF-16EA54F3F95F}"/>
              </a:ext>
            </a:extLst>
          </p:cNvPr>
          <p:cNvSpPr txBox="1"/>
          <p:nvPr/>
        </p:nvSpPr>
        <p:spPr>
          <a:xfrm>
            <a:off x="1072249" y="5042191"/>
            <a:ext cx="982913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CORE’s WORK with </a:t>
            </a:r>
            <a:r>
              <a:rPr kumimoji="0" lang="en-US" sz="2000" b="0" i="0" u="none" strike="noStrike" kern="1200" cap="none" spc="300" normalizeH="0" baseline="0" noProof="0" dirty="0">
                <a:ln>
                  <a:noFill/>
                </a:ln>
                <a:solidFill>
                  <a:srgbClr val="D94009"/>
                </a:solidFill>
                <a:effectLst/>
                <a:uLnTx/>
                <a:uFillTx/>
                <a:latin typeface="Stratum2 Medium" panose="020B0506030000020004" pitchFamily="34" charset="0"/>
                <a:ea typeface="Verdana" panose="020B0604030504040204" pitchFamily="34" charset="0"/>
                <a:cs typeface="Arial" panose="020B0604020202020204" pitchFamily="34" charset="0"/>
              </a:rPr>
              <a:t>THE SKI &amp; SNOW SPORTS INDUSTRY</a:t>
            </a:r>
            <a:endPar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0A179067-89CE-413B-A026-1AE4D6813700}"/>
              </a:ext>
            </a:extLst>
          </p:cNvPr>
          <p:cNvSpPr/>
          <p:nvPr/>
        </p:nvSpPr>
        <p:spPr>
          <a:xfrm>
            <a:off x="0" y="0"/>
            <a:ext cx="81776" cy="6858000"/>
          </a:xfrm>
          <a:prstGeom prst="rect">
            <a:avLst/>
          </a:prstGeom>
          <a:solidFill>
            <a:srgbClr val="D94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D39B595D-18A1-47FD-8F2B-D226C33C70F1}"/>
              </a:ext>
            </a:extLst>
          </p:cNvPr>
          <p:cNvPicPr>
            <a:picLocks noChangeAspect="1"/>
          </p:cNvPicPr>
          <p:nvPr/>
        </p:nvPicPr>
        <p:blipFill>
          <a:blip r:embed="rId4"/>
          <a:stretch>
            <a:fillRect/>
          </a:stretch>
        </p:blipFill>
        <p:spPr>
          <a:xfrm>
            <a:off x="2898476" y="295066"/>
            <a:ext cx="6176682" cy="5147235"/>
          </a:xfrm>
          <a:prstGeom prst="rect">
            <a:avLst/>
          </a:prstGeom>
        </p:spPr>
      </p:pic>
    </p:spTree>
    <p:custDataLst>
      <p:tags r:id="rId1"/>
    </p:custDataLst>
    <p:extLst>
      <p:ext uri="{BB962C8B-B14F-4D97-AF65-F5344CB8AC3E}">
        <p14:creationId xmlns:p14="http://schemas.microsoft.com/office/powerpoint/2010/main" val="144497247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2574241-587A-4147-BFC4-A01CB5BE4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96113" y="1130071"/>
            <a:ext cx="6720735" cy="4315511"/>
          </a:xfrm>
          <a:prstGeom prst="rect">
            <a:avLst/>
          </a:prstGeom>
        </p:spPr>
      </p:pic>
      <p:sp>
        <p:nvSpPr>
          <p:cNvPr id="6" name="Rectangle 5">
            <a:extLst>
              <a:ext uri="{FF2B5EF4-FFF2-40B4-BE49-F238E27FC236}">
                <a16:creationId xmlns:a16="http://schemas.microsoft.com/office/drawing/2014/main" id="{F14D6D18-A7DE-4280-A310-A3B55C95596B}"/>
              </a:ext>
            </a:extLst>
          </p:cNvPr>
          <p:cNvSpPr/>
          <p:nvPr/>
        </p:nvSpPr>
        <p:spPr>
          <a:xfrm>
            <a:off x="6962528" y="4776869"/>
            <a:ext cx="3076687" cy="600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Speech Bubble: Rectangle with Corners Rounded 6">
            <a:extLst>
              <a:ext uri="{FF2B5EF4-FFF2-40B4-BE49-F238E27FC236}">
                <a16:creationId xmlns:a16="http://schemas.microsoft.com/office/drawing/2014/main" id="{9CE556A8-2FC8-449A-BF5E-D2D8982AD9EB}"/>
              </a:ext>
            </a:extLst>
          </p:cNvPr>
          <p:cNvSpPr/>
          <p:nvPr/>
        </p:nvSpPr>
        <p:spPr>
          <a:xfrm>
            <a:off x="1163058" y="1552935"/>
            <a:ext cx="1626068" cy="822661"/>
          </a:xfrm>
          <a:prstGeom prst="wedgeRoundRectCallout">
            <a:avLst>
              <a:gd name="adj1" fmla="val 92140"/>
              <a:gd name="adj2" fmla="val 24869"/>
              <a:gd name="adj3" fmla="val 16667"/>
            </a:avLst>
          </a:prstGeom>
          <a:solidFill>
            <a:schemeClr val="bg1"/>
          </a:solidFill>
          <a:ln w="28575">
            <a:solidFill>
              <a:srgbClr val="D9400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tratum2 Medium" panose="020B0506030000020004" pitchFamily="34" charset="0"/>
                <a:ea typeface="Calibri" panose="020F0502020204030204" pitchFamily="34" charset="0"/>
                <a:cs typeface="Times New Roman" panose="02020603050405020304" pitchFamily="18" charset="0"/>
              </a:rPr>
              <a:t>Rural economic development </a:t>
            </a:r>
          </a:p>
        </p:txBody>
      </p:sp>
      <p:sp>
        <p:nvSpPr>
          <p:cNvPr id="25" name="Speech Bubble: Rectangle with Corners Rounded 24">
            <a:extLst>
              <a:ext uri="{FF2B5EF4-FFF2-40B4-BE49-F238E27FC236}">
                <a16:creationId xmlns:a16="http://schemas.microsoft.com/office/drawing/2014/main" id="{643A0B4E-C871-420F-B6B5-5F04640BAD1E}"/>
              </a:ext>
            </a:extLst>
          </p:cNvPr>
          <p:cNvSpPr/>
          <p:nvPr/>
        </p:nvSpPr>
        <p:spPr>
          <a:xfrm>
            <a:off x="8973518" y="3426213"/>
            <a:ext cx="2028304" cy="844699"/>
          </a:xfrm>
          <a:prstGeom prst="wedgeRoundRectCallout">
            <a:avLst>
              <a:gd name="adj1" fmla="val -82744"/>
              <a:gd name="adj2" fmla="val -60858"/>
              <a:gd name="adj3" fmla="val 16667"/>
            </a:avLst>
          </a:prstGeom>
          <a:solidFill>
            <a:schemeClr val="bg1"/>
          </a:solidFill>
          <a:ln w="28575">
            <a:solidFill>
              <a:srgbClr val="D9400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tratum2 Medium" panose="020B0506030000020004" pitchFamily="34" charset="0"/>
                <a:ea typeface="Calibri" panose="020F0502020204030204" pitchFamily="34" charset="0"/>
                <a:cs typeface="Times New Roman" panose="02020603050405020304" pitchFamily="18" charset="0"/>
              </a:rPr>
              <a:t>Research</a:t>
            </a:r>
          </a:p>
        </p:txBody>
      </p:sp>
      <p:sp>
        <p:nvSpPr>
          <p:cNvPr id="29" name="Speech Bubble: Rectangle with Corners Rounded 28">
            <a:extLst>
              <a:ext uri="{FF2B5EF4-FFF2-40B4-BE49-F238E27FC236}">
                <a16:creationId xmlns:a16="http://schemas.microsoft.com/office/drawing/2014/main" id="{7919634A-EB3B-43DC-B954-609E8924279C}"/>
              </a:ext>
            </a:extLst>
          </p:cNvPr>
          <p:cNvSpPr/>
          <p:nvPr/>
        </p:nvSpPr>
        <p:spPr>
          <a:xfrm>
            <a:off x="7548546" y="724160"/>
            <a:ext cx="1460946" cy="951650"/>
          </a:xfrm>
          <a:prstGeom prst="wedgeRoundRectCallout">
            <a:avLst>
              <a:gd name="adj1" fmla="val -91219"/>
              <a:gd name="adj2" fmla="val 53031"/>
              <a:gd name="adj3" fmla="val 16667"/>
            </a:avLst>
          </a:prstGeom>
          <a:solidFill>
            <a:schemeClr val="bg1"/>
          </a:solidFill>
          <a:ln w="28575">
            <a:solidFill>
              <a:srgbClr val="D9400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tratum2 Medium" panose="020B0506030000020004" pitchFamily="34" charset="0"/>
                <a:ea typeface="Calibri" panose="020F0502020204030204" pitchFamily="34" charset="0"/>
                <a:cs typeface="Times New Roman" panose="02020603050405020304" pitchFamily="18" charset="0"/>
              </a:rPr>
              <a:t>Workforce Development</a:t>
            </a:r>
          </a:p>
        </p:txBody>
      </p:sp>
      <p:sp>
        <p:nvSpPr>
          <p:cNvPr id="14" name="Speech Bubble: Rectangle with Corners Rounded 13">
            <a:extLst>
              <a:ext uri="{FF2B5EF4-FFF2-40B4-BE49-F238E27FC236}">
                <a16:creationId xmlns:a16="http://schemas.microsoft.com/office/drawing/2014/main" id="{96CA2288-2ED3-4FE2-BE2C-488E317131CD}"/>
              </a:ext>
            </a:extLst>
          </p:cNvPr>
          <p:cNvSpPr/>
          <p:nvPr/>
        </p:nvSpPr>
        <p:spPr>
          <a:xfrm>
            <a:off x="3945601" y="367317"/>
            <a:ext cx="1626068" cy="713687"/>
          </a:xfrm>
          <a:prstGeom prst="wedgeRoundRectCallout">
            <a:avLst>
              <a:gd name="adj1" fmla="val 38434"/>
              <a:gd name="adj2" fmla="val 109115"/>
              <a:gd name="adj3" fmla="val 16667"/>
            </a:avLst>
          </a:prstGeom>
          <a:solidFill>
            <a:schemeClr val="bg1"/>
          </a:solidFill>
          <a:ln w="28575">
            <a:solidFill>
              <a:srgbClr val="D9400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tratum2 Medium" panose="020B0506030000020004" pitchFamily="34" charset="0"/>
                <a:ea typeface="Calibri" panose="020F0502020204030204" pitchFamily="34" charset="0"/>
                <a:cs typeface="Times New Roman" panose="02020603050405020304" pitchFamily="18" charset="0"/>
              </a:rPr>
              <a:t>Industry Engagement</a:t>
            </a:r>
          </a:p>
        </p:txBody>
      </p:sp>
      <p:sp>
        <p:nvSpPr>
          <p:cNvPr id="16" name="Speech Bubble: Rectangle with Corners Rounded 15">
            <a:extLst>
              <a:ext uri="{FF2B5EF4-FFF2-40B4-BE49-F238E27FC236}">
                <a16:creationId xmlns:a16="http://schemas.microsoft.com/office/drawing/2014/main" id="{2E7F954F-63B9-4325-9353-BF16532DEDE6}"/>
              </a:ext>
            </a:extLst>
          </p:cNvPr>
          <p:cNvSpPr/>
          <p:nvPr/>
        </p:nvSpPr>
        <p:spPr>
          <a:xfrm>
            <a:off x="6256481" y="4697650"/>
            <a:ext cx="1626068" cy="713687"/>
          </a:xfrm>
          <a:prstGeom prst="wedgeRoundRectCallout">
            <a:avLst>
              <a:gd name="adj1" fmla="val -30436"/>
              <a:gd name="adj2" fmla="val -148571"/>
              <a:gd name="adj3" fmla="val 16667"/>
            </a:avLst>
          </a:prstGeom>
          <a:solidFill>
            <a:schemeClr val="bg1"/>
          </a:solidFill>
          <a:ln w="28575">
            <a:solidFill>
              <a:srgbClr val="D9400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tratum2 Medium" panose="020B0506030000020004" pitchFamily="34" charset="0"/>
                <a:ea typeface="Calibri" panose="020F0502020204030204" pitchFamily="34" charset="0"/>
                <a:cs typeface="Times New Roman" panose="02020603050405020304" pitchFamily="18" charset="0"/>
              </a:rPr>
              <a:t>Community Engagement</a:t>
            </a:r>
          </a:p>
        </p:txBody>
      </p:sp>
      <p:sp>
        <p:nvSpPr>
          <p:cNvPr id="17" name="Speech Bubble: Rectangle with Corners Rounded 16">
            <a:extLst>
              <a:ext uri="{FF2B5EF4-FFF2-40B4-BE49-F238E27FC236}">
                <a16:creationId xmlns:a16="http://schemas.microsoft.com/office/drawing/2014/main" id="{3C1D1CCB-1289-4300-9AEF-9A9C46F82538}"/>
              </a:ext>
            </a:extLst>
          </p:cNvPr>
          <p:cNvSpPr/>
          <p:nvPr/>
        </p:nvSpPr>
        <p:spPr>
          <a:xfrm>
            <a:off x="1806389" y="3496270"/>
            <a:ext cx="1626068" cy="822661"/>
          </a:xfrm>
          <a:prstGeom prst="wedgeRoundRectCallout">
            <a:avLst>
              <a:gd name="adj1" fmla="val 90876"/>
              <a:gd name="adj2" fmla="val -58461"/>
              <a:gd name="adj3" fmla="val 16667"/>
            </a:avLst>
          </a:prstGeom>
          <a:solidFill>
            <a:schemeClr val="bg1"/>
          </a:solidFill>
          <a:ln w="28575">
            <a:solidFill>
              <a:srgbClr val="D94009"/>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tratum2 Medium" panose="020B0506030000020004" pitchFamily="34" charset="0"/>
                <a:ea typeface="Calibri" panose="020F0502020204030204" pitchFamily="34" charset="0"/>
                <a:cs typeface="Times New Roman" panose="02020603050405020304" pitchFamily="18" charset="0"/>
              </a:rPr>
              <a:t>Outdoor Rec</a:t>
            </a:r>
            <a:br>
              <a:rPr kumimoji="0" lang="en-US" sz="1600" b="0" i="0" u="none" strike="noStrike" kern="1200" cap="none" spc="0" normalizeH="0" baseline="0" noProof="0" dirty="0">
                <a:ln>
                  <a:noFill/>
                </a:ln>
                <a:solidFill>
                  <a:prstClr val="black"/>
                </a:solidFill>
                <a:effectLst/>
                <a:uLnTx/>
                <a:uFillTx/>
                <a:latin typeface="Stratum2 Medium" panose="020B0506030000020004" pitchFamily="34" charset="0"/>
                <a:ea typeface="Calibri" panose="020F0502020204030204" pitchFamily="34" charset="0"/>
                <a:cs typeface="Times New Roman" panose="02020603050405020304" pitchFamily="18" charset="0"/>
              </a:rPr>
            </a:br>
            <a:r>
              <a:rPr kumimoji="0" lang="en-US" sz="1600" b="0" i="0" u="none" strike="noStrike" kern="1200" cap="none" spc="0" normalizeH="0" baseline="0" noProof="0" dirty="0">
                <a:ln>
                  <a:noFill/>
                </a:ln>
                <a:solidFill>
                  <a:prstClr val="black"/>
                </a:solidFill>
                <a:effectLst/>
                <a:uLnTx/>
                <a:uFillTx/>
                <a:latin typeface="Stratum2 Medium" panose="020B0506030000020004" pitchFamily="34" charset="0"/>
                <a:ea typeface="Calibri" panose="020F0502020204030204" pitchFamily="34" charset="0"/>
                <a:cs typeface="Times New Roman" panose="02020603050405020304" pitchFamily="18" charset="0"/>
              </a:rPr>
              <a:t>Consortium </a:t>
            </a:r>
          </a:p>
        </p:txBody>
      </p:sp>
      <p:sp>
        <p:nvSpPr>
          <p:cNvPr id="20" name="Rectangle 19">
            <a:extLst>
              <a:ext uri="{FF2B5EF4-FFF2-40B4-BE49-F238E27FC236}">
                <a16:creationId xmlns:a16="http://schemas.microsoft.com/office/drawing/2014/main" id="{063B35A4-1248-4327-8339-4CA97FD6FE09}"/>
              </a:ext>
            </a:extLst>
          </p:cNvPr>
          <p:cNvSpPr/>
          <p:nvPr/>
        </p:nvSpPr>
        <p:spPr>
          <a:xfrm>
            <a:off x="0" y="0"/>
            <a:ext cx="81776" cy="6858000"/>
          </a:xfrm>
          <a:prstGeom prst="rect">
            <a:avLst/>
          </a:prstGeom>
          <a:solidFill>
            <a:srgbClr val="D94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618307F8-9B28-5158-82F2-288EE0D005AB}"/>
              </a:ext>
            </a:extLst>
          </p:cNvPr>
          <p:cNvSpPr txBox="1"/>
          <p:nvPr/>
        </p:nvSpPr>
        <p:spPr>
          <a:xfrm>
            <a:off x="158533" y="6374694"/>
            <a:ext cx="98291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CENTER FOR THE </a:t>
            </a:r>
            <a:r>
              <a:rPr kumimoji="0" lang="en-US" sz="2000" b="0" i="0" u="none" strike="noStrike" kern="1200" cap="none" spc="300" normalizeH="0" baseline="0" noProof="0" dirty="0">
                <a:ln>
                  <a:noFill/>
                </a:ln>
                <a:solidFill>
                  <a:srgbClr val="D94009"/>
                </a:solidFill>
                <a:effectLst/>
                <a:uLnTx/>
                <a:uFillTx/>
                <a:latin typeface="Stratum2 Medium" panose="020B0506030000020004" pitchFamily="34" charset="0"/>
                <a:ea typeface="Verdana" panose="020B0604030504040204" pitchFamily="34" charset="0"/>
                <a:cs typeface="Arial" panose="020B0604020202020204" pitchFamily="34" charset="0"/>
              </a:rPr>
              <a:t>OUTDOOR RECREATION ECONOMY</a:t>
            </a:r>
            <a:endPar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758803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38EA83-4DAB-4AE9-8800-047B41ADE06F}"/>
              </a:ext>
            </a:extLst>
          </p:cNvPr>
          <p:cNvSpPr/>
          <p:nvPr/>
        </p:nvSpPr>
        <p:spPr>
          <a:xfrm>
            <a:off x="0" y="0"/>
            <a:ext cx="81776" cy="6858000"/>
          </a:xfrm>
          <a:prstGeom prst="rect">
            <a:avLst/>
          </a:prstGeom>
          <a:solidFill>
            <a:srgbClr val="D94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 name="Picture 2" descr="Text&#10;&#10;Description automatically generated with medium confidence">
            <a:extLst>
              <a:ext uri="{FF2B5EF4-FFF2-40B4-BE49-F238E27FC236}">
                <a16:creationId xmlns:a16="http://schemas.microsoft.com/office/drawing/2014/main" id="{1D18148B-7E49-3709-BE7F-75B73EF975F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1983" y="800387"/>
            <a:ext cx="3903583" cy="1227488"/>
          </a:xfrm>
          <a:prstGeom prst="rect">
            <a:avLst/>
          </a:prstGeom>
        </p:spPr>
      </p:pic>
      <p:sp>
        <p:nvSpPr>
          <p:cNvPr id="5" name="TextBox 4">
            <a:extLst>
              <a:ext uri="{FF2B5EF4-FFF2-40B4-BE49-F238E27FC236}">
                <a16:creationId xmlns:a16="http://schemas.microsoft.com/office/drawing/2014/main" id="{600CAB16-E362-942E-D03B-AD18898B2DD7}"/>
              </a:ext>
            </a:extLst>
          </p:cNvPr>
          <p:cNvSpPr txBox="1"/>
          <p:nvPr/>
        </p:nvSpPr>
        <p:spPr>
          <a:xfrm>
            <a:off x="7270390" y="2793142"/>
            <a:ext cx="5193478" cy="116955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0" normalizeH="0" baseline="0" noProof="0" dirty="0">
                <a:ln>
                  <a:noFill/>
                </a:ln>
                <a:solidFill>
                  <a:prstClr val="black">
                    <a:lumMod val="75000"/>
                    <a:lumOff val="25000"/>
                  </a:prstClr>
                </a:solidFill>
                <a:effectLst/>
                <a:uLnTx/>
                <a:uFillTx/>
                <a:latin typeface="Stratum2 Medium" panose="020B0506030000020004" pitchFamily="34" charset="0"/>
                <a:ea typeface="Verdana" panose="020B0604030504040204" pitchFamily="34" charset="0"/>
                <a:cs typeface="Arial" panose="020B0604020202020204" pitchFamily="34" charset="0"/>
              </a:rPr>
              <a:t>KATE PORSCHE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C4405"/>
                </a:solidFill>
                <a:effectLst/>
                <a:uLnTx/>
                <a:uFillTx/>
                <a:latin typeface="Stratum2 Regular" panose="020B0506030000020004" pitchFamily="34" charset="0"/>
                <a:ea typeface="Verdana" panose="020B0604030504040204" pitchFamily="34" charset="0"/>
                <a:cs typeface="Arial" panose="020B0604020202020204" pitchFamily="34" charset="0"/>
              </a:rPr>
              <a:t>Interim Director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DC4405"/>
              </a:solidFill>
              <a:effectLst/>
              <a:uLnTx/>
              <a:uFillTx/>
              <a:latin typeface="Stratum2 Regular" panose="020B0506030000020004" pitchFamily="34" charset="0"/>
              <a:ea typeface="Verdana" panose="020B060403050404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300" normalizeH="0" baseline="0" noProof="0" dirty="0">
                <a:ln>
                  <a:noFill/>
                </a:ln>
                <a:solidFill>
                  <a:prstClr val="black">
                    <a:lumMod val="75000"/>
                    <a:lumOff val="25000"/>
                  </a:prstClr>
                </a:solidFill>
                <a:effectLst/>
                <a:uLnTx/>
                <a:uFillTx/>
                <a:latin typeface="Stratum2 Medium" panose="020B0506030000020004" pitchFamily="34" charset="0"/>
                <a:ea typeface="Verdana" panose="020B0604030504040204" pitchFamily="34" charset="0"/>
                <a:cs typeface="Arial" panose="020B0604020202020204" pitchFamily="34" charset="0"/>
              </a:rPr>
              <a:t>NIKKI COOK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DC4405"/>
                </a:solidFill>
                <a:effectLst/>
                <a:uLnTx/>
                <a:uFillTx/>
                <a:latin typeface="Stratum2 Regular" panose="020B0506030000020004" pitchFamily="34" charset="0"/>
                <a:ea typeface="Verdana" panose="020B0604030504040204" pitchFamily="34" charset="0"/>
                <a:cs typeface="Arial" panose="020B0604020202020204" pitchFamily="34" charset="0"/>
              </a:rPr>
              <a:t>Programs Coordinator</a:t>
            </a:r>
          </a:p>
        </p:txBody>
      </p:sp>
      <p:pic>
        <p:nvPicPr>
          <p:cNvPr id="8" name="Picture 7" descr="A picture containing transport&#10;&#10;Description automatically generated">
            <a:extLst>
              <a:ext uri="{FF2B5EF4-FFF2-40B4-BE49-F238E27FC236}">
                <a16:creationId xmlns:a16="http://schemas.microsoft.com/office/drawing/2014/main" id="{9AADCF2F-5A71-71CB-E00D-83E99EF38219}"/>
              </a:ext>
            </a:extLst>
          </p:cNvPr>
          <p:cNvPicPr>
            <a:picLocks noChangeAspect="1"/>
          </p:cNvPicPr>
          <p:nvPr/>
        </p:nvPicPr>
        <p:blipFill>
          <a:blip r:embed="rId5">
            <a:alphaModFix amt="85000"/>
          </a:blip>
          <a:stretch>
            <a:fillRect/>
          </a:stretch>
        </p:blipFill>
        <p:spPr>
          <a:xfrm>
            <a:off x="81776" y="126908"/>
            <a:ext cx="6912149" cy="6912149"/>
          </a:xfrm>
          <a:prstGeom prst="rect">
            <a:avLst/>
          </a:prstGeom>
        </p:spPr>
      </p:pic>
      <p:sp>
        <p:nvSpPr>
          <p:cNvPr id="9" name="TextBox 8">
            <a:extLst>
              <a:ext uri="{FF2B5EF4-FFF2-40B4-BE49-F238E27FC236}">
                <a16:creationId xmlns:a16="http://schemas.microsoft.com/office/drawing/2014/main" id="{644B206C-5AAC-2BE0-B0D7-E31F26AB609A}"/>
              </a:ext>
            </a:extLst>
          </p:cNvPr>
          <p:cNvSpPr txBox="1"/>
          <p:nvPr/>
        </p:nvSpPr>
        <p:spPr>
          <a:xfrm>
            <a:off x="5387054" y="2217022"/>
            <a:ext cx="637111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OPEN FOR </a:t>
            </a:r>
            <a:r>
              <a:rPr kumimoji="0" lang="en-US" sz="2000" b="0" i="0" u="none" strike="noStrike" kern="1200" cap="none" spc="300" normalizeH="0" baseline="0" noProof="0" dirty="0">
                <a:ln>
                  <a:noFill/>
                </a:ln>
                <a:solidFill>
                  <a:srgbClr val="D94009"/>
                </a:solidFill>
                <a:effectLst/>
                <a:uLnTx/>
                <a:uFillTx/>
                <a:latin typeface="Stratum2 Medium" panose="020B0506030000020004" pitchFamily="34" charset="0"/>
                <a:ea typeface="Verdana" panose="020B0604030504040204" pitchFamily="34" charset="0"/>
                <a:cs typeface="Arial" panose="020B0604020202020204" pitchFamily="34" charset="0"/>
              </a:rPr>
              <a:t>QUESTIONS</a:t>
            </a:r>
            <a:endPar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07373367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with medium confidence">
            <a:extLst>
              <a:ext uri="{FF2B5EF4-FFF2-40B4-BE49-F238E27FC236}">
                <a16:creationId xmlns:a16="http://schemas.microsoft.com/office/drawing/2014/main" id="{1071BFBB-5A36-43F5-A229-53C5B3A2B3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2944" y="5514440"/>
            <a:ext cx="3768937" cy="1185149"/>
          </a:xfrm>
          <a:prstGeom prst="rect">
            <a:avLst/>
          </a:prstGeom>
        </p:spPr>
      </p:pic>
      <p:sp>
        <p:nvSpPr>
          <p:cNvPr id="14" name="Rectangle 13">
            <a:extLst>
              <a:ext uri="{FF2B5EF4-FFF2-40B4-BE49-F238E27FC236}">
                <a16:creationId xmlns:a16="http://schemas.microsoft.com/office/drawing/2014/main" id="{980DFB5F-1C5B-4C7C-B753-51654F704649}"/>
              </a:ext>
            </a:extLst>
          </p:cNvPr>
          <p:cNvSpPr/>
          <p:nvPr/>
        </p:nvSpPr>
        <p:spPr>
          <a:xfrm>
            <a:off x="0" y="0"/>
            <a:ext cx="81776" cy="6858000"/>
          </a:xfrm>
          <a:prstGeom prst="rect">
            <a:avLst/>
          </a:prstGeom>
          <a:solidFill>
            <a:srgbClr val="D73F09"/>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13F5B02-DAA9-4F1A-8799-744B0502D9A3}"/>
              </a:ext>
            </a:extLst>
          </p:cNvPr>
          <p:cNvPicPr>
            <a:picLocks noChangeAspect="1"/>
          </p:cNvPicPr>
          <p:nvPr/>
        </p:nvPicPr>
        <p:blipFill rotWithShape="1">
          <a:blip r:embed="rId5">
            <a:alphaModFix amt="85000"/>
            <a:extLst>
              <a:ext uri="{28A0092B-C50C-407E-A947-70E740481C1C}">
                <a14:useLocalDpi xmlns:a14="http://schemas.microsoft.com/office/drawing/2010/main" val="0"/>
              </a:ext>
            </a:extLst>
          </a:blip>
          <a:srcRect/>
          <a:stretch/>
        </p:blipFill>
        <p:spPr>
          <a:xfrm>
            <a:off x="2290588" y="259783"/>
            <a:ext cx="6843827" cy="5735933"/>
          </a:xfrm>
          <a:prstGeom prst="rect">
            <a:avLst/>
          </a:prstGeom>
        </p:spPr>
      </p:pic>
      <p:sp>
        <p:nvSpPr>
          <p:cNvPr id="15" name="Rectangle 14">
            <a:extLst>
              <a:ext uri="{FF2B5EF4-FFF2-40B4-BE49-F238E27FC236}">
                <a16:creationId xmlns:a16="http://schemas.microsoft.com/office/drawing/2014/main" id="{B0385CA8-BDD4-423A-B184-56194559EE58}"/>
              </a:ext>
            </a:extLst>
          </p:cNvPr>
          <p:cNvSpPr/>
          <p:nvPr/>
        </p:nvSpPr>
        <p:spPr>
          <a:xfrm>
            <a:off x="7468086" y="5960926"/>
            <a:ext cx="4564664" cy="73866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94009"/>
                </a:solidFill>
                <a:effectLst/>
                <a:uLnTx/>
                <a:uFillTx/>
                <a:latin typeface="Kievit Offc" panose="020B0504030101020102" pitchFamily="34" charset="0"/>
                <a:ea typeface="Verdana" panose="020B0604030504040204" pitchFamily="34" charset="0"/>
                <a:cs typeface="Arial" panose="020B0604020202020204" pitchFamily="34" charset="0"/>
              </a:rPr>
              <a:t>Nikki Cook, </a:t>
            </a:r>
            <a:r>
              <a:rPr kumimoji="0" lang="en-US" sz="1400" b="0" i="0" u="none" strike="noStrike" kern="1200" cap="none" spc="0" normalizeH="0" baseline="0" noProof="0" dirty="0">
                <a:ln>
                  <a:noFill/>
                </a:ln>
                <a:solidFill>
                  <a:srgbClr val="D94009"/>
                </a:solidFill>
                <a:effectLst/>
                <a:uLnTx/>
                <a:uFillTx/>
                <a:latin typeface="Kievit Offc" panose="020B0504030101020102" pitchFamily="34" charset="0"/>
                <a:ea typeface="Verdana" panose="020B0604030504040204" pitchFamily="34" charset="0"/>
                <a:cs typeface="Arial" panose="020B0604020202020204" pitchFamily="34" charset="0"/>
              </a:rPr>
              <a:t>Program Coordinator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Kievit Offc" panose="020B0504030101020102" pitchFamily="34" charset="0"/>
                <a:ea typeface="Verdana" panose="020B0604030504040204" pitchFamily="34" charset="0"/>
                <a:cs typeface="Arial" panose="020B0604020202020204" pitchFamily="34" charset="0"/>
              </a:rPr>
              <a:t>Center for the Outdoor Recreation Economy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Kievit Offc" panose="020B0504030101020102" pitchFamily="34" charset="0"/>
                <a:ea typeface="Verdana" panose="020B0604030504040204" pitchFamily="34" charset="0"/>
                <a:cs typeface="Arial" panose="020B0604020202020204" pitchFamily="34" charset="0"/>
              </a:rPr>
              <a:t>Nikki.cook@oregonstate.edu</a:t>
            </a:r>
          </a:p>
        </p:txBody>
      </p:sp>
      <p:sp>
        <p:nvSpPr>
          <p:cNvPr id="6" name="Rectangle 5">
            <a:extLst>
              <a:ext uri="{FF2B5EF4-FFF2-40B4-BE49-F238E27FC236}">
                <a16:creationId xmlns:a16="http://schemas.microsoft.com/office/drawing/2014/main" id="{75810DE8-B13E-4B7F-9F57-4271372D45FE}"/>
              </a:ext>
            </a:extLst>
          </p:cNvPr>
          <p:cNvSpPr/>
          <p:nvPr/>
        </p:nvSpPr>
        <p:spPr>
          <a:xfrm>
            <a:off x="7468086" y="4887720"/>
            <a:ext cx="4564664" cy="738664"/>
          </a:xfrm>
          <a:prstGeom prst="rect">
            <a:avLst/>
          </a:prstGeom>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D94009"/>
                </a:solidFill>
                <a:effectLst/>
                <a:uLnTx/>
                <a:uFillTx/>
                <a:latin typeface="Kievit Offc" panose="020B0504030101020102" pitchFamily="34" charset="0"/>
                <a:ea typeface="Verdana" panose="020B0604030504040204" pitchFamily="34" charset="0"/>
                <a:cs typeface="Arial" panose="020B0604020202020204" pitchFamily="34" charset="0"/>
              </a:rPr>
              <a:t>Kate Porsche, </a:t>
            </a:r>
            <a:r>
              <a:rPr kumimoji="0" lang="en-US" sz="1400" b="0" i="0" u="none" strike="noStrike" kern="1200" cap="none" spc="0" normalizeH="0" baseline="0" noProof="0" dirty="0">
                <a:ln>
                  <a:noFill/>
                </a:ln>
                <a:solidFill>
                  <a:srgbClr val="D94009"/>
                </a:solidFill>
                <a:effectLst/>
                <a:uLnTx/>
                <a:uFillTx/>
                <a:latin typeface="Kievit Offc" panose="020B0504030101020102" pitchFamily="34" charset="0"/>
                <a:ea typeface="Verdana" panose="020B0604030504040204" pitchFamily="34" charset="0"/>
                <a:cs typeface="Arial" panose="020B0604020202020204" pitchFamily="34" charset="0"/>
              </a:rPr>
              <a:t>Interim Director</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Kievit Offc" panose="020B0504030101020102" pitchFamily="34" charset="0"/>
                <a:ea typeface="Verdana" panose="020B0604030504040204" pitchFamily="34" charset="0"/>
                <a:cs typeface="Arial" panose="020B0604020202020204" pitchFamily="34" charset="0"/>
              </a:rPr>
              <a:t>Center for the Outdoor Recreation Economy</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Kievit Offc" panose="020B0504030101020102" pitchFamily="34" charset="0"/>
                <a:ea typeface="Verdana" panose="020B0604030504040204" pitchFamily="34" charset="0"/>
                <a:cs typeface="Arial" panose="020B0604020202020204" pitchFamily="34" charset="0"/>
              </a:rPr>
              <a:t>kate.porsche@oregonstate.edu</a:t>
            </a:r>
          </a:p>
        </p:txBody>
      </p:sp>
    </p:spTree>
    <p:custDataLst>
      <p:tags r:id="rId1"/>
    </p:custDataLst>
    <p:extLst>
      <p:ext uri="{BB962C8B-B14F-4D97-AF65-F5344CB8AC3E}">
        <p14:creationId xmlns:p14="http://schemas.microsoft.com/office/powerpoint/2010/main" val="59533495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80DFB5F-1C5B-4C7C-B753-51654F704649}"/>
              </a:ext>
            </a:extLst>
          </p:cNvPr>
          <p:cNvSpPr/>
          <p:nvPr/>
        </p:nvSpPr>
        <p:spPr>
          <a:xfrm>
            <a:off x="0" y="0"/>
            <a:ext cx="81776" cy="6858000"/>
          </a:xfrm>
          <a:prstGeom prst="rect">
            <a:avLst/>
          </a:prstGeom>
          <a:solidFill>
            <a:srgbClr val="D73F09"/>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B6D94FC-0B8F-4F76-8B80-422761B400FC}"/>
              </a:ext>
            </a:extLst>
          </p:cNvPr>
          <p:cNvSpPr>
            <a:spLocks noGrp="1"/>
          </p:cNvSpPr>
          <p:nvPr>
            <p:ph type="title"/>
          </p:nvPr>
        </p:nvSpPr>
        <p:spPr/>
        <p:txBody>
          <a:bodyPr/>
          <a:lstStyle/>
          <a:p>
            <a:r>
              <a:rPr lang="en-US" b="1" dirty="0">
                <a:latin typeface="Stratum2 Black" panose="020B0506030000020004" pitchFamily="34" charset="0"/>
              </a:rPr>
              <a:t>Learning Outcomes</a:t>
            </a:r>
          </a:p>
        </p:txBody>
      </p:sp>
      <p:sp>
        <p:nvSpPr>
          <p:cNvPr id="5" name="Text Placeholder 4">
            <a:extLst>
              <a:ext uri="{FF2B5EF4-FFF2-40B4-BE49-F238E27FC236}">
                <a16:creationId xmlns:a16="http://schemas.microsoft.com/office/drawing/2014/main" id="{79150F7C-FA8F-4426-9FDA-9F7E2CD87044}"/>
              </a:ext>
            </a:extLst>
          </p:cNvPr>
          <p:cNvSpPr>
            <a:spLocks noGrp="1"/>
          </p:cNvSpPr>
          <p:nvPr>
            <p:ph type="body" sz="half" idx="2"/>
          </p:nvPr>
        </p:nvSpPr>
        <p:spPr>
          <a:xfrm>
            <a:off x="839787" y="2380129"/>
            <a:ext cx="3932237" cy="3811588"/>
          </a:xfrm>
        </p:spPr>
        <p:txBody>
          <a:bodyPr/>
          <a:lstStyle/>
          <a:p>
            <a:pPr marL="342900" indent="-342900" fontAlgn="base">
              <a:buFont typeface="Arial" panose="020B0604020202020204" pitchFamily="34" charset="0"/>
              <a:buChar char="•"/>
            </a:pPr>
            <a:r>
              <a:rPr lang="en-US" sz="2000" dirty="0">
                <a:solidFill>
                  <a:srgbClr val="000000"/>
                </a:solidFill>
                <a:latin typeface="Stratum2 Light" panose="020B0506030000020004" pitchFamily="34" charset="0"/>
                <a:cs typeface="Times New Roman" panose="02020603050405020304" pitchFamily="18" charset="0"/>
              </a:rPr>
              <a:t>Share how we define the Outdoor Rec Economy </a:t>
            </a:r>
          </a:p>
          <a:p>
            <a:pPr marL="342900" indent="-342900" fontAlgn="base">
              <a:buFont typeface="Arial" panose="020B0604020202020204" pitchFamily="34" charset="0"/>
              <a:buChar char="•"/>
            </a:pPr>
            <a:r>
              <a:rPr lang="en-US" sz="2000" dirty="0">
                <a:solidFill>
                  <a:srgbClr val="000000"/>
                </a:solidFill>
                <a:latin typeface="Stratum2 Light" panose="020B0506030000020004" pitchFamily="34" charset="0"/>
                <a:cs typeface="Times New Roman" panose="02020603050405020304" pitchFamily="18" charset="0"/>
              </a:rPr>
              <a:t>Highlight researched workforce needs </a:t>
            </a:r>
          </a:p>
          <a:p>
            <a:pPr marL="342900" indent="-342900" fontAlgn="base">
              <a:buFont typeface="Arial" panose="020B0604020202020204" pitchFamily="34" charset="0"/>
              <a:buChar char="•"/>
            </a:pPr>
            <a:r>
              <a:rPr lang="en-US" sz="2000" dirty="0">
                <a:solidFill>
                  <a:srgbClr val="000000"/>
                </a:solidFill>
                <a:latin typeface="Stratum2 Light" panose="020B0506030000020004" pitchFamily="34" charset="0"/>
                <a:cs typeface="Times New Roman" panose="02020603050405020304" pitchFamily="18" charset="0"/>
              </a:rPr>
              <a:t>Discuss higher education’s role in workforce development solutions </a:t>
            </a:r>
          </a:p>
          <a:p>
            <a:pPr marL="342900" indent="-342900" fontAlgn="base">
              <a:buFont typeface="Arial" panose="020B0604020202020204" pitchFamily="34" charset="0"/>
              <a:buChar char="•"/>
            </a:pPr>
            <a:r>
              <a:rPr lang="en-US" sz="2000" dirty="0">
                <a:solidFill>
                  <a:srgbClr val="000000"/>
                </a:solidFill>
                <a:latin typeface="Stratum2 Light" panose="020B0506030000020004" pitchFamily="34" charset="0"/>
                <a:cs typeface="Times New Roman" panose="02020603050405020304" pitchFamily="18" charset="0"/>
              </a:rPr>
              <a:t>Explore work being done in specific sectors </a:t>
            </a:r>
          </a:p>
          <a:p>
            <a:endParaRPr lang="en-US" dirty="0"/>
          </a:p>
        </p:txBody>
      </p:sp>
      <p:pic>
        <p:nvPicPr>
          <p:cNvPr id="11" name="Picture 10" descr="A black and white shoe&#10;&#10;Description automatically generated with low confidence">
            <a:extLst>
              <a:ext uri="{FF2B5EF4-FFF2-40B4-BE49-F238E27FC236}">
                <a16:creationId xmlns:a16="http://schemas.microsoft.com/office/drawing/2014/main" id="{BD661C3D-8899-44F2-BEF1-DE52365B870F}"/>
              </a:ext>
            </a:extLst>
          </p:cNvPr>
          <p:cNvPicPr>
            <a:picLocks noChangeAspect="1"/>
          </p:cNvPicPr>
          <p:nvPr/>
        </p:nvPicPr>
        <p:blipFill rotWithShape="1">
          <a:blip r:embed="rId4"/>
          <a:srcRect t="19119" b="25373"/>
          <a:stretch/>
        </p:blipFill>
        <p:spPr>
          <a:xfrm>
            <a:off x="4981130" y="2057400"/>
            <a:ext cx="6858000" cy="3806732"/>
          </a:xfrm>
          <a:prstGeom prst="rect">
            <a:avLst/>
          </a:prstGeom>
        </p:spPr>
      </p:pic>
    </p:spTree>
    <p:custDataLst>
      <p:tags r:id="rId1"/>
    </p:custDataLst>
    <p:extLst>
      <p:ext uri="{BB962C8B-B14F-4D97-AF65-F5344CB8AC3E}">
        <p14:creationId xmlns:p14="http://schemas.microsoft.com/office/powerpoint/2010/main" val="634786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text&#10;&#10;Description automatically generated">
            <a:extLst>
              <a:ext uri="{FF2B5EF4-FFF2-40B4-BE49-F238E27FC236}">
                <a16:creationId xmlns:a16="http://schemas.microsoft.com/office/drawing/2014/main" id="{D9C9D32D-1A5F-B7D6-771C-3482609D8AFA}"/>
              </a:ext>
            </a:extLst>
          </p:cNvPr>
          <p:cNvPicPr>
            <a:picLocks noChangeAspect="1"/>
          </p:cNvPicPr>
          <p:nvPr/>
        </p:nvPicPr>
        <p:blipFill>
          <a:blip r:embed="rId4"/>
          <a:stretch>
            <a:fillRect/>
          </a:stretch>
        </p:blipFill>
        <p:spPr>
          <a:xfrm>
            <a:off x="3335544" y="914399"/>
            <a:ext cx="7192629" cy="4663221"/>
          </a:xfrm>
          <a:prstGeom prst="rect">
            <a:avLst/>
          </a:prstGeom>
        </p:spPr>
      </p:pic>
      <p:sp>
        <p:nvSpPr>
          <p:cNvPr id="16" name="Rectangle 15">
            <a:extLst>
              <a:ext uri="{FF2B5EF4-FFF2-40B4-BE49-F238E27FC236}">
                <a16:creationId xmlns:a16="http://schemas.microsoft.com/office/drawing/2014/main" id="{514A6799-19BE-894D-B852-42297BE32C81}"/>
              </a:ext>
            </a:extLst>
          </p:cNvPr>
          <p:cNvSpPr/>
          <p:nvPr/>
        </p:nvSpPr>
        <p:spPr>
          <a:xfrm>
            <a:off x="1229412" y="1991050"/>
            <a:ext cx="8308288"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Kievit Offc" panose="020B0504030101020102"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Kievit Offc" panose="020B0504030101020102" pitchFamily="34" charset="77"/>
              <a:ea typeface="+mn-ea"/>
              <a:cs typeface="+mn-cs"/>
            </a:endParaRPr>
          </a:p>
        </p:txBody>
      </p:sp>
      <p:sp>
        <p:nvSpPr>
          <p:cNvPr id="22" name="TextBox 21">
            <a:extLst>
              <a:ext uri="{FF2B5EF4-FFF2-40B4-BE49-F238E27FC236}">
                <a16:creationId xmlns:a16="http://schemas.microsoft.com/office/drawing/2014/main" id="{6285EE87-B03D-9149-85EF-16EA54F3F95F}"/>
              </a:ext>
            </a:extLst>
          </p:cNvPr>
          <p:cNvSpPr txBox="1"/>
          <p:nvPr/>
        </p:nvSpPr>
        <p:spPr>
          <a:xfrm>
            <a:off x="1072249" y="5042191"/>
            <a:ext cx="982913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WHAT IS THE </a:t>
            </a:r>
            <a:r>
              <a:rPr kumimoji="0" lang="en-US" sz="2000" b="0" i="0" u="none" strike="noStrike" kern="1200" cap="none" spc="300" normalizeH="0" baseline="0" noProof="0" dirty="0">
                <a:ln>
                  <a:noFill/>
                </a:ln>
                <a:solidFill>
                  <a:srgbClr val="D94009"/>
                </a:solidFill>
                <a:effectLst/>
                <a:uLnTx/>
                <a:uFillTx/>
                <a:latin typeface="Stratum2 Medium" panose="020B0506030000020004" pitchFamily="34" charset="0"/>
                <a:ea typeface="Verdana" panose="020B0604030504040204" pitchFamily="34" charset="0"/>
                <a:cs typeface="Arial" panose="020B0604020202020204" pitchFamily="34" charset="0"/>
              </a:rPr>
              <a:t>OUTDOOR RECREATION ECONOMY</a:t>
            </a: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a:t>
            </a:r>
          </a:p>
        </p:txBody>
      </p:sp>
      <p:sp>
        <p:nvSpPr>
          <p:cNvPr id="11" name="Rectangle 10">
            <a:extLst>
              <a:ext uri="{FF2B5EF4-FFF2-40B4-BE49-F238E27FC236}">
                <a16:creationId xmlns:a16="http://schemas.microsoft.com/office/drawing/2014/main" id="{0A179067-89CE-413B-A026-1AE4D6813700}"/>
              </a:ext>
            </a:extLst>
          </p:cNvPr>
          <p:cNvSpPr/>
          <p:nvPr/>
        </p:nvSpPr>
        <p:spPr>
          <a:xfrm>
            <a:off x="0" y="0"/>
            <a:ext cx="81776" cy="6858000"/>
          </a:xfrm>
          <a:prstGeom prst="rect">
            <a:avLst/>
          </a:prstGeom>
          <a:solidFill>
            <a:srgbClr val="D94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2743318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9B906597-4E30-55A5-0391-B69FBAFFC2B9}"/>
              </a:ext>
            </a:extLst>
          </p:cNvPr>
          <p:cNvPicPr>
            <a:picLocks noChangeAspect="1"/>
          </p:cNvPicPr>
          <p:nvPr/>
        </p:nvPicPr>
        <p:blipFill>
          <a:blip r:embed="rId4">
            <a:alphaModFix amt="5000"/>
          </a:blip>
          <a:stretch>
            <a:fillRect/>
          </a:stretch>
        </p:blipFill>
        <p:spPr>
          <a:xfrm>
            <a:off x="3084284" y="709253"/>
            <a:ext cx="7719557" cy="5004846"/>
          </a:xfrm>
          <a:prstGeom prst="rect">
            <a:avLst/>
          </a:prstGeom>
        </p:spPr>
      </p:pic>
      <p:sp>
        <p:nvSpPr>
          <p:cNvPr id="16" name="Rectangle 15">
            <a:extLst>
              <a:ext uri="{FF2B5EF4-FFF2-40B4-BE49-F238E27FC236}">
                <a16:creationId xmlns:a16="http://schemas.microsoft.com/office/drawing/2014/main" id="{514A6799-19BE-894D-B852-42297BE32C81}"/>
              </a:ext>
            </a:extLst>
          </p:cNvPr>
          <p:cNvSpPr/>
          <p:nvPr/>
        </p:nvSpPr>
        <p:spPr>
          <a:xfrm>
            <a:off x="1229412" y="1991050"/>
            <a:ext cx="8308288"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Kievit Offc" panose="020B0504030101020102"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Kievit Offc" panose="020B0504030101020102" pitchFamily="34" charset="77"/>
              <a:ea typeface="+mn-ea"/>
              <a:cs typeface="+mn-cs"/>
            </a:endParaRPr>
          </a:p>
        </p:txBody>
      </p:sp>
      <p:pic>
        <p:nvPicPr>
          <p:cNvPr id="15" name="Picture 14" descr="A picture containing device, clock&#10;&#10;Description automatically generated">
            <a:extLst>
              <a:ext uri="{FF2B5EF4-FFF2-40B4-BE49-F238E27FC236}">
                <a16:creationId xmlns:a16="http://schemas.microsoft.com/office/drawing/2014/main" id="{74FBEA87-16FC-6449-8DF7-DC542C892F4F}"/>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961400" y="380580"/>
            <a:ext cx="5938924" cy="5960651"/>
          </a:xfrm>
          <a:prstGeom prst="rect">
            <a:avLst/>
          </a:prstGeom>
        </p:spPr>
      </p:pic>
      <p:sp>
        <p:nvSpPr>
          <p:cNvPr id="11" name="Rectangle 10">
            <a:extLst>
              <a:ext uri="{FF2B5EF4-FFF2-40B4-BE49-F238E27FC236}">
                <a16:creationId xmlns:a16="http://schemas.microsoft.com/office/drawing/2014/main" id="{0A179067-89CE-413B-A026-1AE4D6813700}"/>
              </a:ext>
            </a:extLst>
          </p:cNvPr>
          <p:cNvSpPr/>
          <p:nvPr/>
        </p:nvSpPr>
        <p:spPr>
          <a:xfrm>
            <a:off x="0" y="0"/>
            <a:ext cx="81776" cy="6858000"/>
          </a:xfrm>
          <a:prstGeom prst="rect">
            <a:avLst/>
          </a:prstGeom>
          <a:solidFill>
            <a:srgbClr val="D94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DB37917-5CAB-33A0-DBF9-D17EFC6AA1D4}"/>
              </a:ext>
            </a:extLst>
          </p:cNvPr>
          <p:cNvSpPr txBox="1"/>
          <p:nvPr/>
        </p:nvSpPr>
        <p:spPr>
          <a:xfrm>
            <a:off x="115228" y="6374694"/>
            <a:ext cx="98291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WHAT IS THE </a:t>
            </a:r>
            <a:r>
              <a:rPr kumimoji="0" lang="en-US" sz="2000" b="0" i="0" u="none" strike="noStrike" kern="1200" cap="none" spc="300" normalizeH="0" baseline="0" noProof="0" dirty="0">
                <a:ln>
                  <a:noFill/>
                </a:ln>
                <a:solidFill>
                  <a:srgbClr val="D94009"/>
                </a:solidFill>
                <a:effectLst/>
                <a:uLnTx/>
                <a:uFillTx/>
                <a:latin typeface="Stratum2 Medium" panose="020B0506030000020004" pitchFamily="34" charset="0"/>
                <a:ea typeface="Verdana" panose="020B0604030504040204" pitchFamily="34" charset="0"/>
                <a:cs typeface="Arial" panose="020B0604020202020204" pitchFamily="34" charset="0"/>
              </a:rPr>
              <a:t>OUTDOOR RECREATION ECONOMY</a:t>
            </a: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a:t>
            </a:r>
          </a:p>
        </p:txBody>
      </p:sp>
    </p:spTree>
    <p:custDataLst>
      <p:tags r:id="rId1"/>
    </p:custDataLst>
    <p:extLst>
      <p:ext uri="{BB962C8B-B14F-4D97-AF65-F5344CB8AC3E}">
        <p14:creationId xmlns:p14="http://schemas.microsoft.com/office/powerpoint/2010/main" val="424998876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514A6799-19BE-894D-B852-42297BE32C81}"/>
              </a:ext>
            </a:extLst>
          </p:cNvPr>
          <p:cNvSpPr/>
          <p:nvPr/>
        </p:nvSpPr>
        <p:spPr>
          <a:xfrm>
            <a:off x="1229412" y="1991050"/>
            <a:ext cx="8308288" cy="6155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Kievit Offc" panose="020B0504030101020102" pitchFamily="34" charset="77"/>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Kievit Offc" panose="020B0504030101020102" pitchFamily="34" charset="77"/>
              <a:ea typeface="+mn-ea"/>
              <a:cs typeface="+mn-cs"/>
            </a:endParaRPr>
          </a:p>
        </p:txBody>
      </p:sp>
      <p:sp>
        <p:nvSpPr>
          <p:cNvPr id="11" name="Rectangle 10">
            <a:extLst>
              <a:ext uri="{FF2B5EF4-FFF2-40B4-BE49-F238E27FC236}">
                <a16:creationId xmlns:a16="http://schemas.microsoft.com/office/drawing/2014/main" id="{0A179067-89CE-413B-A026-1AE4D6813700}"/>
              </a:ext>
            </a:extLst>
          </p:cNvPr>
          <p:cNvSpPr/>
          <p:nvPr/>
        </p:nvSpPr>
        <p:spPr>
          <a:xfrm>
            <a:off x="0" y="0"/>
            <a:ext cx="81776" cy="6858000"/>
          </a:xfrm>
          <a:prstGeom prst="rect">
            <a:avLst/>
          </a:prstGeom>
          <a:solidFill>
            <a:srgbClr val="D94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1DB37917-5CAB-33A0-DBF9-D17EFC6AA1D4}"/>
              </a:ext>
            </a:extLst>
          </p:cNvPr>
          <p:cNvSpPr txBox="1"/>
          <p:nvPr/>
        </p:nvSpPr>
        <p:spPr>
          <a:xfrm>
            <a:off x="115228" y="6374694"/>
            <a:ext cx="98291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OUTDOOR RECREATION ECONOMY </a:t>
            </a:r>
            <a:r>
              <a:rPr kumimoji="0" lang="en-US" sz="2000" b="0" i="0" u="none" strike="noStrike" kern="1200" cap="none" spc="300" normalizeH="0" baseline="0" noProof="0" dirty="0">
                <a:ln>
                  <a:noFill/>
                </a:ln>
                <a:solidFill>
                  <a:srgbClr val="D94009"/>
                </a:solidFill>
                <a:effectLst/>
                <a:uLnTx/>
                <a:uFillTx/>
                <a:latin typeface="Stratum2 Medium" panose="020B0506030000020004" pitchFamily="34" charset="0"/>
                <a:ea typeface="Verdana" panose="020B0604030504040204" pitchFamily="34" charset="0"/>
                <a:cs typeface="Arial" panose="020B0604020202020204" pitchFamily="34" charset="0"/>
              </a:rPr>
              <a:t>IMPACT</a:t>
            </a:r>
            <a:endPar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F98FE47D-7F11-313A-28E7-5FE65DDE95B5}"/>
              </a:ext>
            </a:extLst>
          </p:cNvPr>
          <p:cNvPicPr>
            <a:picLocks noChangeAspect="1"/>
          </p:cNvPicPr>
          <p:nvPr/>
        </p:nvPicPr>
        <p:blipFill>
          <a:blip r:embed="rId4"/>
          <a:stretch>
            <a:fillRect/>
          </a:stretch>
        </p:blipFill>
        <p:spPr>
          <a:xfrm>
            <a:off x="647228" y="132427"/>
            <a:ext cx="10897544" cy="6165114"/>
          </a:xfrm>
          <a:prstGeom prst="rect">
            <a:avLst/>
          </a:prstGeom>
        </p:spPr>
      </p:pic>
    </p:spTree>
    <p:custDataLst>
      <p:tags r:id="rId1"/>
    </p:custDataLst>
    <p:extLst>
      <p:ext uri="{BB962C8B-B14F-4D97-AF65-F5344CB8AC3E}">
        <p14:creationId xmlns:p14="http://schemas.microsoft.com/office/powerpoint/2010/main" val="84891869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1FA0C058-26EE-0EDE-06A4-1F685184F4FE}"/>
              </a:ext>
            </a:extLst>
          </p:cNvPr>
          <p:cNvPicPr>
            <a:picLocks noChangeAspect="1"/>
          </p:cNvPicPr>
          <p:nvPr/>
        </p:nvPicPr>
        <p:blipFill>
          <a:blip r:embed="rId4">
            <a:alphaModFix amt="5000"/>
          </a:blip>
          <a:stretch>
            <a:fillRect/>
          </a:stretch>
        </p:blipFill>
        <p:spPr>
          <a:xfrm>
            <a:off x="3084284" y="709253"/>
            <a:ext cx="7719557" cy="5004846"/>
          </a:xfrm>
          <a:prstGeom prst="rect">
            <a:avLst/>
          </a:prstGeom>
        </p:spPr>
      </p:pic>
      <p:grpSp>
        <p:nvGrpSpPr>
          <p:cNvPr id="11" name="Group 10">
            <a:extLst>
              <a:ext uri="{FF2B5EF4-FFF2-40B4-BE49-F238E27FC236}">
                <a16:creationId xmlns:a16="http://schemas.microsoft.com/office/drawing/2014/main" id="{B9B3D5DF-F766-4EE2-A1E1-7B1CE90B78A5}"/>
              </a:ext>
            </a:extLst>
          </p:cNvPr>
          <p:cNvGrpSpPr/>
          <p:nvPr/>
        </p:nvGrpSpPr>
        <p:grpSpPr>
          <a:xfrm>
            <a:off x="1104273" y="1441914"/>
            <a:ext cx="3604745" cy="3879007"/>
            <a:chOff x="7713445" y="1034544"/>
            <a:chExt cx="3604745" cy="3879007"/>
          </a:xfrm>
        </p:grpSpPr>
        <p:grpSp>
          <p:nvGrpSpPr>
            <p:cNvPr id="12" name="Group 11">
              <a:extLst>
                <a:ext uri="{FF2B5EF4-FFF2-40B4-BE49-F238E27FC236}">
                  <a16:creationId xmlns:a16="http://schemas.microsoft.com/office/drawing/2014/main" id="{2ECA4803-4F52-470F-8695-7FFD37ED45B3}"/>
                </a:ext>
              </a:extLst>
            </p:cNvPr>
            <p:cNvGrpSpPr/>
            <p:nvPr/>
          </p:nvGrpSpPr>
          <p:grpSpPr>
            <a:xfrm>
              <a:off x="7713445" y="1507411"/>
              <a:ext cx="3604745" cy="3406140"/>
              <a:chOff x="7713445" y="1653123"/>
              <a:chExt cx="3604745" cy="3406140"/>
            </a:xfrm>
          </p:grpSpPr>
          <p:grpSp>
            <p:nvGrpSpPr>
              <p:cNvPr id="4" name="Group 3">
                <a:extLst>
                  <a:ext uri="{FF2B5EF4-FFF2-40B4-BE49-F238E27FC236}">
                    <a16:creationId xmlns:a16="http://schemas.microsoft.com/office/drawing/2014/main" id="{C170C42F-F06F-41AC-9219-969497160BA5}"/>
                  </a:ext>
                </a:extLst>
              </p:cNvPr>
              <p:cNvGrpSpPr/>
              <p:nvPr/>
            </p:nvGrpSpPr>
            <p:grpSpPr>
              <a:xfrm>
                <a:off x="7713445" y="1653123"/>
                <a:ext cx="3604745" cy="3406140"/>
                <a:chOff x="7713445" y="1653123"/>
                <a:chExt cx="3604745" cy="3406140"/>
              </a:xfrm>
            </p:grpSpPr>
            <p:grpSp>
              <p:nvGrpSpPr>
                <p:cNvPr id="22" name="Group 21">
                  <a:extLst>
                    <a:ext uri="{FF2B5EF4-FFF2-40B4-BE49-F238E27FC236}">
                      <a16:creationId xmlns:a16="http://schemas.microsoft.com/office/drawing/2014/main" id="{2DCF90C1-3311-4FE5-A362-FD3BE42F6E98}"/>
                    </a:ext>
                  </a:extLst>
                </p:cNvPr>
                <p:cNvGrpSpPr/>
                <p:nvPr/>
              </p:nvGrpSpPr>
              <p:grpSpPr>
                <a:xfrm>
                  <a:off x="7713445" y="1653123"/>
                  <a:ext cx="3604745" cy="3406140"/>
                  <a:chOff x="8147383" y="2352019"/>
                  <a:chExt cx="3604745" cy="3406140"/>
                </a:xfrm>
              </p:grpSpPr>
              <p:sp>
                <p:nvSpPr>
                  <p:cNvPr id="19" name="Rectangle 18">
                    <a:extLst>
                      <a:ext uri="{FF2B5EF4-FFF2-40B4-BE49-F238E27FC236}">
                        <a16:creationId xmlns:a16="http://schemas.microsoft.com/office/drawing/2014/main" id="{2E375ABF-1BEE-4EB3-AA9C-93A853F8A85D}"/>
                      </a:ext>
                    </a:extLst>
                  </p:cNvPr>
                  <p:cNvSpPr/>
                  <p:nvPr/>
                </p:nvSpPr>
                <p:spPr>
                  <a:xfrm>
                    <a:off x="8147383" y="2352019"/>
                    <a:ext cx="3604745" cy="3406140"/>
                  </a:xfrm>
                  <a:prstGeom prst="rect">
                    <a:avLst/>
                  </a:prstGeom>
                  <a:solidFill>
                    <a:schemeClr val="bg1"/>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33763CF7-E444-2E42-A1C2-D768C17A54D0}"/>
                      </a:ext>
                    </a:extLst>
                  </p:cNvPr>
                  <p:cNvSpPr txBox="1"/>
                  <p:nvPr/>
                </p:nvSpPr>
                <p:spPr>
                  <a:xfrm>
                    <a:off x="8228193" y="4338359"/>
                    <a:ext cx="3411116" cy="1015663"/>
                  </a:xfrm>
                  <a:prstGeom prst="rect">
                    <a:avLst/>
                  </a:prstGeom>
                  <a:noFill/>
                </p:spPr>
                <p:txBody>
                  <a:bodyPr wrap="square" rtlCol="0">
                    <a:spAutoFit/>
                  </a:bodyPr>
                  <a:lstStyle/>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3A00"/>
                        </a:solidFill>
                        <a:effectLst/>
                        <a:uLnTx/>
                        <a:uFillTx/>
                        <a:latin typeface="Stratum2 Medium" panose="020B0506030000020004" pitchFamily="34" charset="0"/>
                        <a:ea typeface="+mn-ea"/>
                        <a:cs typeface="Arial" panose="020B0604020202020204" pitchFamily="34" charset="0"/>
                      </a:rPr>
                      <a:t>5.2 MILLION JOBS </a:t>
                    </a:r>
                  </a:p>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3A00"/>
                        </a:solidFill>
                        <a:effectLst/>
                        <a:uLnTx/>
                        <a:uFillTx/>
                        <a:latin typeface="Stratum2 Medium" panose="020B0506030000020004" pitchFamily="34" charset="0"/>
                        <a:ea typeface="+mn-ea"/>
                        <a:cs typeface="Arial" panose="020B0604020202020204" pitchFamily="34" charset="0"/>
                      </a:rPr>
                      <a:t>IN AN INDUSTRY </a:t>
                    </a:r>
                  </a:p>
                  <a:p>
                    <a:pPr marL="0" marR="0" lvl="0" indent="0" algn="ctr" defTabSz="914400" rtl="0" eaLnBrk="1" fontAlgn="auto" latinLnBrk="0" hangingPunct="1">
                      <a:lnSpc>
                        <a:spcPts val="24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3A00"/>
                        </a:solidFill>
                        <a:effectLst/>
                        <a:uLnTx/>
                        <a:uFillTx/>
                        <a:latin typeface="Stratum2 Medium" panose="020B0506030000020004" pitchFamily="34" charset="0"/>
                        <a:ea typeface="+mn-ea"/>
                        <a:cs typeface="Arial" panose="020B0604020202020204" pitchFamily="34" charset="0"/>
                      </a:rPr>
                      <a:t>COMPRISING 2.1% GDP</a:t>
                    </a:r>
                  </a:p>
                </p:txBody>
              </p:sp>
              <p:pic>
                <p:nvPicPr>
                  <p:cNvPr id="3" name="Graphic 2" descr="Formal Shirt with solid fill">
                    <a:extLst>
                      <a:ext uri="{FF2B5EF4-FFF2-40B4-BE49-F238E27FC236}">
                        <a16:creationId xmlns:a16="http://schemas.microsoft.com/office/drawing/2014/main" id="{2D05BA0D-87F2-4D78-AB78-82110BA4E30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021350" y="2718492"/>
                    <a:ext cx="737886" cy="737886"/>
                  </a:xfrm>
                  <a:prstGeom prst="rect">
                    <a:avLst/>
                  </a:prstGeom>
                </p:spPr>
              </p:pic>
              <p:pic>
                <p:nvPicPr>
                  <p:cNvPr id="10" name="Graphic 9" descr="Hike">
                    <a:extLst>
                      <a:ext uri="{FF2B5EF4-FFF2-40B4-BE49-F238E27FC236}">
                        <a16:creationId xmlns:a16="http://schemas.microsoft.com/office/drawing/2014/main" id="{9DE982D1-86B5-4082-A45C-E512A5C6735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p:blipFill>
                <p:spPr>
                  <a:xfrm>
                    <a:off x="10036121" y="3438349"/>
                    <a:ext cx="733615" cy="733615"/>
                  </a:xfrm>
                  <a:prstGeom prst="rect">
                    <a:avLst/>
                  </a:prstGeom>
                </p:spPr>
              </p:pic>
            </p:grpSp>
            <p:pic>
              <p:nvPicPr>
                <p:cNvPr id="49" name="Graphic 48" descr="Deer with solid fill">
                  <a:extLst>
                    <a:ext uri="{FF2B5EF4-FFF2-40B4-BE49-F238E27FC236}">
                      <a16:creationId xmlns:a16="http://schemas.microsoft.com/office/drawing/2014/main" id="{BE1177B8-A580-452E-B4AE-0A874BE1ACA4}"/>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24406" y="2684832"/>
                  <a:ext cx="854578" cy="854578"/>
                </a:xfrm>
                <a:prstGeom prst="rect">
                  <a:avLst/>
                </a:prstGeom>
              </p:spPr>
            </p:pic>
          </p:grpSp>
          <p:pic>
            <p:nvPicPr>
              <p:cNvPr id="47" name="Graphic 46" descr="Kayak">
                <a:extLst>
                  <a:ext uri="{FF2B5EF4-FFF2-40B4-BE49-F238E27FC236}">
                    <a16:creationId xmlns:a16="http://schemas.microsoft.com/office/drawing/2014/main" id="{05ED04E6-E6B2-4E2C-AFC3-609D1DE0D77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p:blipFill>
            <p:spPr>
              <a:xfrm>
                <a:off x="9511136" y="1939817"/>
                <a:ext cx="837503" cy="837503"/>
              </a:xfrm>
              <a:prstGeom prst="rect">
                <a:avLst/>
              </a:prstGeom>
            </p:spPr>
          </p:pic>
        </p:grpSp>
        <p:sp>
          <p:nvSpPr>
            <p:cNvPr id="43" name="TextBox 42">
              <a:extLst>
                <a:ext uri="{FF2B5EF4-FFF2-40B4-BE49-F238E27FC236}">
                  <a16:creationId xmlns:a16="http://schemas.microsoft.com/office/drawing/2014/main" id="{8E8E4F4F-ABEA-4035-9011-305D347D327F}"/>
                </a:ext>
              </a:extLst>
            </p:cNvPr>
            <p:cNvSpPr txBox="1"/>
            <p:nvPr/>
          </p:nvSpPr>
          <p:spPr>
            <a:xfrm>
              <a:off x="8736516" y="1034544"/>
              <a:ext cx="184730" cy="3693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grpSp>
      <p:sp>
        <p:nvSpPr>
          <p:cNvPr id="6" name="Rectangle 5">
            <a:extLst>
              <a:ext uri="{FF2B5EF4-FFF2-40B4-BE49-F238E27FC236}">
                <a16:creationId xmlns:a16="http://schemas.microsoft.com/office/drawing/2014/main" id="{97E18A3D-327D-1941-9481-98DE4E4E4ABC}"/>
              </a:ext>
            </a:extLst>
          </p:cNvPr>
          <p:cNvSpPr/>
          <p:nvPr/>
        </p:nvSpPr>
        <p:spPr>
          <a:xfrm>
            <a:off x="0" y="0"/>
            <a:ext cx="81776" cy="6858000"/>
          </a:xfrm>
          <a:prstGeom prst="rect">
            <a:avLst/>
          </a:prstGeom>
          <a:solidFill>
            <a:srgbClr val="D94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00383E32-6BA0-4D7B-A534-9F4132057AF5}"/>
              </a:ext>
            </a:extLst>
          </p:cNvPr>
          <p:cNvGrpSpPr/>
          <p:nvPr/>
        </p:nvGrpSpPr>
        <p:grpSpPr>
          <a:xfrm>
            <a:off x="7389502" y="1443589"/>
            <a:ext cx="3604745" cy="3877332"/>
            <a:chOff x="1812473" y="1037867"/>
            <a:chExt cx="3604745" cy="3877332"/>
          </a:xfrm>
        </p:grpSpPr>
        <p:grpSp>
          <p:nvGrpSpPr>
            <p:cNvPr id="34" name="Group 33">
              <a:extLst>
                <a:ext uri="{FF2B5EF4-FFF2-40B4-BE49-F238E27FC236}">
                  <a16:creationId xmlns:a16="http://schemas.microsoft.com/office/drawing/2014/main" id="{F56AE1F0-E504-4F52-8C38-18837D4A06FF}"/>
                </a:ext>
              </a:extLst>
            </p:cNvPr>
            <p:cNvGrpSpPr/>
            <p:nvPr/>
          </p:nvGrpSpPr>
          <p:grpSpPr>
            <a:xfrm>
              <a:off x="1812473" y="1509059"/>
              <a:ext cx="3604745" cy="3406140"/>
              <a:chOff x="8421706" y="2396171"/>
              <a:chExt cx="3604745" cy="3406140"/>
            </a:xfrm>
          </p:grpSpPr>
          <p:sp>
            <p:nvSpPr>
              <p:cNvPr id="41" name="Rectangle 40">
                <a:extLst>
                  <a:ext uri="{FF2B5EF4-FFF2-40B4-BE49-F238E27FC236}">
                    <a16:creationId xmlns:a16="http://schemas.microsoft.com/office/drawing/2014/main" id="{C7329FE5-D7B6-4B1E-AD60-D7099CE61694}"/>
                  </a:ext>
                </a:extLst>
              </p:cNvPr>
              <p:cNvSpPr/>
              <p:nvPr/>
            </p:nvSpPr>
            <p:spPr>
              <a:xfrm>
                <a:off x="8421706" y="2396171"/>
                <a:ext cx="3604745" cy="3406140"/>
              </a:xfrm>
              <a:prstGeom prst="rect">
                <a:avLst/>
              </a:prstGeom>
              <a:solidFill>
                <a:schemeClr val="bg1"/>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6" name="TextBox 35">
                <a:extLst>
                  <a:ext uri="{FF2B5EF4-FFF2-40B4-BE49-F238E27FC236}">
                    <a16:creationId xmlns:a16="http://schemas.microsoft.com/office/drawing/2014/main" id="{2B0F82B4-6CEB-460E-89C1-1B304E3270B9}"/>
                  </a:ext>
                </a:extLst>
              </p:cNvPr>
              <p:cNvSpPr txBox="1"/>
              <p:nvPr/>
            </p:nvSpPr>
            <p:spPr>
              <a:xfrm>
                <a:off x="8690677" y="4206603"/>
                <a:ext cx="3021082" cy="938975"/>
              </a:xfrm>
              <a:prstGeom prst="rect">
                <a:avLst/>
              </a:prstGeom>
              <a:noFill/>
            </p:spPr>
            <p:txBody>
              <a:bodyPr wrap="square" rtlCol="0">
                <a:spAutoFit/>
              </a:bodyPr>
              <a:lstStyle/>
              <a:p>
                <a:pPr marL="0" marR="0" lvl="0" indent="0" algn="ctr" defTabSz="914400" rtl="0" eaLnBrk="1" fontAlgn="auto" latinLnBrk="0" hangingPunct="1">
                  <a:lnSpc>
                    <a:spcPts val="22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FF3A00"/>
                    </a:solidFill>
                    <a:effectLst/>
                    <a:uLnTx/>
                    <a:uFillTx/>
                    <a:latin typeface="Stratum2 Medium" panose="020B0506030000020004" pitchFamily="34" charset="0"/>
                    <a:ea typeface="+mn-ea"/>
                    <a:cs typeface="Arial" panose="020B0604020202020204" pitchFamily="34" charset="0"/>
                  </a:rPr>
                  <a:t>NEXT GENERATION </a:t>
                </a:r>
                <a:br>
                  <a:rPr kumimoji="0" lang="en-US" sz="2000" b="0" i="0" u="none" strike="noStrike" kern="1200" cap="none" spc="0" normalizeH="0" baseline="0" noProof="0" dirty="0">
                    <a:ln>
                      <a:noFill/>
                    </a:ln>
                    <a:solidFill>
                      <a:srgbClr val="FF3A00"/>
                    </a:solidFill>
                    <a:effectLst/>
                    <a:uLnTx/>
                    <a:uFillTx/>
                    <a:latin typeface="Stratum2 Medium" panose="020B0506030000020004" pitchFamily="34" charset="0"/>
                    <a:ea typeface="+mn-ea"/>
                    <a:cs typeface="Arial" panose="020B0604020202020204" pitchFamily="34" charset="0"/>
                  </a:rPr>
                </a:br>
                <a:r>
                  <a:rPr kumimoji="0" lang="en-US" sz="2000" b="0" i="0" u="none" strike="noStrike" kern="1200" cap="none" spc="0" normalizeH="0" baseline="0" noProof="0" dirty="0">
                    <a:ln>
                      <a:noFill/>
                    </a:ln>
                    <a:solidFill>
                      <a:srgbClr val="FF3A00"/>
                    </a:solidFill>
                    <a:effectLst/>
                    <a:uLnTx/>
                    <a:uFillTx/>
                    <a:latin typeface="Stratum2 Medium" panose="020B0506030000020004" pitchFamily="34" charset="0"/>
                    <a:ea typeface="+mn-ea"/>
                    <a:cs typeface="Arial" panose="020B0604020202020204" pitchFamily="34" charset="0"/>
                  </a:rPr>
                  <a:t>OF THE OUTDOOR WORKFORCE</a:t>
                </a:r>
              </a:p>
            </p:txBody>
          </p:sp>
          <p:pic>
            <p:nvPicPr>
              <p:cNvPr id="39" name="Graphic 38" descr="Group brainstorm with solid fill">
                <a:extLst>
                  <a:ext uri="{FF2B5EF4-FFF2-40B4-BE49-F238E27FC236}">
                    <a16:creationId xmlns:a16="http://schemas.microsoft.com/office/drawing/2014/main" id="{B7E01AC3-2AF1-473D-BDBD-CCFBA7D78E13}"/>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213249" y="3078931"/>
                <a:ext cx="914400" cy="914400"/>
              </a:xfrm>
              <a:prstGeom prst="rect">
                <a:avLst/>
              </a:prstGeom>
            </p:spPr>
          </p:pic>
        </p:grpSp>
        <p:pic>
          <p:nvPicPr>
            <p:cNvPr id="30" name="Graphic 29" descr="Decision chart">
              <a:extLst>
                <a:ext uri="{FF2B5EF4-FFF2-40B4-BE49-F238E27FC236}">
                  <a16:creationId xmlns:a16="http://schemas.microsoft.com/office/drawing/2014/main" id="{F2F45B5D-FD94-4BC8-93F7-7D815A4AB98C}"/>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p:blipFill>
          <p:spPr>
            <a:xfrm>
              <a:off x="2577652" y="2178692"/>
              <a:ext cx="914400" cy="914400"/>
            </a:xfrm>
            <a:prstGeom prst="rect">
              <a:avLst/>
            </a:prstGeom>
          </p:spPr>
        </p:pic>
        <p:sp>
          <p:nvSpPr>
            <p:cNvPr id="40" name="TextBox 39">
              <a:extLst>
                <a:ext uri="{FF2B5EF4-FFF2-40B4-BE49-F238E27FC236}">
                  <a16:creationId xmlns:a16="http://schemas.microsoft.com/office/drawing/2014/main" id="{4710969A-6F88-46D0-8FA4-479267A2DBF5}"/>
                </a:ext>
              </a:extLst>
            </p:cNvPr>
            <p:cNvSpPr txBox="1"/>
            <p:nvPr/>
          </p:nvSpPr>
          <p:spPr>
            <a:xfrm>
              <a:off x="4313531" y="1037867"/>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lumMod val="65000"/>
                  </a:prstClr>
                </a:solidFill>
                <a:effectLst/>
                <a:uLnTx/>
                <a:uFillTx/>
                <a:latin typeface="Arial" panose="020B0604020202020204" pitchFamily="34" charset="0"/>
                <a:ea typeface="+mn-ea"/>
                <a:cs typeface="Arial" panose="020B0604020202020204" pitchFamily="34" charset="0"/>
              </a:endParaRPr>
            </a:p>
          </p:txBody>
        </p:sp>
      </p:grpSp>
      <p:grpSp>
        <p:nvGrpSpPr>
          <p:cNvPr id="18" name="Group 17">
            <a:extLst>
              <a:ext uri="{FF2B5EF4-FFF2-40B4-BE49-F238E27FC236}">
                <a16:creationId xmlns:a16="http://schemas.microsoft.com/office/drawing/2014/main" id="{3C450874-8E5C-4442-A1A2-5C9F069339C1}"/>
              </a:ext>
            </a:extLst>
          </p:cNvPr>
          <p:cNvGrpSpPr/>
          <p:nvPr/>
        </p:nvGrpSpPr>
        <p:grpSpPr>
          <a:xfrm>
            <a:off x="4435023" y="1626580"/>
            <a:ext cx="3242542" cy="3533215"/>
            <a:chOff x="4971915" y="1213930"/>
            <a:chExt cx="3242542" cy="3533215"/>
          </a:xfrm>
        </p:grpSpPr>
        <p:sp>
          <p:nvSpPr>
            <p:cNvPr id="13" name="Arrow: Left-Right 12">
              <a:extLst>
                <a:ext uri="{FF2B5EF4-FFF2-40B4-BE49-F238E27FC236}">
                  <a16:creationId xmlns:a16="http://schemas.microsoft.com/office/drawing/2014/main" id="{52194000-7342-453C-8B8D-D8CC735EBDBF}"/>
                </a:ext>
              </a:extLst>
            </p:cNvPr>
            <p:cNvSpPr/>
            <p:nvPr/>
          </p:nvSpPr>
          <p:spPr>
            <a:xfrm>
              <a:off x="5063860" y="3595132"/>
              <a:ext cx="3021082" cy="1152013"/>
            </a:xfrm>
            <a:prstGeom prst="leftRightArrow">
              <a:avLst>
                <a:gd name="adj1" fmla="val 56266"/>
                <a:gd name="adj2" fmla="val 52088"/>
              </a:avLst>
            </a:prstGeom>
            <a:solidFill>
              <a:schemeClr val="bg1"/>
            </a:solidFill>
            <a:ln w="28575">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5" name="Graphic 14" descr="Bridge scene with solid fill">
              <a:extLst>
                <a:ext uri="{FF2B5EF4-FFF2-40B4-BE49-F238E27FC236}">
                  <a16:creationId xmlns:a16="http://schemas.microsoft.com/office/drawing/2014/main" id="{865A085F-186B-41D0-B9D1-D79653C49174}"/>
                </a:ext>
              </a:extLst>
            </p:cNvPr>
            <p:cNvPicPr>
              <a:picLocks noChangeAspect="1"/>
            </p:cNvPicPr>
            <p:nvPr/>
          </p:nvPicPr>
          <p:blipFill rotWithShape="1">
            <a:blip r:embed="rId17" cstate="screen">
              <a:extLst>
                <a:ext uri="{28A0092B-C50C-407E-A947-70E740481C1C}">
                  <a14:useLocalDpi xmlns:a14="http://schemas.microsoft.com/office/drawing/2010/main" val="0"/>
                </a:ext>
                <a:ext uri="{96DAC541-7B7A-43D3-8B79-37D633B846F1}">
                  <asvg:svgBlip xmlns:asvg="http://schemas.microsoft.com/office/drawing/2016/SVG/main" r:embed="rId18"/>
                </a:ext>
              </a:extLst>
            </a:blip>
            <a:srcRect b="28712"/>
            <a:stretch/>
          </p:blipFill>
          <p:spPr>
            <a:xfrm>
              <a:off x="4971915" y="1213930"/>
              <a:ext cx="3242542" cy="2257063"/>
            </a:xfrm>
            <a:prstGeom prst="rect">
              <a:avLst/>
            </a:prstGeom>
          </p:spPr>
        </p:pic>
        <p:sp>
          <p:nvSpPr>
            <p:cNvPr id="37" name="TextBox 36">
              <a:extLst>
                <a:ext uri="{FF2B5EF4-FFF2-40B4-BE49-F238E27FC236}">
                  <a16:creationId xmlns:a16="http://schemas.microsoft.com/office/drawing/2014/main" id="{A3722492-F766-4AC0-96E8-569999065527}"/>
                </a:ext>
              </a:extLst>
            </p:cNvPr>
            <p:cNvSpPr txBox="1"/>
            <p:nvPr/>
          </p:nvSpPr>
          <p:spPr>
            <a:xfrm>
              <a:off x="5870791" y="3014514"/>
              <a:ext cx="144903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6003925" algn="l"/>
                </a:tabLst>
                <a:defRPr/>
              </a:pPr>
              <a:r>
                <a:rPr kumimoji="0" lang="en-US" sz="2800" b="0" i="0" u="none" strike="noStrike" kern="1200" cap="none" spc="600" normalizeH="0" baseline="0" noProof="0" dirty="0">
                  <a:ln>
                    <a:noFill/>
                  </a:ln>
                  <a:solidFill>
                    <a:srgbClr val="FF3A00"/>
                  </a:solidFill>
                  <a:effectLst/>
                  <a:uLnTx/>
                  <a:uFillTx/>
                  <a:latin typeface="Stratum2 Black" panose="020B0506030000020004" pitchFamily="34" charset="0"/>
                  <a:ea typeface="Verdana" panose="020B0604030504040204" pitchFamily="34" charset="0"/>
                  <a:cs typeface="Verdana" panose="020B0604030504040204" pitchFamily="34" charset="0"/>
                </a:rPr>
                <a:t>OSU</a:t>
              </a:r>
            </a:p>
          </p:txBody>
        </p:sp>
        <p:sp>
          <p:nvSpPr>
            <p:cNvPr id="21" name="TextBox 20">
              <a:extLst>
                <a:ext uri="{FF2B5EF4-FFF2-40B4-BE49-F238E27FC236}">
                  <a16:creationId xmlns:a16="http://schemas.microsoft.com/office/drawing/2014/main" id="{BDCCB42D-D25E-6642-8D23-EBC699841BF5}"/>
                </a:ext>
              </a:extLst>
            </p:cNvPr>
            <p:cNvSpPr txBox="1"/>
            <p:nvPr/>
          </p:nvSpPr>
          <p:spPr>
            <a:xfrm>
              <a:off x="5632697" y="3901385"/>
              <a:ext cx="1827951" cy="559577"/>
            </a:xfrm>
            <a:prstGeom prst="rect">
              <a:avLst/>
            </a:prstGeom>
            <a:noFill/>
          </p:spPr>
          <p:txBody>
            <a:bodyPr wrap="square" rtlCol="0">
              <a:spAutoFit/>
            </a:bodyPr>
            <a:lstStyle/>
            <a:p>
              <a:pPr marL="0" marR="0" lvl="0" indent="0" algn="ctr" defTabSz="914400" rtl="0" eaLnBrk="1" fontAlgn="auto" latinLnBrk="0" hangingPunct="1">
                <a:lnSpc>
                  <a:spcPts val="19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Tahoma" panose="020B0604030504040204" pitchFamily="34" charset="0"/>
                  <a:ea typeface="Tahoma" panose="020B0604030504040204" pitchFamily="34" charset="0"/>
                  <a:cs typeface="Tahoma" panose="020B0604030504040204" pitchFamily="34" charset="0"/>
                </a:rPr>
                <a:t>Pathways to New and Better Jobs</a:t>
              </a:r>
            </a:p>
          </p:txBody>
        </p:sp>
      </p:grpSp>
      <p:grpSp>
        <p:nvGrpSpPr>
          <p:cNvPr id="20" name="Group 19">
            <a:extLst>
              <a:ext uri="{FF2B5EF4-FFF2-40B4-BE49-F238E27FC236}">
                <a16:creationId xmlns:a16="http://schemas.microsoft.com/office/drawing/2014/main" id="{62350E7D-383E-4011-91BA-C0EC021F3940}"/>
              </a:ext>
            </a:extLst>
          </p:cNvPr>
          <p:cNvGrpSpPr/>
          <p:nvPr/>
        </p:nvGrpSpPr>
        <p:grpSpPr>
          <a:xfrm>
            <a:off x="4475800" y="2594137"/>
            <a:ext cx="3140547" cy="2397614"/>
            <a:chOff x="5012692" y="2181487"/>
            <a:chExt cx="3140547" cy="2397614"/>
          </a:xfrm>
        </p:grpSpPr>
        <p:sp>
          <p:nvSpPr>
            <p:cNvPr id="16" name="Rectangle 15">
              <a:extLst>
                <a:ext uri="{FF2B5EF4-FFF2-40B4-BE49-F238E27FC236}">
                  <a16:creationId xmlns:a16="http://schemas.microsoft.com/office/drawing/2014/main" id="{5952AC64-D6A8-48E4-89D1-089814B62D85}"/>
                </a:ext>
              </a:extLst>
            </p:cNvPr>
            <p:cNvSpPr/>
            <p:nvPr/>
          </p:nvSpPr>
          <p:spPr>
            <a:xfrm>
              <a:off x="5012692" y="2181487"/>
              <a:ext cx="214234" cy="2397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D4A5885A-E5C3-4838-86D4-33F7B48FAB76}"/>
                </a:ext>
              </a:extLst>
            </p:cNvPr>
            <p:cNvSpPr/>
            <p:nvPr/>
          </p:nvSpPr>
          <p:spPr>
            <a:xfrm>
              <a:off x="7939005" y="2181787"/>
              <a:ext cx="214234" cy="23973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2" name="Rectangle 1">
            <a:extLst>
              <a:ext uri="{FF2B5EF4-FFF2-40B4-BE49-F238E27FC236}">
                <a16:creationId xmlns:a16="http://schemas.microsoft.com/office/drawing/2014/main" id="{6EBC029D-4723-F008-CFEE-07708305DB41}"/>
              </a:ext>
            </a:extLst>
          </p:cNvPr>
          <p:cNvSpPr/>
          <p:nvPr/>
        </p:nvSpPr>
        <p:spPr>
          <a:xfrm>
            <a:off x="2087570" y="764437"/>
            <a:ext cx="7979450"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solidFill>
                  <a:prstClr val="black">
                    <a:lumMod val="85000"/>
                    <a:lumOff val="15000"/>
                  </a:prstClr>
                </a:solidFill>
                <a:effectLst/>
                <a:uLnTx/>
                <a:uFillTx/>
                <a:latin typeface="Kievit Offc Medium" panose="020B0604030101020102" pitchFamily="34" charset="0"/>
                <a:ea typeface="+mn-ea"/>
                <a:cs typeface="Arial" panose="020B0604020202020204" pitchFamily="34" charset="0"/>
              </a:rPr>
              <a:t>The </a:t>
            </a:r>
            <a:r>
              <a:rPr kumimoji="0" lang="en-US" sz="1600" b="0" i="0" u="none" strike="noStrike" kern="1200" cap="none" spc="0" normalizeH="0" baseline="0" noProof="0" dirty="0">
                <a:ln>
                  <a:noFill/>
                </a:ln>
                <a:solidFill>
                  <a:srgbClr val="DC4405"/>
                </a:solidFill>
                <a:effectLst/>
                <a:uLnTx/>
                <a:uFillTx/>
                <a:latin typeface="Kievit Offc Medium" panose="020B0604030101020102" pitchFamily="34" charset="0"/>
                <a:ea typeface="Verdana" panose="020B0604030504040204" pitchFamily="34" charset="0"/>
                <a:cs typeface="Arial" panose="020B0604020202020204" pitchFamily="34" charset="0"/>
              </a:rPr>
              <a:t>Center for the Outdoor Recreation Economy </a:t>
            </a:r>
            <a:r>
              <a:rPr kumimoji="0" lang="en-US" sz="1600" b="0" i="0" u="none" strike="noStrike" kern="1200" cap="none" spc="0" normalizeH="0" baseline="0" noProof="0" dirty="0">
                <a:ln>
                  <a:noFill/>
                </a:ln>
                <a:solidFill>
                  <a:prstClr val="black">
                    <a:lumMod val="85000"/>
                    <a:lumOff val="15000"/>
                  </a:prstClr>
                </a:solidFill>
                <a:effectLst/>
                <a:uLnTx/>
                <a:uFillTx/>
                <a:latin typeface="Kievit Offc Medium" panose="020B0604030101020102" pitchFamily="34" charset="0"/>
                <a:ea typeface="+mn-ea"/>
                <a:cs typeface="Arial" panose="020B0604020202020204" pitchFamily="34" charset="0"/>
              </a:rPr>
              <a:t>provides workforce development solutions that support the outdoor recreation economy in reaching its full potential. </a:t>
            </a:r>
          </a:p>
        </p:txBody>
      </p:sp>
      <p:sp>
        <p:nvSpPr>
          <p:cNvPr id="7" name="TextBox 6">
            <a:extLst>
              <a:ext uri="{FF2B5EF4-FFF2-40B4-BE49-F238E27FC236}">
                <a16:creationId xmlns:a16="http://schemas.microsoft.com/office/drawing/2014/main" id="{0D50061B-F2C9-0F9B-22DE-AE2D187A3677}"/>
              </a:ext>
            </a:extLst>
          </p:cNvPr>
          <p:cNvSpPr txBox="1"/>
          <p:nvPr/>
        </p:nvSpPr>
        <p:spPr>
          <a:xfrm>
            <a:off x="115228" y="6374694"/>
            <a:ext cx="982913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WHAT IS THE </a:t>
            </a:r>
            <a:r>
              <a:rPr kumimoji="0" lang="en-US" sz="2000" b="0" i="0" u="none" strike="noStrike" kern="1200" cap="none" spc="300" normalizeH="0" baseline="0" noProof="0" dirty="0">
                <a:ln>
                  <a:noFill/>
                </a:ln>
                <a:solidFill>
                  <a:srgbClr val="D94009"/>
                </a:solidFill>
                <a:effectLst/>
                <a:uLnTx/>
                <a:uFillTx/>
                <a:latin typeface="Stratum2 Medium" panose="020B0506030000020004" pitchFamily="34" charset="0"/>
                <a:ea typeface="Verdana" panose="020B0604030504040204" pitchFamily="34" charset="0"/>
                <a:cs typeface="Arial" panose="020B0604020202020204" pitchFamily="34" charset="0"/>
              </a:rPr>
              <a:t>OUTDOOR RECREATION ECONOMY</a:t>
            </a: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a:t>
            </a:r>
          </a:p>
        </p:txBody>
      </p:sp>
      <p:sp>
        <p:nvSpPr>
          <p:cNvPr id="8" name="Rectangle: Rounded Corners 7">
            <a:extLst>
              <a:ext uri="{FF2B5EF4-FFF2-40B4-BE49-F238E27FC236}">
                <a16:creationId xmlns:a16="http://schemas.microsoft.com/office/drawing/2014/main" id="{6AD314B3-02AE-5FE0-7531-5527C0D38F30}"/>
              </a:ext>
            </a:extLst>
          </p:cNvPr>
          <p:cNvSpPr/>
          <p:nvPr/>
        </p:nvSpPr>
        <p:spPr>
          <a:xfrm>
            <a:off x="1989198" y="5126492"/>
            <a:ext cx="1761227" cy="36082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0" normalizeH="0" baseline="0" noProof="0" dirty="0">
                <a:ln>
                  <a:noFill/>
                </a:ln>
                <a:solidFill>
                  <a:prstClr val="black">
                    <a:lumMod val="65000"/>
                    <a:lumOff val="35000"/>
                  </a:prstClr>
                </a:solidFill>
                <a:effectLst/>
                <a:uLnTx/>
                <a:uFillTx/>
                <a:latin typeface="Stratum2 Bold" panose="020B0506030000020004" pitchFamily="34" charset="0"/>
                <a:ea typeface="+mn-ea"/>
                <a:cs typeface="+mn-cs"/>
              </a:rPr>
              <a:t>SUPPLY</a:t>
            </a:r>
          </a:p>
        </p:txBody>
      </p:sp>
      <p:sp>
        <p:nvSpPr>
          <p:cNvPr id="9" name="Rectangle: Rounded Corners 8">
            <a:extLst>
              <a:ext uri="{FF2B5EF4-FFF2-40B4-BE49-F238E27FC236}">
                <a16:creationId xmlns:a16="http://schemas.microsoft.com/office/drawing/2014/main" id="{BC1FCF5A-8335-9914-20B3-C336E6BA616A}"/>
              </a:ext>
            </a:extLst>
          </p:cNvPr>
          <p:cNvSpPr/>
          <p:nvPr/>
        </p:nvSpPr>
        <p:spPr>
          <a:xfrm>
            <a:off x="8334218" y="5127168"/>
            <a:ext cx="1761227" cy="360824"/>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300" normalizeH="0" baseline="0" noProof="0" dirty="0">
                <a:ln>
                  <a:noFill/>
                </a:ln>
                <a:solidFill>
                  <a:prstClr val="black">
                    <a:lumMod val="65000"/>
                    <a:lumOff val="35000"/>
                  </a:prstClr>
                </a:solidFill>
                <a:effectLst/>
                <a:uLnTx/>
                <a:uFillTx/>
                <a:latin typeface="Stratum2 Bold" panose="020B0506030000020004" pitchFamily="34" charset="0"/>
                <a:ea typeface="+mn-ea"/>
                <a:cs typeface="+mn-cs"/>
              </a:rPr>
              <a:t>DEMAND</a:t>
            </a:r>
          </a:p>
        </p:txBody>
      </p:sp>
    </p:spTree>
    <p:custDataLst>
      <p:tags r:id="rId1"/>
    </p:custDataLst>
    <p:extLst>
      <p:ext uri="{BB962C8B-B14F-4D97-AF65-F5344CB8AC3E}">
        <p14:creationId xmlns:p14="http://schemas.microsoft.com/office/powerpoint/2010/main" val="416345044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C7F89E-7AAB-7341-8D25-7FA96F41033D}"/>
              </a:ext>
            </a:extLst>
          </p:cNvPr>
          <p:cNvSpPr/>
          <p:nvPr/>
        </p:nvSpPr>
        <p:spPr>
          <a:xfrm>
            <a:off x="243067" y="2064908"/>
            <a:ext cx="6096000" cy="800219"/>
          </a:xfrm>
          <a:prstGeom prst="rect">
            <a:avLst/>
          </a:prstGeom>
        </p:spPr>
        <p:txBody>
          <a:bodyPr>
            <a:spAutoFit/>
          </a:bodyPr>
          <a:lstStyle/>
          <a:p>
            <a:pPr marL="285750" marR="0" lvl="0" indent="-285750" algn="l" defTabSz="914400" rtl="0" eaLnBrk="1" fontAlgn="auto" latinLnBrk="0" hangingPunct="1">
              <a:lnSpc>
                <a:spcPct val="100000"/>
              </a:lnSpc>
              <a:spcBef>
                <a:spcPts val="0"/>
              </a:spcBef>
              <a:spcAft>
                <a:spcPts val="1200"/>
              </a:spcAft>
              <a:buClrTx/>
              <a:buSzTx/>
              <a:buFontTx/>
              <a:buChar char="-"/>
              <a:tabLst/>
              <a:defRPr/>
            </a:pPr>
            <a:endParaRPr kumimoji="0" lang="en-US" sz="1800" b="0" i="0" u="none" strike="noStrike" kern="1200" cap="none" spc="0" normalizeH="0" baseline="0" noProof="0" dirty="0">
              <a:ln>
                <a:noFill/>
              </a:ln>
              <a:solidFill>
                <a:prstClr val="black">
                  <a:lumMod val="85000"/>
                  <a:lumOff val="15000"/>
                </a:prstClr>
              </a:solidFill>
              <a:effectLst/>
              <a:uLnTx/>
              <a:uFillTx/>
              <a:latin typeface="Kievit Offc" panose="020B0504030101020102" pitchFamily="34" charset="77"/>
              <a:ea typeface="+mn-ea"/>
              <a:cs typeface="+mn-cs"/>
            </a:endParaRPr>
          </a:p>
          <a:p>
            <a:pPr marL="285750" marR="0" lvl="0" indent="-285750" algn="l" defTabSz="914400" rtl="0" eaLnBrk="1" fontAlgn="auto" latinLnBrk="0" hangingPunct="1">
              <a:lnSpc>
                <a:spcPct val="100000"/>
              </a:lnSpc>
              <a:spcBef>
                <a:spcPts val="0"/>
              </a:spcBef>
              <a:spcAft>
                <a:spcPts val="1200"/>
              </a:spcAft>
              <a:buClrTx/>
              <a:buSzTx/>
              <a:buFontTx/>
              <a:buChar char="-"/>
              <a:tabLst/>
              <a:defRPr/>
            </a:pPr>
            <a:endParaRPr kumimoji="0" lang="en-US" sz="1800" b="1" i="0" u="none" strike="noStrike" kern="1200" cap="none" spc="0" normalizeH="0" baseline="0" noProof="0" dirty="0">
              <a:ln>
                <a:noFill/>
              </a:ln>
              <a:solidFill>
                <a:prstClr val="black">
                  <a:lumMod val="85000"/>
                  <a:lumOff val="15000"/>
                </a:prstClr>
              </a:solidFill>
              <a:effectLst/>
              <a:uLnTx/>
              <a:uFillTx/>
              <a:latin typeface="Kievit Offc" panose="020B0504030101020102" pitchFamily="34" charset="77"/>
              <a:ea typeface="+mn-ea"/>
              <a:cs typeface="+mn-cs"/>
            </a:endParaRPr>
          </a:p>
        </p:txBody>
      </p:sp>
      <p:sp>
        <p:nvSpPr>
          <p:cNvPr id="15" name="Rectangle 14">
            <a:extLst>
              <a:ext uri="{FF2B5EF4-FFF2-40B4-BE49-F238E27FC236}">
                <a16:creationId xmlns:a16="http://schemas.microsoft.com/office/drawing/2014/main" id="{B1BB4821-F112-EA4D-805F-B42F9A255187}"/>
              </a:ext>
            </a:extLst>
          </p:cNvPr>
          <p:cNvSpPr/>
          <p:nvPr/>
        </p:nvSpPr>
        <p:spPr>
          <a:xfrm>
            <a:off x="0" y="0"/>
            <a:ext cx="81776" cy="6858000"/>
          </a:xfrm>
          <a:prstGeom prst="rect">
            <a:avLst/>
          </a:prstGeom>
          <a:solidFill>
            <a:srgbClr val="D940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9FBDC1C-A310-A37D-8647-114DE22258E7}"/>
              </a:ext>
            </a:extLst>
          </p:cNvPr>
          <p:cNvSpPr txBox="1"/>
          <p:nvPr/>
        </p:nvSpPr>
        <p:spPr>
          <a:xfrm>
            <a:off x="147531" y="6407694"/>
            <a:ext cx="539679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300" normalizeH="0" baseline="0" noProof="0" dirty="0">
                <a:ln>
                  <a:noFill/>
                </a:ln>
                <a:solidFill>
                  <a:prstClr val="black"/>
                </a:solidFill>
                <a:effectLst/>
                <a:uLnTx/>
                <a:uFillTx/>
                <a:latin typeface="Stratum2 Medium" panose="020B0506030000020004" pitchFamily="34" charset="0"/>
                <a:ea typeface="Verdana" panose="020B0604030504040204" pitchFamily="34" charset="0"/>
                <a:cs typeface="Arial" panose="020B0604020202020204" pitchFamily="34" charset="0"/>
              </a:rPr>
              <a:t>IMPACT in </a:t>
            </a:r>
            <a:r>
              <a:rPr kumimoji="0" lang="en-US" sz="2000" b="0" i="0" u="none" strike="noStrike" kern="1200" cap="none" spc="300" normalizeH="0" baseline="0" noProof="0" dirty="0">
                <a:ln>
                  <a:noFill/>
                </a:ln>
                <a:solidFill>
                  <a:srgbClr val="D94009"/>
                </a:solidFill>
                <a:effectLst/>
                <a:uLnTx/>
                <a:uFillTx/>
                <a:latin typeface="Stratum2 Medium" panose="020B0506030000020004" pitchFamily="34" charset="0"/>
                <a:ea typeface="Verdana" panose="020B0604030504040204" pitchFamily="34" charset="0"/>
                <a:cs typeface="Arial" panose="020B0604020202020204" pitchFamily="34" charset="0"/>
              </a:rPr>
              <a:t>OREGON</a:t>
            </a:r>
          </a:p>
        </p:txBody>
      </p:sp>
      <p:pic>
        <p:nvPicPr>
          <p:cNvPr id="5" name="Picture 4">
            <a:extLst>
              <a:ext uri="{FF2B5EF4-FFF2-40B4-BE49-F238E27FC236}">
                <a16:creationId xmlns:a16="http://schemas.microsoft.com/office/drawing/2014/main" id="{4B814B97-C083-4018-76A5-65CC42DE2A16}"/>
              </a:ext>
            </a:extLst>
          </p:cNvPr>
          <p:cNvPicPr>
            <a:picLocks noChangeAspect="1"/>
          </p:cNvPicPr>
          <p:nvPr/>
        </p:nvPicPr>
        <p:blipFill>
          <a:blip r:embed="rId4"/>
          <a:stretch>
            <a:fillRect/>
          </a:stretch>
        </p:blipFill>
        <p:spPr>
          <a:xfrm>
            <a:off x="5184843" y="219559"/>
            <a:ext cx="2648671" cy="6099048"/>
          </a:xfrm>
          <a:prstGeom prst="rect">
            <a:avLst/>
          </a:prstGeom>
        </p:spPr>
      </p:pic>
      <p:pic>
        <p:nvPicPr>
          <p:cNvPr id="9" name="Picture 8">
            <a:extLst>
              <a:ext uri="{FF2B5EF4-FFF2-40B4-BE49-F238E27FC236}">
                <a16:creationId xmlns:a16="http://schemas.microsoft.com/office/drawing/2014/main" id="{02965159-5026-E858-A335-0706A0F7216C}"/>
              </a:ext>
            </a:extLst>
          </p:cNvPr>
          <p:cNvPicPr>
            <a:picLocks noChangeAspect="1"/>
          </p:cNvPicPr>
          <p:nvPr/>
        </p:nvPicPr>
        <p:blipFill rotWithShape="1">
          <a:blip r:embed="rId5"/>
          <a:srcRect b="11075"/>
          <a:stretch/>
        </p:blipFill>
        <p:spPr>
          <a:xfrm>
            <a:off x="8438510" y="219559"/>
            <a:ext cx="2522293" cy="6098473"/>
          </a:xfrm>
          <a:prstGeom prst="rect">
            <a:avLst/>
          </a:prstGeom>
        </p:spPr>
      </p:pic>
      <p:pic>
        <p:nvPicPr>
          <p:cNvPr id="13" name="Picture 12">
            <a:extLst>
              <a:ext uri="{FF2B5EF4-FFF2-40B4-BE49-F238E27FC236}">
                <a16:creationId xmlns:a16="http://schemas.microsoft.com/office/drawing/2014/main" id="{C1EEF5C0-22D6-0E01-351B-6291540D1ED5}"/>
              </a:ext>
            </a:extLst>
          </p:cNvPr>
          <p:cNvPicPr>
            <a:picLocks noChangeAspect="1"/>
          </p:cNvPicPr>
          <p:nvPr/>
        </p:nvPicPr>
        <p:blipFill>
          <a:blip r:embed="rId6"/>
          <a:stretch>
            <a:fillRect/>
          </a:stretch>
        </p:blipFill>
        <p:spPr>
          <a:xfrm>
            <a:off x="311286" y="69750"/>
            <a:ext cx="3995268" cy="6248857"/>
          </a:xfrm>
          <a:prstGeom prst="rect">
            <a:avLst/>
          </a:prstGeom>
        </p:spPr>
      </p:pic>
    </p:spTree>
    <p:custDataLst>
      <p:tags r:id="rId1"/>
    </p:custDataLst>
    <p:extLst>
      <p:ext uri="{BB962C8B-B14F-4D97-AF65-F5344CB8AC3E}">
        <p14:creationId xmlns:p14="http://schemas.microsoft.com/office/powerpoint/2010/main" val="140731460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D56D0DC787F1E4997283FC72AB09E79" ma:contentTypeVersion="16" ma:contentTypeDescription="Create a new document." ma:contentTypeScope="" ma:versionID="af68d58ee8e369a8c4e68a7708ca210a">
  <xsd:schema xmlns:xsd="http://www.w3.org/2001/XMLSchema" xmlns:xs="http://www.w3.org/2001/XMLSchema" xmlns:p="http://schemas.microsoft.com/office/2006/metadata/properties" xmlns:ns3="2de2e083-f9c5-4437-9e03-6bb10c01279e" xmlns:ns4="9b1079c3-9efd-448a-b1fb-e7f86c10b7a7" targetNamespace="http://schemas.microsoft.com/office/2006/metadata/properties" ma:root="true" ma:fieldsID="edeb1ca9c64de4391300b88f91f37c05" ns3:_="" ns4:_="">
    <xsd:import namespace="2de2e083-f9c5-4437-9e03-6bb10c01279e"/>
    <xsd:import namespace="9b1079c3-9efd-448a-b1fb-e7f86c10b7a7"/>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LengthInSeconds" minOccurs="0"/>
                <xsd:element ref="ns4:SharedWithUsers" minOccurs="0"/>
                <xsd:element ref="ns4:SharedWithDetails" minOccurs="0"/>
                <xsd:element ref="ns4:SharingHintHash"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e2e083-f9c5-4437-9e03-6bb10c0127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b1079c3-9efd-448a-b1fb-e7f86c10b7a7"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activity xmlns="2de2e083-f9c5-4437-9e03-6bb10c01279e" xsi:nil="true"/>
  </documentManagement>
</p:properties>
</file>

<file path=customXml/itemProps1.xml><?xml version="1.0" encoding="utf-8"?>
<ds:datastoreItem xmlns:ds="http://schemas.openxmlformats.org/officeDocument/2006/customXml" ds:itemID="{7EF09107-7044-4C04-A8F1-3AA8A70C8B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e2e083-f9c5-4437-9e03-6bb10c01279e"/>
    <ds:schemaRef ds:uri="9b1079c3-9efd-448a-b1fb-e7f86c10b7a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94558C2-81F5-4C49-B57B-EFFFFCB454BD}">
  <ds:schemaRefs>
    <ds:schemaRef ds:uri="http://schemas.microsoft.com/sharepoint/v3/contenttype/forms"/>
  </ds:schemaRefs>
</ds:datastoreItem>
</file>

<file path=customXml/itemProps3.xml><?xml version="1.0" encoding="utf-8"?>
<ds:datastoreItem xmlns:ds="http://schemas.openxmlformats.org/officeDocument/2006/customXml" ds:itemID="{4B2006B0-3BCE-4B81-B9EA-43AD86A56797}">
  <ds:schemaRefs>
    <ds:schemaRef ds:uri="2de2e083-f9c5-4437-9e03-6bb10c01279e"/>
    <ds:schemaRef ds:uri="http://purl.org/dc/terms/"/>
    <ds:schemaRef ds:uri="http://schemas.microsoft.com/office/2006/documentManagement/types"/>
    <ds:schemaRef ds:uri="http://purl.org/dc/dcmitype/"/>
    <ds:schemaRef ds:uri="9b1079c3-9efd-448a-b1fb-e7f86c10b7a7"/>
    <ds:schemaRef ds:uri="http://www.w3.org/XML/1998/namespace"/>
    <ds:schemaRef ds:uri="http://purl.org/dc/elements/1.1/"/>
    <ds:schemaRef ds:uri="http://schemas.microsoft.com/office/infopath/2007/PartnerControls"/>
    <ds:schemaRef ds:uri="http://schemas.microsoft.com/office/2006/metadata/propertie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TM03457503[[fn=Quotable]]</Template>
  <TotalTime>243</TotalTime>
  <Words>2559</Words>
  <Application>Microsoft Office PowerPoint</Application>
  <PresentationFormat>Widescreen</PresentationFormat>
  <Paragraphs>296</Paragraphs>
  <Slides>22</Slides>
  <Notes>20</Notes>
  <HiddenSlides>0</HiddenSlides>
  <MMClips>0</MMClips>
  <ScaleCrop>false</ScaleCrop>
  <HeadingPairs>
    <vt:vector size="6" baseType="variant">
      <vt:variant>
        <vt:lpstr>Fonts Used</vt:lpstr>
      </vt:variant>
      <vt:variant>
        <vt:i4>17</vt:i4>
      </vt:variant>
      <vt:variant>
        <vt:lpstr>Theme</vt:lpstr>
      </vt:variant>
      <vt:variant>
        <vt:i4>2</vt:i4>
      </vt:variant>
      <vt:variant>
        <vt:lpstr>Slide Titles</vt:lpstr>
      </vt:variant>
      <vt:variant>
        <vt:i4>22</vt:i4>
      </vt:variant>
    </vt:vector>
  </HeadingPairs>
  <TitlesOfParts>
    <vt:vector size="41" baseType="lpstr">
      <vt:lpstr>Abadi Extra Light</vt:lpstr>
      <vt:lpstr>Arial</vt:lpstr>
      <vt:lpstr>Barlow Condensed Thin Bold Italics</vt:lpstr>
      <vt:lpstr>Calibri</vt:lpstr>
      <vt:lpstr>Calibri Light</vt:lpstr>
      <vt:lpstr>Glegoo</vt:lpstr>
      <vt:lpstr>Kievit Offc</vt:lpstr>
      <vt:lpstr>Kievit Offc Medium</vt:lpstr>
      <vt:lpstr>Montserrat Classic Bold</vt:lpstr>
      <vt:lpstr>Open Sans</vt:lpstr>
      <vt:lpstr>Rufina-Stencil-Bold</vt:lpstr>
      <vt:lpstr>Stratum2 Black</vt:lpstr>
      <vt:lpstr>Stratum2 Bold</vt:lpstr>
      <vt:lpstr>Stratum2 Light</vt:lpstr>
      <vt:lpstr>Stratum2 Medium</vt:lpstr>
      <vt:lpstr>Stratum2 Regular</vt:lpstr>
      <vt:lpstr>Tahoma</vt:lpstr>
      <vt:lpstr>Office Theme</vt:lpstr>
      <vt:lpstr>1_Office Theme</vt:lpstr>
      <vt:lpstr>PowerPoint Presentation</vt:lpstr>
      <vt:lpstr>PowerPoint Presentation</vt:lpstr>
      <vt:lpstr>PowerPoint Presentation</vt:lpstr>
      <vt:lpstr>Learning Outcomes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Opportunity Oregon   </dc:title>
  <dc:creator>Ronnie Allen</dc:creator>
  <cp:lastModifiedBy>Casey Haneberg</cp:lastModifiedBy>
  <cp:revision>2</cp:revision>
  <dcterms:created xsi:type="dcterms:W3CDTF">2023-10-04T00:49:00Z</dcterms:created>
  <dcterms:modified xsi:type="dcterms:W3CDTF">2023-10-08T17:34:43Z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0x010100CD56D0DC787F1E4997283FC72AB09E79</vt:lpwstr>
  </property>
</Properties>
</file>