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4" r:id="rId1"/>
  </p:sldMasterIdLst>
  <p:notesMasterIdLst>
    <p:notesMasterId r:id="rId15"/>
  </p:notesMasterIdLst>
  <p:sldIdLst>
    <p:sldId id="338" r:id="rId2"/>
    <p:sldId id="339" r:id="rId3"/>
    <p:sldId id="319" r:id="rId4"/>
    <p:sldId id="340" r:id="rId5"/>
    <p:sldId id="341" r:id="rId6"/>
    <p:sldId id="349" r:id="rId7"/>
    <p:sldId id="346" r:id="rId8"/>
    <p:sldId id="348" r:id="rId9"/>
    <p:sldId id="345" r:id="rId10"/>
    <p:sldId id="342" r:id="rId11"/>
    <p:sldId id="344" r:id="rId12"/>
    <p:sldId id="343" r:id="rId13"/>
    <p:sldId id="347"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6D95B9-B03A-E1E5-32A0-6D00CEBF2384}" name="Michael Grella" initials="MG" userId="Michael Grell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369"/>
    <a:srgbClr val="80BE41"/>
    <a:srgbClr val="F3F3F3"/>
    <a:srgbClr val="BCBEC2"/>
    <a:srgbClr val="939496"/>
    <a:srgbClr val="D4D5D7"/>
    <a:srgbClr val="EBEAEC"/>
    <a:srgbClr val="9D9D9D"/>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B5681E7-3F6B-493A-A081-50176DB923CF}">
  <a:tblStyle styleId="{6B5681E7-3F6B-493A-A081-50176DB923C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51EFF09-86D4-41D1-8CD3-602A2CEEB6E7}"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06"/>
    <p:restoredTop sz="94632" autoAdjust="0"/>
  </p:normalViewPr>
  <p:slideViewPr>
    <p:cSldViewPr snapToGrid="0">
      <p:cViewPr varScale="1">
        <p:scale>
          <a:sx n="133" d="100"/>
          <a:sy n="133" d="100"/>
        </p:scale>
        <p:origin x="136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6FECF8-36B8-4A1C-A72D-1BBB4DA0F1D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1918CF3-6C24-4DD5-AECD-D20634E5CB4A}">
      <dgm:prSet/>
      <dgm:spPr/>
      <dgm:t>
        <a:bodyPr/>
        <a:lstStyle/>
        <a:p>
          <a:r>
            <a:rPr lang="en-US"/>
            <a:t>Lack </a:t>
          </a:r>
          <a:r>
            <a:rPr lang="en-US" dirty="0"/>
            <a:t>of grid capacity, constraints on new infrastructure equipment</a:t>
          </a:r>
        </a:p>
      </dgm:t>
    </dgm:pt>
    <dgm:pt modelId="{E4C28C1B-BF7B-40E3-9513-95F7D7650198}" type="parTrans" cxnId="{51CFFFB0-98FC-4E34-894E-40FA65178792}">
      <dgm:prSet/>
      <dgm:spPr/>
      <dgm:t>
        <a:bodyPr/>
        <a:lstStyle/>
        <a:p>
          <a:endParaRPr lang="en-US"/>
        </a:p>
      </dgm:t>
    </dgm:pt>
    <dgm:pt modelId="{04DD0D20-3320-4CB8-85C7-90E5077E0BAF}" type="sibTrans" cxnId="{51CFFFB0-98FC-4E34-894E-40FA65178792}">
      <dgm:prSet/>
      <dgm:spPr/>
      <dgm:t>
        <a:bodyPr/>
        <a:lstStyle/>
        <a:p>
          <a:endParaRPr lang="en-US"/>
        </a:p>
      </dgm:t>
    </dgm:pt>
    <dgm:pt modelId="{A4AC517E-4981-4E64-9490-E333A08DFBCD}">
      <dgm:prSet/>
      <dgm:spPr/>
      <dgm:t>
        <a:bodyPr/>
        <a:lstStyle/>
        <a:p>
          <a:r>
            <a:rPr lang="en-US"/>
            <a:t>Not </a:t>
          </a:r>
          <a:r>
            <a:rPr lang="en-US" dirty="0"/>
            <a:t>enough shovel ready “</a:t>
          </a:r>
          <a:r>
            <a:rPr lang="en-US" dirty="0" err="1"/>
            <a:t>megasites</a:t>
          </a:r>
          <a:r>
            <a:rPr lang="en-US" dirty="0"/>
            <a:t>” to keep up with demand</a:t>
          </a:r>
        </a:p>
      </dgm:t>
    </dgm:pt>
    <dgm:pt modelId="{73EE7E01-8842-4EA9-99E0-510B891FD8D8}" type="parTrans" cxnId="{526965B5-104F-4E16-B942-8A270049E932}">
      <dgm:prSet/>
      <dgm:spPr/>
      <dgm:t>
        <a:bodyPr/>
        <a:lstStyle/>
        <a:p>
          <a:endParaRPr lang="en-US"/>
        </a:p>
      </dgm:t>
    </dgm:pt>
    <dgm:pt modelId="{28F94E0A-9029-449F-A4CE-3B585B8F005C}" type="sibTrans" cxnId="{526965B5-104F-4E16-B942-8A270049E932}">
      <dgm:prSet/>
      <dgm:spPr/>
      <dgm:t>
        <a:bodyPr/>
        <a:lstStyle/>
        <a:p>
          <a:endParaRPr lang="en-US"/>
        </a:p>
      </dgm:t>
    </dgm:pt>
    <dgm:pt modelId="{756C8A9E-9824-437A-996B-53B369B45A59}">
      <dgm:prSet/>
      <dgm:spPr/>
      <dgm:t>
        <a:bodyPr/>
        <a:lstStyle/>
        <a:p>
          <a:r>
            <a:rPr lang="en-US"/>
            <a:t>Legal, regulatory, zoning, and  environmental issues</a:t>
          </a:r>
          <a:endParaRPr lang="en-US" dirty="0"/>
        </a:p>
      </dgm:t>
    </dgm:pt>
    <dgm:pt modelId="{A35705FC-261D-4BB5-A561-FC163372376F}" type="parTrans" cxnId="{3A8B4201-4AED-41B7-BB71-A331EA21443E}">
      <dgm:prSet/>
      <dgm:spPr/>
      <dgm:t>
        <a:bodyPr/>
        <a:lstStyle/>
        <a:p>
          <a:endParaRPr lang="en-US"/>
        </a:p>
      </dgm:t>
    </dgm:pt>
    <dgm:pt modelId="{D7132A02-2848-4DC5-B5E6-24ED62CCF22B}" type="sibTrans" cxnId="{3A8B4201-4AED-41B7-BB71-A331EA21443E}">
      <dgm:prSet/>
      <dgm:spPr/>
      <dgm:t>
        <a:bodyPr/>
        <a:lstStyle/>
        <a:p>
          <a:endParaRPr lang="en-US"/>
        </a:p>
      </dgm:t>
    </dgm:pt>
    <dgm:pt modelId="{282D7C88-69AD-4F22-B36E-54933411213D}">
      <dgm:prSet/>
      <dgm:spPr/>
      <dgm:t>
        <a:bodyPr/>
        <a:lstStyle/>
        <a:p>
          <a:r>
            <a:rPr lang="en-US"/>
            <a:t>Community </a:t>
          </a:r>
          <a:r>
            <a:rPr lang="en-US" dirty="0"/>
            <a:t>opposition to power &amp; water intensive Projects</a:t>
          </a:r>
        </a:p>
      </dgm:t>
    </dgm:pt>
    <dgm:pt modelId="{F7DD0E1D-3400-452F-8137-832147726270}" type="parTrans" cxnId="{359B2E68-D3A6-495A-B99B-8EA21E5B2724}">
      <dgm:prSet/>
      <dgm:spPr/>
      <dgm:t>
        <a:bodyPr/>
        <a:lstStyle/>
        <a:p>
          <a:endParaRPr lang="en-US"/>
        </a:p>
      </dgm:t>
    </dgm:pt>
    <dgm:pt modelId="{9901B800-D330-4C3E-930C-1D191ADFA8DA}" type="sibTrans" cxnId="{359B2E68-D3A6-495A-B99B-8EA21E5B2724}">
      <dgm:prSet/>
      <dgm:spPr/>
      <dgm:t>
        <a:bodyPr/>
        <a:lstStyle/>
        <a:p>
          <a:endParaRPr lang="en-US"/>
        </a:p>
      </dgm:t>
    </dgm:pt>
    <dgm:pt modelId="{C7960D4D-E096-4AB2-B435-ED0D12E4F803}">
      <dgm:prSet/>
      <dgm:spPr/>
      <dgm:t>
        <a:bodyPr/>
        <a:lstStyle/>
        <a:p>
          <a:r>
            <a:rPr lang="en-US"/>
            <a:t>Continued </a:t>
          </a:r>
          <a:r>
            <a:rPr lang="en-US" dirty="0"/>
            <a:t>adoption of industry 4.0 tech disrupting workforces (and we’re not ready)</a:t>
          </a:r>
        </a:p>
      </dgm:t>
    </dgm:pt>
    <dgm:pt modelId="{579C38F3-BD2F-4544-9B18-9A5159687F24}" type="parTrans" cxnId="{B991EE62-6FF1-4FF4-B4DC-6EC5708325B9}">
      <dgm:prSet/>
      <dgm:spPr/>
      <dgm:t>
        <a:bodyPr/>
        <a:lstStyle/>
        <a:p>
          <a:endParaRPr lang="en-US"/>
        </a:p>
      </dgm:t>
    </dgm:pt>
    <dgm:pt modelId="{40F39E94-7A33-4DA8-825E-9DA974A2AF85}" type="sibTrans" cxnId="{B991EE62-6FF1-4FF4-B4DC-6EC5708325B9}">
      <dgm:prSet/>
      <dgm:spPr/>
      <dgm:t>
        <a:bodyPr/>
        <a:lstStyle/>
        <a:p>
          <a:endParaRPr lang="en-US"/>
        </a:p>
      </dgm:t>
    </dgm:pt>
    <dgm:pt modelId="{0D9DF393-79BF-492C-BDB3-82F97D14766A}">
      <dgm:prSet/>
      <dgm:spPr/>
      <dgm:t>
        <a:bodyPr/>
        <a:lstStyle/>
        <a:p>
          <a:r>
            <a:rPr lang="en-US"/>
            <a:t>Technical </a:t>
          </a:r>
          <a:r>
            <a:rPr lang="en-US" dirty="0"/>
            <a:t>&amp; </a:t>
          </a:r>
          <a:r>
            <a:rPr lang="en-US"/>
            <a:t>semiskilled talent shortage </a:t>
          </a:r>
          <a:endParaRPr lang="en-US" dirty="0"/>
        </a:p>
      </dgm:t>
    </dgm:pt>
    <dgm:pt modelId="{FAFA2FA3-66FD-49F8-81BE-FB78F6EF5EAF}" type="sibTrans" cxnId="{3DF12E64-652A-419A-8160-2484151A39FA}">
      <dgm:prSet/>
      <dgm:spPr/>
      <dgm:t>
        <a:bodyPr/>
        <a:lstStyle/>
        <a:p>
          <a:endParaRPr lang="en-US"/>
        </a:p>
      </dgm:t>
    </dgm:pt>
    <dgm:pt modelId="{E1DD0D41-73B7-45DF-9716-98156FCAADCB}" type="parTrans" cxnId="{3DF12E64-652A-419A-8160-2484151A39FA}">
      <dgm:prSet/>
      <dgm:spPr/>
      <dgm:t>
        <a:bodyPr/>
        <a:lstStyle/>
        <a:p>
          <a:endParaRPr lang="en-US"/>
        </a:p>
      </dgm:t>
    </dgm:pt>
    <dgm:pt modelId="{481F2157-C418-49C3-8322-BE85AD3CD5DF}" type="pres">
      <dgm:prSet presAssocID="{E26FECF8-36B8-4A1C-A72D-1BBB4DA0F1D4}" presName="diagram" presStyleCnt="0">
        <dgm:presLayoutVars>
          <dgm:dir/>
          <dgm:resizeHandles val="exact"/>
        </dgm:presLayoutVars>
      </dgm:prSet>
      <dgm:spPr/>
    </dgm:pt>
    <dgm:pt modelId="{4169696B-E3EE-4226-A8A6-D6C4AFCA96CF}" type="pres">
      <dgm:prSet presAssocID="{A1918CF3-6C24-4DD5-AECD-D20634E5CB4A}" presName="node" presStyleLbl="node1" presStyleIdx="0" presStyleCnt="6">
        <dgm:presLayoutVars>
          <dgm:bulletEnabled val="1"/>
        </dgm:presLayoutVars>
      </dgm:prSet>
      <dgm:spPr/>
    </dgm:pt>
    <dgm:pt modelId="{D0F2F73B-CE22-422E-ACD9-BCE5BABAC87D}" type="pres">
      <dgm:prSet presAssocID="{04DD0D20-3320-4CB8-85C7-90E5077E0BAF}" presName="sibTrans" presStyleCnt="0"/>
      <dgm:spPr/>
    </dgm:pt>
    <dgm:pt modelId="{E66CFC96-C33B-4DE7-B8BD-22459177A716}" type="pres">
      <dgm:prSet presAssocID="{A4AC517E-4981-4E64-9490-E333A08DFBCD}" presName="node" presStyleLbl="node1" presStyleIdx="1" presStyleCnt="6">
        <dgm:presLayoutVars>
          <dgm:bulletEnabled val="1"/>
        </dgm:presLayoutVars>
      </dgm:prSet>
      <dgm:spPr/>
    </dgm:pt>
    <dgm:pt modelId="{B63EFF0E-FF33-4932-98C7-491BCA18019A}" type="pres">
      <dgm:prSet presAssocID="{28F94E0A-9029-449F-A4CE-3B585B8F005C}" presName="sibTrans" presStyleCnt="0"/>
      <dgm:spPr/>
    </dgm:pt>
    <dgm:pt modelId="{22D67316-52AE-498B-820C-A1E4E57521B0}" type="pres">
      <dgm:prSet presAssocID="{0D9DF393-79BF-492C-BDB3-82F97D14766A}" presName="node" presStyleLbl="node1" presStyleIdx="2" presStyleCnt="6">
        <dgm:presLayoutVars>
          <dgm:bulletEnabled val="1"/>
        </dgm:presLayoutVars>
      </dgm:prSet>
      <dgm:spPr/>
    </dgm:pt>
    <dgm:pt modelId="{A0B228AD-1854-46CD-8196-D5D23D4FAE8E}" type="pres">
      <dgm:prSet presAssocID="{FAFA2FA3-66FD-49F8-81BE-FB78F6EF5EAF}" presName="sibTrans" presStyleCnt="0"/>
      <dgm:spPr/>
    </dgm:pt>
    <dgm:pt modelId="{2FED2822-3643-4D27-B6BF-436D5D38B0D5}" type="pres">
      <dgm:prSet presAssocID="{756C8A9E-9824-437A-996B-53B369B45A59}" presName="node" presStyleLbl="node1" presStyleIdx="3" presStyleCnt="6">
        <dgm:presLayoutVars>
          <dgm:bulletEnabled val="1"/>
        </dgm:presLayoutVars>
      </dgm:prSet>
      <dgm:spPr/>
    </dgm:pt>
    <dgm:pt modelId="{831BFADA-3CE2-4722-81C8-7AE8D2C8008D}" type="pres">
      <dgm:prSet presAssocID="{D7132A02-2848-4DC5-B5E6-24ED62CCF22B}" presName="sibTrans" presStyleCnt="0"/>
      <dgm:spPr/>
    </dgm:pt>
    <dgm:pt modelId="{6F3E4DC3-8870-4257-A750-294C58AD4F80}" type="pres">
      <dgm:prSet presAssocID="{282D7C88-69AD-4F22-B36E-54933411213D}" presName="node" presStyleLbl="node1" presStyleIdx="4" presStyleCnt="6">
        <dgm:presLayoutVars>
          <dgm:bulletEnabled val="1"/>
        </dgm:presLayoutVars>
      </dgm:prSet>
      <dgm:spPr/>
    </dgm:pt>
    <dgm:pt modelId="{D0337CAA-7562-4146-9B9D-86A731FB5993}" type="pres">
      <dgm:prSet presAssocID="{9901B800-D330-4C3E-930C-1D191ADFA8DA}" presName="sibTrans" presStyleCnt="0"/>
      <dgm:spPr/>
    </dgm:pt>
    <dgm:pt modelId="{98041427-CA58-4529-A371-0F48F2847231}" type="pres">
      <dgm:prSet presAssocID="{C7960D4D-E096-4AB2-B435-ED0D12E4F803}" presName="node" presStyleLbl="node1" presStyleIdx="5" presStyleCnt="6">
        <dgm:presLayoutVars>
          <dgm:bulletEnabled val="1"/>
        </dgm:presLayoutVars>
      </dgm:prSet>
      <dgm:spPr/>
    </dgm:pt>
  </dgm:ptLst>
  <dgm:cxnLst>
    <dgm:cxn modelId="{3A8B4201-4AED-41B7-BB71-A331EA21443E}" srcId="{E26FECF8-36B8-4A1C-A72D-1BBB4DA0F1D4}" destId="{756C8A9E-9824-437A-996B-53B369B45A59}" srcOrd="3" destOrd="0" parTransId="{A35705FC-261D-4BB5-A561-FC163372376F}" sibTransId="{D7132A02-2848-4DC5-B5E6-24ED62CCF22B}"/>
    <dgm:cxn modelId="{2A0F5819-B0EE-4060-8E46-F5C2BEAE1625}" type="presOf" srcId="{A4AC517E-4981-4E64-9490-E333A08DFBCD}" destId="{E66CFC96-C33B-4DE7-B8BD-22459177A716}" srcOrd="0" destOrd="0" presId="urn:microsoft.com/office/officeart/2005/8/layout/default"/>
    <dgm:cxn modelId="{DF233738-3C68-484B-A13A-E73934F652A5}" type="presOf" srcId="{E26FECF8-36B8-4A1C-A72D-1BBB4DA0F1D4}" destId="{481F2157-C418-49C3-8322-BE85AD3CD5DF}" srcOrd="0" destOrd="0" presId="urn:microsoft.com/office/officeart/2005/8/layout/default"/>
    <dgm:cxn modelId="{93C11A3C-52F9-4326-8808-C9A4643B60D8}" type="presOf" srcId="{282D7C88-69AD-4F22-B36E-54933411213D}" destId="{6F3E4DC3-8870-4257-A750-294C58AD4F80}" srcOrd="0" destOrd="0" presId="urn:microsoft.com/office/officeart/2005/8/layout/default"/>
    <dgm:cxn modelId="{B991EE62-6FF1-4FF4-B4DC-6EC5708325B9}" srcId="{E26FECF8-36B8-4A1C-A72D-1BBB4DA0F1D4}" destId="{C7960D4D-E096-4AB2-B435-ED0D12E4F803}" srcOrd="5" destOrd="0" parTransId="{579C38F3-BD2F-4544-9B18-9A5159687F24}" sibTransId="{40F39E94-7A33-4DA8-825E-9DA974A2AF85}"/>
    <dgm:cxn modelId="{3DF12E64-652A-419A-8160-2484151A39FA}" srcId="{E26FECF8-36B8-4A1C-A72D-1BBB4DA0F1D4}" destId="{0D9DF393-79BF-492C-BDB3-82F97D14766A}" srcOrd="2" destOrd="0" parTransId="{E1DD0D41-73B7-45DF-9716-98156FCAADCB}" sibTransId="{FAFA2FA3-66FD-49F8-81BE-FB78F6EF5EAF}"/>
    <dgm:cxn modelId="{359B2E68-D3A6-495A-B99B-8EA21E5B2724}" srcId="{E26FECF8-36B8-4A1C-A72D-1BBB4DA0F1D4}" destId="{282D7C88-69AD-4F22-B36E-54933411213D}" srcOrd="4" destOrd="0" parTransId="{F7DD0E1D-3400-452F-8137-832147726270}" sibTransId="{9901B800-D330-4C3E-930C-1D191ADFA8DA}"/>
    <dgm:cxn modelId="{24AA916C-2299-4357-BF73-CE6F2664C310}" type="presOf" srcId="{A1918CF3-6C24-4DD5-AECD-D20634E5CB4A}" destId="{4169696B-E3EE-4226-A8A6-D6C4AFCA96CF}" srcOrd="0" destOrd="0" presId="urn:microsoft.com/office/officeart/2005/8/layout/default"/>
    <dgm:cxn modelId="{C255186D-8E5E-4E41-9648-650FA1398A0E}" type="presOf" srcId="{C7960D4D-E096-4AB2-B435-ED0D12E4F803}" destId="{98041427-CA58-4529-A371-0F48F2847231}" srcOrd="0" destOrd="0" presId="urn:microsoft.com/office/officeart/2005/8/layout/default"/>
    <dgm:cxn modelId="{DFD9597A-99A6-46F1-8BF1-94D30743E3C2}" type="presOf" srcId="{0D9DF393-79BF-492C-BDB3-82F97D14766A}" destId="{22D67316-52AE-498B-820C-A1E4E57521B0}" srcOrd="0" destOrd="0" presId="urn:microsoft.com/office/officeart/2005/8/layout/default"/>
    <dgm:cxn modelId="{51CFFFB0-98FC-4E34-894E-40FA65178792}" srcId="{E26FECF8-36B8-4A1C-A72D-1BBB4DA0F1D4}" destId="{A1918CF3-6C24-4DD5-AECD-D20634E5CB4A}" srcOrd="0" destOrd="0" parTransId="{E4C28C1B-BF7B-40E3-9513-95F7D7650198}" sibTransId="{04DD0D20-3320-4CB8-85C7-90E5077E0BAF}"/>
    <dgm:cxn modelId="{526965B5-104F-4E16-B942-8A270049E932}" srcId="{E26FECF8-36B8-4A1C-A72D-1BBB4DA0F1D4}" destId="{A4AC517E-4981-4E64-9490-E333A08DFBCD}" srcOrd="1" destOrd="0" parTransId="{73EE7E01-8842-4EA9-99E0-510B891FD8D8}" sibTransId="{28F94E0A-9029-449F-A4CE-3B585B8F005C}"/>
    <dgm:cxn modelId="{88EDFEDD-B00B-43BE-ADAB-A5B00E5186FE}" type="presOf" srcId="{756C8A9E-9824-437A-996B-53B369B45A59}" destId="{2FED2822-3643-4D27-B6BF-436D5D38B0D5}" srcOrd="0" destOrd="0" presId="urn:microsoft.com/office/officeart/2005/8/layout/default"/>
    <dgm:cxn modelId="{FC040094-0320-4907-894E-47B37233B8AE}" type="presParOf" srcId="{481F2157-C418-49C3-8322-BE85AD3CD5DF}" destId="{4169696B-E3EE-4226-A8A6-D6C4AFCA96CF}" srcOrd="0" destOrd="0" presId="urn:microsoft.com/office/officeart/2005/8/layout/default"/>
    <dgm:cxn modelId="{5E832EB7-B247-46AE-A8E2-46CB73C0DF26}" type="presParOf" srcId="{481F2157-C418-49C3-8322-BE85AD3CD5DF}" destId="{D0F2F73B-CE22-422E-ACD9-BCE5BABAC87D}" srcOrd="1" destOrd="0" presId="urn:microsoft.com/office/officeart/2005/8/layout/default"/>
    <dgm:cxn modelId="{9D9F917C-322B-4320-973B-3D338C3467FD}" type="presParOf" srcId="{481F2157-C418-49C3-8322-BE85AD3CD5DF}" destId="{E66CFC96-C33B-4DE7-B8BD-22459177A716}" srcOrd="2" destOrd="0" presId="urn:microsoft.com/office/officeart/2005/8/layout/default"/>
    <dgm:cxn modelId="{8AC016FE-E442-4807-A3F2-E1470F4CC6C4}" type="presParOf" srcId="{481F2157-C418-49C3-8322-BE85AD3CD5DF}" destId="{B63EFF0E-FF33-4932-98C7-491BCA18019A}" srcOrd="3" destOrd="0" presId="urn:microsoft.com/office/officeart/2005/8/layout/default"/>
    <dgm:cxn modelId="{0208E3E8-1363-439B-93DF-400641C2B6A5}" type="presParOf" srcId="{481F2157-C418-49C3-8322-BE85AD3CD5DF}" destId="{22D67316-52AE-498B-820C-A1E4E57521B0}" srcOrd="4" destOrd="0" presId="urn:microsoft.com/office/officeart/2005/8/layout/default"/>
    <dgm:cxn modelId="{188E929E-AB45-4BCC-9092-4592559A8238}" type="presParOf" srcId="{481F2157-C418-49C3-8322-BE85AD3CD5DF}" destId="{A0B228AD-1854-46CD-8196-D5D23D4FAE8E}" srcOrd="5" destOrd="0" presId="urn:microsoft.com/office/officeart/2005/8/layout/default"/>
    <dgm:cxn modelId="{FCD58519-78C3-4755-B129-8B4FF106509C}" type="presParOf" srcId="{481F2157-C418-49C3-8322-BE85AD3CD5DF}" destId="{2FED2822-3643-4D27-B6BF-436D5D38B0D5}" srcOrd="6" destOrd="0" presId="urn:microsoft.com/office/officeart/2005/8/layout/default"/>
    <dgm:cxn modelId="{A1148ED0-AEB2-4CA1-8282-43AB43AE4DCC}" type="presParOf" srcId="{481F2157-C418-49C3-8322-BE85AD3CD5DF}" destId="{831BFADA-3CE2-4722-81C8-7AE8D2C8008D}" srcOrd="7" destOrd="0" presId="urn:microsoft.com/office/officeart/2005/8/layout/default"/>
    <dgm:cxn modelId="{CDC56F63-924B-41F9-8462-FEFCC6EDF69B}" type="presParOf" srcId="{481F2157-C418-49C3-8322-BE85AD3CD5DF}" destId="{6F3E4DC3-8870-4257-A750-294C58AD4F80}" srcOrd="8" destOrd="0" presId="urn:microsoft.com/office/officeart/2005/8/layout/default"/>
    <dgm:cxn modelId="{423E8838-8C2F-46F1-AB11-5F8CE71CEEA3}" type="presParOf" srcId="{481F2157-C418-49C3-8322-BE85AD3CD5DF}" destId="{D0337CAA-7562-4146-9B9D-86A731FB5993}" srcOrd="9" destOrd="0" presId="urn:microsoft.com/office/officeart/2005/8/layout/default"/>
    <dgm:cxn modelId="{4866AB74-4F1C-411B-A636-E19E6FEAB4F8}" type="presParOf" srcId="{481F2157-C418-49C3-8322-BE85AD3CD5DF}" destId="{98041427-CA58-4529-A371-0F48F284723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9696B-E3EE-4226-A8A6-D6C4AFCA96CF}">
      <dsp:nvSpPr>
        <dsp:cNvPr id="0" name=""/>
        <dsp:cNvSpPr/>
      </dsp:nvSpPr>
      <dsp:spPr>
        <a:xfrm>
          <a:off x="0" y="313332"/>
          <a:ext cx="2572040" cy="15432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Lack </a:t>
          </a:r>
          <a:r>
            <a:rPr lang="en-US" sz="2100" kern="1200" dirty="0"/>
            <a:t>of grid capacity, constraints on new infrastructure equipment</a:t>
          </a:r>
        </a:p>
      </dsp:txBody>
      <dsp:txXfrm>
        <a:off x="0" y="313332"/>
        <a:ext cx="2572040" cy="1543224"/>
      </dsp:txXfrm>
    </dsp:sp>
    <dsp:sp modelId="{E66CFC96-C33B-4DE7-B8BD-22459177A716}">
      <dsp:nvSpPr>
        <dsp:cNvPr id="0" name=""/>
        <dsp:cNvSpPr/>
      </dsp:nvSpPr>
      <dsp:spPr>
        <a:xfrm>
          <a:off x="2829244" y="313332"/>
          <a:ext cx="2572040" cy="15432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Not </a:t>
          </a:r>
          <a:r>
            <a:rPr lang="en-US" sz="2100" kern="1200" dirty="0"/>
            <a:t>enough shovel ready “</a:t>
          </a:r>
          <a:r>
            <a:rPr lang="en-US" sz="2100" kern="1200" dirty="0" err="1"/>
            <a:t>megasites</a:t>
          </a:r>
          <a:r>
            <a:rPr lang="en-US" sz="2100" kern="1200" dirty="0"/>
            <a:t>” to keep up with demand</a:t>
          </a:r>
        </a:p>
      </dsp:txBody>
      <dsp:txXfrm>
        <a:off x="2829244" y="313332"/>
        <a:ext cx="2572040" cy="1543224"/>
      </dsp:txXfrm>
    </dsp:sp>
    <dsp:sp modelId="{22D67316-52AE-498B-820C-A1E4E57521B0}">
      <dsp:nvSpPr>
        <dsp:cNvPr id="0" name=""/>
        <dsp:cNvSpPr/>
      </dsp:nvSpPr>
      <dsp:spPr>
        <a:xfrm>
          <a:off x="5658487" y="313332"/>
          <a:ext cx="2572040" cy="15432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Technical </a:t>
          </a:r>
          <a:r>
            <a:rPr lang="en-US" sz="2100" kern="1200" dirty="0"/>
            <a:t>&amp; </a:t>
          </a:r>
          <a:r>
            <a:rPr lang="en-US" sz="2100" kern="1200"/>
            <a:t>semiskilled talent shortage </a:t>
          </a:r>
          <a:endParaRPr lang="en-US" sz="2100" kern="1200" dirty="0"/>
        </a:p>
      </dsp:txBody>
      <dsp:txXfrm>
        <a:off x="5658487" y="313332"/>
        <a:ext cx="2572040" cy="1543224"/>
      </dsp:txXfrm>
    </dsp:sp>
    <dsp:sp modelId="{2FED2822-3643-4D27-B6BF-436D5D38B0D5}">
      <dsp:nvSpPr>
        <dsp:cNvPr id="0" name=""/>
        <dsp:cNvSpPr/>
      </dsp:nvSpPr>
      <dsp:spPr>
        <a:xfrm>
          <a:off x="0" y="2113761"/>
          <a:ext cx="2572040" cy="15432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Legal, regulatory, zoning, and  environmental issues</a:t>
          </a:r>
          <a:endParaRPr lang="en-US" sz="2100" kern="1200" dirty="0"/>
        </a:p>
      </dsp:txBody>
      <dsp:txXfrm>
        <a:off x="0" y="2113761"/>
        <a:ext cx="2572040" cy="1543224"/>
      </dsp:txXfrm>
    </dsp:sp>
    <dsp:sp modelId="{6F3E4DC3-8870-4257-A750-294C58AD4F80}">
      <dsp:nvSpPr>
        <dsp:cNvPr id="0" name=""/>
        <dsp:cNvSpPr/>
      </dsp:nvSpPr>
      <dsp:spPr>
        <a:xfrm>
          <a:off x="2829244" y="2113761"/>
          <a:ext cx="2572040" cy="15432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Community </a:t>
          </a:r>
          <a:r>
            <a:rPr lang="en-US" sz="2100" kern="1200" dirty="0"/>
            <a:t>opposition to power &amp; water intensive Projects</a:t>
          </a:r>
        </a:p>
      </dsp:txBody>
      <dsp:txXfrm>
        <a:off x="2829244" y="2113761"/>
        <a:ext cx="2572040" cy="1543224"/>
      </dsp:txXfrm>
    </dsp:sp>
    <dsp:sp modelId="{98041427-CA58-4529-A371-0F48F2847231}">
      <dsp:nvSpPr>
        <dsp:cNvPr id="0" name=""/>
        <dsp:cNvSpPr/>
      </dsp:nvSpPr>
      <dsp:spPr>
        <a:xfrm>
          <a:off x="5658487" y="2113761"/>
          <a:ext cx="2572040" cy="15432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Continued </a:t>
          </a:r>
          <a:r>
            <a:rPr lang="en-US" sz="2100" kern="1200" dirty="0"/>
            <a:t>adoption of industry 4.0 tech disrupting workforces (and we’re not ready)</a:t>
          </a:r>
        </a:p>
      </dsp:txBody>
      <dsp:txXfrm>
        <a:off x="5658487" y="2113761"/>
        <a:ext cx="2572040" cy="154322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08177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83598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BB90D-F113-4FE2-A404-DF31F99BCE4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9217CEC-73CD-49C5-9649-3E3900F44EB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4BC7834-B603-4313-B7F9-A690A3C8E55B}"/>
              </a:ext>
            </a:extLst>
          </p:cNvPr>
          <p:cNvSpPr>
            <a:spLocks noGrp="1"/>
          </p:cNvSpPr>
          <p:nvPr>
            <p:ph type="dt" sz="half" idx="10"/>
          </p:nvPr>
        </p:nvSpPr>
        <p:spPr/>
        <p:txBody>
          <a:bodyPr/>
          <a:lstStyle/>
          <a:p>
            <a:fld id="{D0FEF450-713F-4B69-8E38-698748173B39}" type="datetimeFigureOut">
              <a:rPr lang="en-US" smtClean="0"/>
              <a:t>10/7/2023</a:t>
            </a:fld>
            <a:endParaRPr lang="en-US"/>
          </a:p>
        </p:txBody>
      </p:sp>
      <p:sp>
        <p:nvSpPr>
          <p:cNvPr id="5" name="Footer Placeholder 4">
            <a:extLst>
              <a:ext uri="{FF2B5EF4-FFF2-40B4-BE49-F238E27FC236}">
                <a16:creationId xmlns:a16="http://schemas.microsoft.com/office/drawing/2014/main" id="{CFAE5457-4D8B-476A-A131-98657D240A5F}"/>
              </a:ext>
            </a:extLst>
          </p:cNvPr>
          <p:cNvSpPr>
            <a:spLocks noGrp="1"/>
          </p:cNvSpPr>
          <p:nvPr>
            <p:ph type="ftr" sz="quarter" idx="11"/>
          </p:nvPr>
        </p:nvSpPr>
        <p:spPr/>
        <p:txBody>
          <a:bodyPr/>
          <a:lstStyle/>
          <a:p>
            <a:endParaRPr lang="en-US"/>
          </a:p>
        </p:txBody>
      </p:sp>
      <p:pic>
        <p:nvPicPr>
          <p:cNvPr id="7" name="Picture 6" descr="A blue and black logo&#10;&#10;Description automatically generated">
            <a:extLst>
              <a:ext uri="{FF2B5EF4-FFF2-40B4-BE49-F238E27FC236}">
                <a16:creationId xmlns:a16="http://schemas.microsoft.com/office/drawing/2014/main" id="{CC24798C-10FC-990F-6A11-349865664CD8}"/>
              </a:ext>
            </a:extLst>
          </p:cNvPr>
          <p:cNvPicPr>
            <a:picLocks noChangeAspect="1"/>
          </p:cNvPicPr>
          <p:nvPr userDrawn="1"/>
        </p:nvPicPr>
        <p:blipFill>
          <a:blip r:embed="rId2"/>
          <a:stretch>
            <a:fillRect/>
          </a:stretch>
        </p:blipFill>
        <p:spPr>
          <a:xfrm>
            <a:off x="7409966" y="4711435"/>
            <a:ext cx="1742147" cy="448603"/>
          </a:xfrm>
          <a:prstGeom prst="rect">
            <a:avLst/>
          </a:prstGeom>
        </p:spPr>
      </p:pic>
    </p:spTree>
    <p:extLst>
      <p:ext uri="{BB962C8B-B14F-4D97-AF65-F5344CB8AC3E}">
        <p14:creationId xmlns:p14="http://schemas.microsoft.com/office/powerpoint/2010/main" val="2715899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88664-1B65-4B8B-ADC2-432249B3A9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4CE981-4B72-4200-9DB5-7BD436B23D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07C3C6-E1E9-4911-8454-3BF0D05EE05E}"/>
              </a:ext>
            </a:extLst>
          </p:cNvPr>
          <p:cNvSpPr>
            <a:spLocks noGrp="1"/>
          </p:cNvSpPr>
          <p:nvPr>
            <p:ph type="dt" sz="half" idx="10"/>
          </p:nvPr>
        </p:nvSpPr>
        <p:spPr/>
        <p:txBody>
          <a:bodyPr/>
          <a:lstStyle/>
          <a:p>
            <a:fld id="{1527D35C-4E44-4D24-917A-CED3B62C1950}" type="datetimeFigureOut">
              <a:rPr lang="en-US" smtClean="0"/>
              <a:t>10/7/2023</a:t>
            </a:fld>
            <a:endParaRPr lang="en-US"/>
          </a:p>
        </p:txBody>
      </p:sp>
      <p:sp>
        <p:nvSpPr>
          <p:cNvPr id="5" name="Footer Placeholder 4">
            <a:extLst>
              <a:ext uri="{FF2B5EF4-FFF2-40B4-BE49-F238E27FC236}">
                <a16:creationId xmlns:a16="http://schemas.microsoft.com/office/drawing/2014/main" id="{E8A1D8F6-87F5-45AA-8097-9CBAD68AD3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941681-DAD8-4FFE-8F11-061ACBA27064}"/>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196632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A32561-8213-4951-A663-41FCD6CBAE69}"/>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CE09D5-4D86-4949-80C6-7F28EC59D267}"/>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8489EC-E585-49F5-BE1E-F1D108D52A7C}"/>
              </a:ext>
            </a:extLst>
          </p:cNvPr>
          <p:cNvSpPr>
            <a:spLocks noGrp="1"/>
          </p:cNvSpPr>
          <p:nvPr>
            <p:ph type="dt" sz="half" idx="10"/>
          </p:nvPr>
        </p:nvSpPr>
        <p:spPr/>
        <p:txBody>
          <a:bodyPr/>
          <a:lstStyle/>
          <a:p>
            <a:fld id="{1527D35C-4E44-4D24-917A-CED3B62C1950}" type="datetimeFigureOut">
              <a:rPr lang="en-US" smtClean="0"/>
              <a:t>10/7/2023</a:t>
            </a:fld>
            <a:endParaRPr lang="en-US"/>
          </a:p>
        </p:txBody>
      </p:sp>
      <p:sp>
        <p:nvSpPr>
          <p:cNvPr id="5" name="Footer Placeholder 4">
            <a:extLst>
              <a:ext uri="{FF2B5EF4-FFF2-40B4-BE49-F238E27FC236}">
                <a16:creationId xmlns:a16="http://schemas.microsoft.com/office/drawing/2014/main" id="{652B234C-AF2D-4FAE-8A88-6D447F7C5B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253B4A-E25B-49DF-B173-717FE50D2390}"/>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8279088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67729-FB3E-43E5-A9B1-CBD2B2F71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6C9ED8-8BB6-4F5F-9D94-3484CB40B0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6961D3-7757-45DF-98FA-10E9D334ECAB}"/>
              </a:ext>
            </a:extLst>
          </p:cNvPr>
          <p:cNvSpPr>
            <a:spLocks noGrp="1"/>
          </p:cNvSpPr>
          <p:nvPr>
            <p:ph type="dt" sz="half" idx="10"/>
          </p:nvPr>
        </p:nvSpPr>
        <p:spPr/>
        <p:txBody>
          <a:bodyPr/>
          <a:lstStyle/>
          <a:p>
            <a:fld id="{1527D35C-4E44-4D24-917A-CED3B62C1950}" type="datetimeFigureOut">
              <a:rPr lang="en-US" smtClean="0"/>
              <a:t>10/7/2023</a:t>
            </a:fld>
            <a:endParaRPr lang="en-US"/>
          </a:p>
        </p:txBody>
      </p:sp>
      <p:sp>
        <p:nvSpPr>
          <p:cNvPr id="5" name="Footer Placeholder 4">
            <a:extLst>
              <a:ext uri="{FF2B5EF4-FFF2-40B4-BE49-F238E27FC236}">
                <a16:creationId xmlns:a16="http://schemas.microsoft.com/office/drawing/2014/main" id="{C388DEF7-47A7-4D86-9848-B9D1058131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4C4356-5499-4CF9-A4CE-815E009DE40A}"/>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5733184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AFFF-4317-4A1D-9181-DCE50E7157E9}"/>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837AAAA-870D-4BAA-A8E9-B35E29C55E3B}"/>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ED84EF-2A35-41FA-ADAD-079D8AEEBB5F}"/>
              </a:ext>
            </a:extLst>
          </p:cNvPr>
          <p:cNvSpPr>
            <a:spLocks noGrp="1"/>
          </p:cNvSpPr>
          <p:nvPr>
            <p:ph type="dt" sz="half" idx="10"/>
          </p:nvPr>
        </p:nvSpPr>
        <p:spPr/>
        <p:txBody>
          <a:bodyPr/>
          <a:lstStyle/>
          <a:p>
            <a:fld id="{1527D35C-4E44-4D24-917A-CED3B62C1950}" type="datetimeFigureOut">
              <a:rPr lang="en-US" smtClean="0"/>
              <a:t>10/7/2023</a:t>
            </a:fld>
            <a:endParaRPr lang="en-US"/>
          </a:p>
        </p:txBody>
      </p:sp>
      <p:sp>
        <p:nvSpPr>
          <p:cNvPr id="5" name="Footer Placeholder 4">
            <a:extLst>
              <a:ext uri="{FF2B5EF4-FFF2-40B4-BE49-F238E27FC236}">
                <a16:creationId xmlns:a16="http://schemas.microsoft.com/office/drawing/2014/main" id="{9DFD3D71-BDBC-432F-A679-9F3B8D1F3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E3AB08-FA64-4748-8364-EEA17202F8C9}"/>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9496595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E586C-3010-45F9-A8DF-823E7B9250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3BC346-84EB-432C-AA7C-153A0908D86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A30C84-3E34-483B-8931-B72C0B362C4D}"/>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0809C8-B0E3-426F-99B2-44859E18F636}"/>
              </a:ext>
            </a:extLst>
          </p:cNvPr>
          <p:cNvSpPr>
            <a:spLocks noGrp="1"/>
          </p:cNvSpPr>
          <p:nvPr>
            <p:ph type="dt" sz="half" idx="10"/>
          </p:nvPr>
        </p:nvSpPr>
        <p:spPr/>
        <p:txBody>
          <a:bodyPr/>
          <a:lstStyle/>
          <a:p>
            <a:fld id="{1527D35C-4E44-4D24-917A-CED3B62C1950}" type="datetimeFigureOut">
              <a:rPr lang="en-US" smtClean="0"/>
              <a:t>10/7/2023</a:t>
            </a:fld>
            <a:endParaRPr lang="en-US"/>
          </a:p>
        </p:txBody>
      </p:sp>
      <p:sp>
        <p:nvSpPr>
          <p:cNvPr id="6" name="Footer Placeholder 5">
            <a:extLst>
              <a:ext uri="{FF2B5EF4-FFF2-40B4-BE49-F238E27FC236}">
                <a16:creationId xmlns:a16="http://schemas.microsoft.com/office/drawing/2014/main" id="{4FAC0523-9C4A-4ACB-9AAF-9B734D27EE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8EFF79-44E0-4986-9409-3D35A02752CE}"/>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0441412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AB79D-9839-408F-A776-1B1BFD6B5CD5}"/>
              </a:ext>
            </a:extLst>
          </p:cNvPr>
          <p:cNvSpPr>
            <a:spLocks noGrp="1"/>
          </p:cNvSpPr>
          <p:nvPr>
            <p:ph type="title"/>
          </p:nvPr>
        </p:nvSpPr>
        <p:spPr>
          <a:xfrm>
            <a:off x="629841" y="273844"/>
            <a:ext cx="7886700" cy="99417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D4B0529-3EF7-42A2-8780-C2626D598101}"/>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90B2B51-E537-4136-9706-41CA391C8B46}"/>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7A6AB6-2CFD-448F-B6BA-8300AA0E530F}"/>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E2326FA-CD6F-4142-BA55-356B2C376723}"/>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38004F-C27E-4FE4-B30D-122B1A52E0AE}"/>
              </a:ext>
            </a:extLst>
          </p:cNvPr>
          <p:cNvSpPr>
            <a:spLocks noGrp="1"/>
          </p:cNvSpPr>
          <p:nvPr>
            <p:ph type="dt" sz="half" idx="10"/>
          </p:nvPr>
        </p:nvSpPr>
        <p:spPr/>
        <p:txBody>
          <a:bodyPr/>
          <a:lstStyle/>
          <a:p>
            <a:fld id="{1527D35C-4E44-4D24-917A-CED3B62C1950}" type="datetimeFigureOut">
              <a:rPr lang="en-US" smtClean="0"/>
              <a:t>10/7/2023</a:t>
            </a:fld>
            <a:endParaRPr lang="en-US"/>
          </a:p>
        </p:txBody>
      </p:sp>
      <p:sp>
        <p:nvSpPr>
          <p:cNvPr id="8" name="Footer Placeholder 7">
            <a:extLst>
              <a:ext uri="{FF2B5EF4-FFF2-40B4-BE49-F238E27FC236}">
                <a16:creationId xmlns:a16="http://schemas.microsoft.com/office/drawing/2014/main" id="{ED8ACE34-9627-443A-9309-ABEBF3DAD5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8E0B09-C410-40F8-ADC3-D41824FA715C}"/>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4450068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56EA-25A5-46B5-89AA-DD13292512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7A5F14-8342-466F-B975-0D799C8DB50F}"/>
              </a:ext>
            </a:extLst>
          </p:cNvPr>
          <p:cNvSpPr>
            <a:spLocks noGrp="1"/>
          </p:cNvSpPr>
          <p:nvPr>
            <p:ph type="dt" sz="half" idx="10"/>
          </p:nvPr>
        </p:nvSpPr>
        <p:spPr/>
        <p:txBody>
          <a:bodyPr/>
          <a:lstStyle/>
          <a:p>
            <a:fld id="{1527D35C-4E44-4D24-917A-CED3B62C1950}" type="datetimeFigureOut">
              <a:rPr lang="en-US" smtClean="0"/>
              <a:t>10/7/2023</a:t>
            </a:fld>
            <a:endParaRPr lang="en-US"/>
          </a:p>
        </p:txBody>
      </p:sp>
      <p:sp>
        <p:nvSpPr>
          <p:cNvPr id="4" name="Footer Placeholder 3">
            <a:extLst>
              <a:ext uri="{FF2B5EF4-FFF2-40B4-BE49-F238E27FC236}">
                <a16:creationId xmlns:a16="http://schemas.microsoft.com/office/drawing/2014/main" id="{E19C5887-E9EE-4B0F-ACF8-F9ACB40273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B8D4EF-83E0-43A5-A017-E885F213DCFF}"/>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9830059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793295-9FD4-4516-9B34-3D243F453D89}"/>
              </a:ext>
            </a:extLst>
          </p:cNvPr>
          <p:cNvSpPr>
            <a:spLocks noGrp="1"/>
          </p:cNvSpPr>
          <p:nvPr>
            <p:ph type="dt" sz="half" idx="10"/>
          </p:nvPr>
        </p:nvSpPr>
        <p:spPr/>
        <p:txBody>
          <a:bodyPr/>
          <a:lstStyle/>
          <a:p>
            <a:fld id="{1527D35C-4E44-4D24-917A-CED3B62C1950}" type="datetimeFigureOut">
              <a:rPr lang="en-US" smtClean="0"/>
              <a:t>10/7/2023</a:t>
            </a:fld>
            <a:endParaRPr lang="en-US"/>
          </a:p>
        </p:txBody>
      </p:sp>
      <p:sp>
        <p:nvSpPr>
          <p:cNvPr id="3" name="Footer Placeholder 2">
            <a:extLst>
              <a:ext uri="{FF2B5EF4-FFF2-40B4-BE49-F238E27FC236}">
                <a16:creationId xmlns:a16="http://schemas.microsoft.com/office/drawing/2014/main" id="{95E43FA9-3CC7-4EB9-9823-00E76D7194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03EB05-3138-415B-8EF8-C5B1F4F4C645}"/>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8616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7AD25-7046-4F5E-BA67-AAE7F0A1323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37DBC3A-D287-4A52-A9E5-DB73695C9D1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24971C-CF34-4BA0-9487-D9DF346B4FA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C0DB7AC-6D15-4798-82E6-024FC7F767FD}"/>
              </a:ext>
            </a:extLst>
          </p:cNvPr>
          <p:cNvSpPr>
            <a:spLocks noGrp="1"/>
          </p:cNvSpPr>
          <p:nvPr>
            <p:ph type="dt" sz="half" idx="10"/>
          </p:nvPr>
        </p:nvSpPr>
        <p:spPr/>
        <p:txBody>
          <a:bodyPr/>
          <a:lstStyle/>
          <a:p>
            <a:fld id="{1527D35C-4E44-4D24-917A-CED3B62C1950}" type="datetimeFigureOut">
              <a:rPr lang="en-US" smtClean="0"/>
              <a:t>10/7/2023</a:t>
            </a:fld>
            <a:endParaRPr lang="en-US"/>
          </a:p>
        </p:txBody>
      </p:sp>
      <p:sp>
        <p:nvSpPr>
          <p:cNvPr id="6" name="Footer Placeholder 5">
            <a:extLst>
              <a:ext uri="{FF2B5EF4-FFF2-40B4-BE49-F238E27FC236}">
                <a16:creationId xmlns:a16="http://schemas.microsoft.com/office/drawing/2014/main" id="{18A2E085-3845-4370-A971-6499E1C165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8D5A2D-99EA-4EF9-B8E5-04BE1AF919C1}"/>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8043490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F538B-E425-4F72-BB61-D1852312910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212D815-26B3-4677-85B3-064F4660832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0FD1629-56F2-4279-9DD5-FFDF8351A86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1CC150E-56E2-4A60-A35C-23A33D0D5FB2}"/>
              </a:ext>
            </a:extLst>
          </p:cNvPr>
          <p:cNvSpPr>
            <a:spLocks noGrp="1"/>
          </p:cNvSpPr>
          <p:nvPr>
            <p:ph type="dt" sz="half" idx="10"/>
          </p:nvPr>
        </p:nvSpPr>
        <p:spPr/>
        <p:txBody>
          <a:bodyPr/>
          <a:lstStyle/>
          <a:p>
            <a:fld id="{1527D35C-4E44-4D24-917A-CED3B62C1950}" type="datetimeFigureOut">
              <a:rPr lang="en-US" smtClean="0"/>
              <a:t>10/7/2023</a:t>
            </a:fld>
            <a:endParaRPr lang="en-US"/>
          </a:p>
        </p:txBody>
      </p:sp>
      <p:sp>
        <p:nvSpPr>
          <p:cNvPr id="6" name="Footer Placeholder 5">
            <a:extLst>
              <a:ext uri="{FF2B5EF4-FFF2-40B4-BE49-F238E27FC236}">
                <a16:creationId xmlns:a16="http://schemas.microsoft.com/office/drawing/2014/main" id="{78A2A567-84F2-43E9-B00D-D7B69D0491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2E0C84-A713-4688-9C93-DE4DD49469AC}"/>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4633288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245B09-4A08-43CE-8A95-BDD09A8BE0F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485DF0-AC97-485E-8C39-C3702E40423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E068B6-CB85-4487-AC8B-80E1A2A25A0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527D35C-4E44-4D24-917A-CED3B62C1950}" type="datetimeFigureOut">
              <a:rPr lang="en-US" smtClean="0"/>
              <a:t>10/7/2023</a:t>
            </a:fld>
            <a:endParaRPr lang="en-US"/>
          </a:p>
        </p:txBody>
      </p:sp>
      <p:sp>
        <p:nvSpPr>
          <p:cNvPr id="5" name="Footer Placeholder 4">
            <a:extLst>
              <a:ext uri="{FF2B5EF4-FFF2-40B4-BE49-F238E27FC236}">
                <a16:creationId xmlns:a16="http://schemas.microsoft.com/office/drawing/2014/main" id="{4BC35D4B-23B3-4295-892F-4853917C283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72D993-CBCE-45F4-9E77-BFE47C93C1C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1106948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fade thruBlk="1"/>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mailto:mike@activeinfra.com" TargetMode="External"/><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nvestopedia.com/terms/i/internalcontrols.asp" TargetMode="External"/><Relationship Id="rId2" Type="http://schemas.openxmlformats.org/officeDocument/2006/relationships/hyperlink" Target="https://www.investopedia.com/terms/a/audit.asp"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7F607-FF94-4BDD-930B-295A6EF4B0F0}"/>
              </a:ext>
            </a:extLst>
          </p:cNvPr>
          <p:cNvSpPr>
            <a:spLocks noGrp="1"/>
          </p:cNvSpPr>
          <p:nvPr>
            <p:ph type="title"/>
          </p:nvPr>
        </p:nvSpPr>
        <p:spPr>
          <a:xfrm>
            <a:off x="648855" y="4096842"/>
            <a:ext cx="8054099" cy="944432"/>
          </a:xfrm>
        </p:spPr>
        <p:txBody>
          <a:bodyPr vert="horz" lIns="91440" tIns="45720" rIns="91440" bIns="45720" rtlCol="0" anchor="t">
            <a:normAutofit fontScale="90000"/>
          </a:bodyPr>
          <a:lstStyle/>
          <a:p>
            <a:pPr defTabSz="914400"/>
            <a:r>
              <a:rPr lang="en-US" sz="1900" b="1">
                <a:latin typeface="Calibri "/>
                <a:hlinkClick r:id="rId3"/>
              </a:rPr>
              <a:t>Mike Grella</a:t>
            </a:r>
            <a:br>
              <a:rPr lang="en-US" sz="1900" b="1">
                <a:latin typeface="Calibri "/>
              </a:rPr>
            </a:br>
            <a:r>
              <a:rPr lang="en-US" sz="1900" b="1">
                <a:latin typeface="Calibri "/>
              </a:rPr>
              <a:t>Chief Infrastructure Officer, Active Infrastructure</a:t>
            </a:r>
            <a:br>
              <a:rPr lang="en-US" sz="1900" b="1">
                <a:latin typeface="Calibri "/>
              </a:rPr>
            </a:br>
            <a:r>
              <a:rPr lang="en-US" sz="1900" b="1">
                <a:latin typeface="Calibri "/>
              </a:rPr>
              <a:t>Founder, Grella Partnership Strategies</a:t>
            </a:r>
            <a:br>
              <a:rPr lang="en-US" sz="1900" b="1">
                <a:latin typeface="Calibri "/>
              </a:rPr>
            </a:br>
            <a:r>
              <a:rPr lang="en-US" sz="1900" b="1">
                <a:latin typeface="Calibri "/>
              </a:rPr>
              <a:t>October 2023</a:t>
            </a:r>
            <a:br>
              <a:rPr lang="en-US" sz="1900" b="1">
                <a:latin typeface="Calibri "/>
              </a:rPr>
            </a:br>
            <a:br>
              <a:rPr lang="en-US" sz="1900" b="1">
                <a:latin typeface="Calibri "/>
              </a:rPr>
            </a:br>
            <a:br>
              <a:rPr lang="en-US" sz="1900" b="1">
                <a:latin typeface="Calibri "/>
              </a:rPr>
            </a:br>
            <a:endParaRPr lang="en-US" sz="1900" b="1" kern="1200">
              <a:solidFill>
                <a:schemeClr val="tx1"/>
              </a:solidFill>
              <a:latin typeface="Calibri "/>
            </a:endParaRPr>
          </a:p>
        </p:txBody>
      </p:sp>
      <p:pic>
        <p:nvPicPr>
          <p:cNvPr id="1034" name="Picture 10" descr="industrial automotive robots">
            <a:extLst>
              <a:ext uri="{FF2B5EF4-FFF2-40B4-BE49-F238E27FC236}">
                <a16:creationId xmlns:a16="http://schemas.microsoft.com/office/drawing/2014/main" id="{C9BEB315-1D18-BAF3-214D-EB49159C7E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732" r="23734" b="2"/>
          <a:stretch/>
        </p:blipFill>
        <p:spPr bwMode="auto">
          <a:xfrm>
            <a:off x="648855" y="685795"/>
            <a:ext cx="1930453" cy="24129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witch is planning a massive data center campus in Atlanta - DCD">
            <a:extLst>
              <a:ext uri="{FF2B5EF4-FFF2-40B4-BE49-F238E27FC236}">
                <a16:creationId xmlns:a16="http://schemas.microsoft.com/office/drawing/2014/main" id="{BAB041A3-8DDF-8924-E8DA-A375C6E4767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1461" r="16515"/>
          <a:stretch/>
        </p:blipFill>
        <p:spPr bwMode="auto">
          <a:xfrm>
            <a:off x="2621948" y="685795"/>
            <a:ext cx="1922367" cy="2413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lectric Vehicle Manufacturer Opens Facility In Los Angeles County ...">
            <a:extLst>
              <a:ext uri="{FF2B5EF4-FFF2-40B4-BE49-F238E27FC236}">
                <a16:creationId xmlns:a16="http://schemas.microsoft.com/office/drawing/2014/main" id="{EAF252A2-D64B-0733-F7F0-179478648CE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3936" r="29650" b="-4"/>
          <a:stretch/>
        </p:blipFill>
        <p:spPr bwMode="auto">
          <a:xfrm>
            <a:off x="4587234" y="685795"/>
            <a:ext cx="1941778" cy="24129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elta Electronics Ships First EV Fast Chargers from Its Plano Plant to ...">
            <a:extLst>
              <a:ext uri="{FF2B5EF4-FFF2-40B4-BE49-F238E27FC236}">
                <a16:creationId xmlns:a16="http://schemas.microsoft.com/office/drawing/2014/main" id="{B8F844A2-3C24-8D3A-9057-1E67FBCA333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1487" r="36289" b="-1"/>
          <a:stretch/>
        </p:blipFill>
        <p:spPr bwMode="auto">
          <a:xfrm>
            <a:off x="6568098" y="685795"/>
            <a:ext cx="1922367" cy="2413000"/>
          </a:xfrm>
          <a:prstGeom prst="rect">
            <a:avLst/>
          </a:prstGeom>
          <a:noFill/>
          <a:extLst>
            <a:ext uri="{909E8E84-426E-40DD-AFC4-6F175D3DCCD1}">
              <a14:hiddenFill xmlns:a14="http://schemas.microsoft.com/office/drawing/2010/main">
                <a:solidFill>
                  <a:srgbClr val="FFFFFF"/>
                </a:solidFill>
              </a14:hiddenFill>
            </a:ext>
          </a:extLst>
        </p:spPr>
      </p:pic>
      <p:cxnSp>
        <p:nvCxnSpPr>
          <p:cNvPr id="1053" name="Straight Connector 1052">
            <a:extLst>
              <a:ext uri="{FF2B5EF4-FFF2-40B4-BE49-F238E27FC236}">
                <a16:creationId xmlns:a16="http://schemas.microsoft.com/office/drawing/2014/main" id="{33FC4C9A-7760-08E3-AE1B-B5EBEC35F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3450233"/>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B9586E9-1114-745A-095C-9507D40ABFD0}"/>
              </a:ext>
            </a:extLst>
          </p:cNvPr>
          <p:cNvSpPr txBox="1"/>
          <p:nvPr/>
        </p:nvSpPr>
        <p:spPr>
          <a:xfrm>
            <a:off x="944113" y="137362"/>
            <a:ext cx="7200404" cy="430887"/>
          </a:xfrm>
          <a:prstGeom prst="rect">
            <a:avLst/>
          </a:prstGeom>
          <a:noFill/>
        </p:spPr>
        <p:txBody>
          <a:bodyPr wrap="square">
            <a:spAutoFit/>
          </a:bodyPr>
          <a:lstStyle/>
          <a:p>
            <a:r>
              <a:rPr lang="en-US" sz="2200" b="1" kern="1200" dirty="0">
                <a:solidFill>
                  <a:schemeClr val="tx1"/>
                </a:solidFill>
                <a:latin typeface="Calibri "/>
              </a:rPr>
              <a:t>Economic Development 4.0 </a:t>
            </a:r>
            <a:r>
              <a:rPr lang="en-US" sz="2200" b="1" dirty="0">
                <a:latin typeface="Calibri "/>
              </a:rPr>
              <a:t>- Next Generation Site Selection</a:t>
            </a:r>
            <a:endParaRPr lang="en-US" sz="2200" dirty="0"/>
          </a:p>
        </p:txBody>
      </p:sp>
      <p:pic>
        <p:nvPicPr>
          <p:cNvPr id="7" name="Picture 6" descr="A blue and black logo&#10;&#10;Description automatically generated">
            <a:extLst>
              <a:ext uri="{FF2B5EF4-FFF2-40B4-BE49-F238E27FC236}">
                <a16:creationId xmlns:a16="http://schemas.microsoft.com/office/drawing/2014/main" id="{612D3611-B2F4-9D28-8693-406530D3AAEA}"/>
              </a:ext>
            </a:extLst>
          </p:cNvPr>
          <p:cNvPicPr>
            <a:picLocks noChangeAspect="1"/>
          </p:cNvPicPr>
          <p:nvPr/>
        </p:nvPicPr>
        <p:blipFill>
          <a:blip r:embed="rId8"/>
          <a:stretch>
            <a:fillRect/>
          </a:stretch>
        </p:blipFill>
        <p:spPr>
          <a:xfrm>
            <a:off x="7409966" y="4711435"/>
            <a:ext cx="1742147" cy="448603"/>
          </a:xfrm>
          <a:prstGeom prst="rect">
            <a:avLst/>
          </a:prstGeom>
        </p:spPr>
      </p:pic>
      <p:pic>
        <p:nvPicPr>
          <p:cNvPr id="9" name="Picture 8">
            <a:extLst>
              <a:ext uri="{FF2B5EF4-FFF2-40B4-BE49-F238E27FC236}">
                <a16:creationId xmlns:a16="http://schemas.microsoft.com/office/drawing/2014/main" id="{7E9FF3CB-F657-5267-7B7D-B93618B7F7AB}"/>
              </a:ext>
            </a:extLst>
          </p:cNvPr>
          <p:cNvPicPr>
            <a:picLocks noChangeAspect="1"/>
          </p:cNvPicPr>
          <p:nvPr/>
        </p:nvPicPr>
        <p:blipFill>
          <a:blip r:embed="rId9"/>
          <a:stretch>
            <a:fillRect/>
          </a:stretch>
        </p:blipFill>
        <p:spPr>
          <a:xfrm>
            <a:off x="654761" y="3237572"/>
            <a:ext cx="3934374" cy="762106"/>
          </a:xfrm>
          <a:prstGeom prst="rect">
            <a:avLst/>
          </a:prstGeom>
        </p:spPr>
      </p:pic>
    </p:spTree>
    <p:extLst>
      <p:ext uri="{BB962C8B-B14F-4D97-AF65-F5344CB8AC3E}">
        <p14:creationId xmlns:p14="http://schemas.microsoft.com/office/powerpoint/2010/main" val="402066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7F607-FF94-4BDD-930B-295A6EF4B0F0}"/>
              </a:ext>
            </a:extLst>
          </p:cNvPr>
          <p:cNvSpPr>
            <a:spLocks noGrp="1"/>
          </p:cNvSpPr>
          <p:nvPr>
            <p:ph type="title"/>
          </p:nvPr>
        </p:nvSpPr>
        <p:spPr>
          <a:xfrm>
            <a:off x="902042" y="121566"/>
            <a:ext cx="8686761" cy="1145634"/>
          </a:xfrm>
        </p:spPr>
        <p:txBody>
          <a:bodyPr>
            <a:noAutofit/>
          </a:bodyPr>
          <a:lstStyle/>
          <a:p>
            <a:pPr>
              <a:lnSpc>
                <a:spcPct val="100000"/>
              </a:lnSpc>
              <a:spcBef>
                <a:spcPts val="1200"/>
              </a:spcBef>
              <a:spcAft>
                <a:spcPts val="2400"/>
              </a:spcAft>
            </a:pPr>
            <a:r>
              <a:rPr lang="en-US" sz="2200" b="1" dirty="0">
                <a:solidFill>
                  <a:schemeClr val="tx1"/>
                </a:solidFill>
                <a:latin typeface="+mn-lt"/>
              </a:rPr>
              <a:t>Economic Development 4.0 – The Criticality of Corporate ESG Policy </a:t>
            </a:r>
            <a:br>
              <a:rPr lang="en-US" sz="2200" b="1" dirty="0">
                <a:latin typeface="+mn-lt"/>
              </a:rPr>
            </a:br>
            <a:br>
              <a:rPr lang="en-US" sz="2200" b="1" dirty="0">
                <a:latin typeface="+mn-lt"/>
              </a:rPr>
            </a:br>
            <a:endParaRPr lang="en-US" sz="2200" b="1" dirty="0">
              <a:latin typeface="+mn-lt"/>
            </a:endParaRPr>
          </a:p>
        </p:txBody>
      </p:sp>
      <p:sp>
        <p:nvSpPr>
          <p:cNvPr id="4" name="Content Placeholder 2">
            <a:extLst>
              <a:ext uri="{FF2B5EF4-FFF2-40B4-BE49-F238E27FC236}">
                <a16:creationId xmlns:a16="http://schemas.microsoft.com/office/drawing/2014/main" id="{31909B04-ACC9-A551-3664-915A3A5CB533}"/>
              </a:ext>
            </a:extLst>
          </p:cNvPr>
          <p:cNvSpPr>
            <a:spLocks noGrp="1"/>
          </p:cNvSpPr>
          <p:nvPr>
            <p:ph idx="1"/>
          </p:nvPr>
        </p:nvSpPr>
        <p:spPr>
          <a:xfrm>
            <a:off x="240735" y="604800"/>
            <a:ext cx="5244411" cy="4417134"/>
          </a:xfrm>
        </p:spPr>
        <p:txBody>
          <a:bodyPr>
            <a:noAutofit/>
          </a:bodyPr>
          <a:lstStyle/>
          <a:p>
            <a:pPr marL="0" indent="0" algn="just">
              <a:spcAft>
                <a:spcPts val="600"/>
              </a:spcAft>
              <a:buNone/>
            </a:pPr>
            <a:r>
              <a:rPr lang="en-US" sz="1600" dirty="0">
                <a:solidFill>
                  <a:srgbClr val="000000"/>
                </a:solidFill>
              </a:rPr>
              <a:t>TALENT ATTRACTION: Candidates are choosing employers based upon corporate culture, values, and commitment to social, &amp; economic justice.</a:t>
            </a:r>
          </a:p>
          <a:p>
            <a:pPr marL="0" indent="0" algn="just">
              <a:spcAft>
                <a:spcPts val="600"/>
              </a:spcAft>
              <a:buNone/>
            </a:pPr>
            <a:r>
              <a:rPr lang="en-US" sz="1600" dirty="0">
                <a:solidFill>
                  <a:srgbClr val="000000"/>
                </a:solidFill>
              </a:rPr>
              <a:t>PUBLIC SECTOR CONTRACT REQUIREMENTS: tens of billions of dollars of government contracts require disclosures or commitments related to DEI &amp; sustainability. </a:t>
            </a:r>
          </a:p>
          <a:p>
            <a:pPr marL="0" indent="0" algn="just">
              <a:spcAft>
                <a:spcPts val="600"/>
              </a:spcAft>
              <a:buNone/>
            </a:pPr>
            <a:r>
              <a:rPr lang="en-US" sz="1600" dirty="0">
                <a:solidFill>
                  <a:srgbClr val="000000"/>
                </a:solidFill>
              </a:rPr>
              <a:t>VENDOR CONTRACT REQUIREMENTS: Many Fortune 500 companies have requirements for suppliers/vendors tied to sustainability and diversity. </a:t>
            </a:r>
          </a:p>
          <a:p>
            <a:pPr marL="0" indent="0" algn="just">
              <a:spcAft>
                <a:spcPts val="600"/>
              </a:spcAft>
              <a:buNone/>
            </a:pPr>
            <a:r>
              <a:rPr lang="en-US" sz="1600" dirty="0">
                <a:solidFill>
                  <a:srgbClr val="000000"/>
                </a:solidFill>
              </a:rPr>
              <a:t>CAPITAL MARKET ACCESS: private equity, banks, public pension &amp; sovereign wealth funds investment &amp; divestment decisions are analyzed in light of ESG considerations.</a:t>
            </a:r>
          </a:p>
          <a:p>
            <a:pPr marL="0" indent="0" algn="just">
              <a:spcAft>
                <a:spcPts val="600"/>
              </a:spcAft>
              <a:buNone/>
            </a:pPr>
            <a:r>
              <a:rPr lang="en-US" sz="1600" dirty="0">
                <a:solidFill>
                  <a:srgbClr val="000000"/>
                </a:solidFill>
              </a:rPr>
              <a:t>GOVERNMENT REGULATORY SCRUTINY </a:t>
            </a:r>
          </a:p>
          <a:p>
            <a:pPr marL="0" indent="0" algn="just">
              <a:buNone/>
            </a:pPr>
            <a:r>
              <a:rPr lang="en-US" sz="1600" dirty="0">
                <a:solidFill>
                  <a:srgbClr val="000000"/>
                </a:solidFill>
              </a:rPr>
              <a:t>STRENGTHEN BRAND, CUSTOMER LOYALTY, CORPORATE REPUTATION</a:t>
            </a:r>
          </a:p>
        </p:txBody>
      </p:sp>
      <p:pic>
        <p:nvPicPr>
          <p:cNvPr id="10" name="Picture 9">
            <a:extLst>
              <a:ext uri="{FF2B5EF4-FFF2-40B4-BE49-F238E27FC236}">
                <a16:creationId xmlns:a16="http://schemas.microsoft.com/office/drawing/2014/main" id="{DD83DE30-962B-56CE-2723-FD1FECF72EBF}"/>
              </a:ext>
            </a:extLst>
          </p:cNvPr>
          <p:cNvPicPr>
            <a:picLocks noChangeAspect="1"/>
          </p:cNvPicPr>
          <p:nvPr/>
        </p:nvPicPr>
        <p:blipFill>
          <a:blip r:embed="rId2"/>
          <a:stretch>
            <a:fillRect/>
          </a:stretch>
        </p:blipFill>
        <p:spPr>
          <a:xfrm>
            <a:off x="5485147" y="1332000"/>
            <a:ext cx="3623356" cy="2012597"/>
          </a:xfrm>
          <a:prstGeom prst="rect">
            <a:avLst/>
          </a:prstGeom>
        </p:spPr>
      </p:pic>
      <p:pic>
        <p:nvPicPr>
          <p:cNvPr id="5" name="Picture 4" descr="A blue and black logo&#10;&#10;Description automatically generated">
            <a:extLst>
              <a:ext uri="{FF2B5EF4-FFF2-40B4-BE49-F238E27FC236}">
                <a16:creationId xmlns:a16="http://schemas.microsoft.com/office/drawing/2014/main" id="{90ABD004-6618-1DCB-CC7D-37D093ECE824}"/>
              </a:ext>
            </a:extLst>
          </p:cNvPr>
          <p:cNvPicPr>
            <a:picLocks noChangeAspect="1"/>
          </p:cNvPicPr>
          <p:nvPr/>
        </p:nvPicPr>
        <p:blipFill>
          <a:blip r:embed="rId3"/>
          <a:stretch>
            <a:fillRect/>
          </a:stretch>
        </p:blipFill>
        <p:spPr>
          <a:xfrm>
            <a:off x="7409966" y="4711435"/>
            <a:ext cx="1742147" cy="448603"/>
          </a:xfrm>
          <a:prstGeom prst="rect">
            <a:avLst/>
          </a:prstGeom>
        </p:spPr>
      </p:pic>
    </p:spTree>
    <p:extLst>
      <p:ext uri="{BB962C8B-B14F-4D97-AF65-F5344CB8AC3E}">
        <p14:creationId xmlns:p14="http://schemas.microsoft.com/office/powerpoint/2010/main" val="31512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7F607-FF94-4BDD-930B-295A6EF4B0F0}"/>
              </a:ext>
            </a:extLst>
          </p:cNvPr>
          <p:cNvSpPr>
            <a:spLocks noGrp="1"/>
          </p:cNvSpPr>
          <p:nvPr>
            <p:ph type="title"/>
          </p:nvPr>
        </p:nvSpPr>
        <p:spPr>
          <a:xfrm>
            <a:off x="1267940" y="148416"/>
            <a:ext cx="8676000" cy="692034"/>
          </a:xfrm>
        </p:spPr>
        <p:txBody>
          <a:bodyPr>
            <a:normAutofit/>
          </a:bodyPr>
          <a:lstStyle/>
          <a:p>
            <a:pPr>
              <a:lnSpc>
                <a:spcPct val="100000"/>
              </a:lnSpc>
              <a:spcBef>
                <a:spcPts val="1200"/>
              </a:spcBef>
              <a:spcAft>
                <a:spcPts val="2400"/>
              </a:spcAft>
            </a:pPr>
            <a:r>
              <a:rPr lang="en-US" sz="2200" b="1" dirty="0">
                <a:latin typeface="+mn-lt"/>
              </a:rPr>
              <a:t>ESG Regulatory Impact on </a:t>
            </a:r>
            <a:r>
              <a:rPr lang="en-US" sz="2200" b="1">
                <a:latin typeface="+mn-lt"/>
              </a:rPr>
              <a:t>Corporate Decision Making</a:t>
            </a:r>
            <a:endParaRPr lang="en-US" sz="2200" b="1" dirty="0">
              <a:latin typeface="Calibri (Body)"/>
            </a:endParaRPr>
          </a:p>
        </p:txBody>
      </p:sp>
      <p:sp>
        <p:nvSpPr>
          <p:cNvPr id="4" name="Content Placeholder 2">
            <a:extLst>
              <a:ext uri="{FF2B5EF4-FFF2-40B4-BE49-F238E27FC236}">
                <a16:creationId xmlns:a16="http://schemas.microsoft.com/office/drawing/2014/main" id="{31909B04-ACC9-A551-3664-915A3A5CB533}"/>
              </a:ext>
            </a:extLst>
          </p:cNvPr>
          <p:cNvSpPr>
            <a:spLocks noGrp="1"/>
          </p:cNvSpPr>
          <p:nvPr>
            <p:ph idx="1"/>
          </p:nvPr>
        </p:nvSpPr>
        <p:spPr>
          <a:xfrm>
            <a:off x="433434" y="1011900"/>
            <a:ext cx="8176064" cy="3888600"/>
          </a:xfrm>
        </p:spPr>
        <p:txBody>
          <a:bodyPr>
            <a:normAutofit/>
          </a:bodyPr>
          <a:lstStyle/>
          <a:p>
            <a:pPr algn="just">
              <a:spcAft>
                <a:spcPts val="1200"/>
              </a:spcAft>
              <a:buFont typeface="Arial" panose="020B0604020202020204" pitchFamily="34" charset="0"/>
              <a:buChar char="•"/>
            </a:pPr>
            <a:r>
              <a:rPr lang="en-US" sz="1600" dirty="0">
                <a:solidFill>
                  <a:srgbClr val="171717"/>
                </a:solidFill>
              </a:rPr>
              <a:t>September 2023</a:t>
            </a:r>
            <a:r>
              <a:rPr lang="en-US" sz="1600">
                <a:solidFill>
                  <a:srgbClr val="171717"/>
                </a:solidFill>
              </a:rPr>
              <a:t>: California </a:t>
            </a:r>
            <a:r>
              <a:rPr lang="en-US" sz="1600" dirty="0">
                <a:solidFill>
                  <a:srgbClr val="171717"/>
                </a:solidFill>
              </a:rPr>
              <a:t>legislature passes </a:t>
            </a:r>
            <a:r>
              <a:rPr lang="en-US" sz="1600" b="0" i="0" dirty="0">
                <a:solidFill>
                  <a:srgbClr val="171717"/>
                </a:solidFill>
                <a:effectLst/>
              </a:rPr>
              <a:t>SB253: will require businesses in California that earn over a billion dollars a year in revenue to publicly declare their greenhouse gas emissions.</a:t>
            </a:r>
          </a:p>
          <a:p>
            <a:pPr algn="just">
              <a:spcAft>
                <a:spcPts val="1200"/>
              </a:spcAft>
              <a:buFont typeface="Arial" panose="020B0604020202020204" pitchFamily="34" charset="0"/>
              <a:buChar char="•"/>
            </a:pPr>
            <a:r>
              <a:rPr lang="en-US" sz="1600" b="0" i="0" dirty="0">
                <a:solidFill>
                  <a:srgbClr val="171717"/>
                </a:solidFill>
                <a:effectLst/>
              </a:rPr>
              <a:t>The law will make California the first location in the U.S. to require corporate carbon accounting.</a:t>
            </a:r>
          </a:p>
          <a:p>
            <a:pPr algn="just">
              <a:spcAft>
                <a:spcPts val="1200"/>
              </a:spcAft>
              <a:buFont typeface="Arial" panose="020B0604020202020204" pitchFamily="34" charset="0"/>
              <a:buChar char="•"/>
            </a:pPr>
            <a:r>
              <a:rPr lang="en-US" sz="1600" dirty="0">
                <a:solidFill>
                  <a:srgbClr val="000000"/>
                </a:solidFill>
              </a:rPr>
              <a:t>SEC chief says new California law could 'change baseline' for coming SEC climate rule</a:t>
            </a:r>
            <a:r>
              <a:rPr lang="en-US" sz="1600" dirty="0">
                <a:solidFill>
                  <a:srgbClr val="171717"/>
                </a:solidFill>
              </a:rPr>
              <a:t> for carbon emissions reporting.</a:t>
            </a:r>
          </a:p>
          <a:p>
            <a:pPr algn="just">
              <a:spcAft>
                <a:spcPts val="1200"/>
              </a:spcAft>
              <a:buFont typeface="Arial" panose="020B0604020202020204" pitchFamily="34" charset="0"/>
              <a:buChar char="•"/>
            </a:pPr>
            <a:r>
              <a:rPr lang="en-US" sz="1600" dirty="0">
                <a:solidFill>
                  <a:srgbClr val="171717"/>
                </a:solidFill>
              </a:rPr>
              <a:t>Most tech companies supportive of new law, to be determined whether new law impacts site selection for new manufacturing facilities. </a:t>
            </a:r>
            <a:endParaRPr lang="en-US" sz="1600" dirty="0">
              <a:solidFill>
                <a:srgbClr val="000000"/>
              </a:solidFill>
            </a:endParaRPr>
          </a:p>
          <a:p>
            <a:pPr>
              <a:spcAft>
                <a:spcPts val="1200"/>
              </a:spcAft>
              <a:buFont typeface="Wingdings" panose="05000000000000000000" pitchFamily="2" charset="2"/>
              <a:buChar char="q"/>
            </a:pPr>
            <a:endParaRPr lang="en-US" sz="2000" dirty="0">
              <a:solidFill>
                <a:srgbClr val="000000"/>
              </a:solidFill>
            </a:endParaRPr>
          </a:p>
        </p:txBody>
      </p:sp>
      <p:pic>
        <p:nvPicPr>
          <p:cNvPr id="5" name="Picture 4" descr="A blue and black logo&#10;&#10;Description automatically generated">
            <a:extLst>
              <a:ext uri="{FF2B5EF4-FFF2-40B4-BE49-F238E27FC236}">
                <a16:creationId xmlns:a16="http://schemas.microsoft.com/office/drawing/2014/main" id="{4079E8BB-A3A2-7358-5489-3646AA448FB1}"/>
              </a:ext>
            </a:extLst>
          </p:cNvPr>
          <p:cNvPicPr>
            <a:picLocks noChangeAspect="1"/>
          </p:cNvPicPr>
          <p:nvPr/>
        </p:nvPicPr>
        <p:blipFill>
          <a:blip r:embed="rId2"/>
          <a:stretch>
            <a:fillRect/>
          </a:stretch>
        </p:blipFill>
        <p:spPr>
          <a:xfrm>
            <a:off x="7409966" y="4711435"/>
            <a:ext cx="1742147" cy="448603"/>
          </a:xfrm>
          <a:prstGeom prst="rect">
            <a:avLst/>
          </a:prstGeom>
        </p:spPr>
      </p:pic>
    </p:spTree>
    <p:extLst>
      <p:ext uri="{BB962C8B-B14F-4D97-AF65-F5344CB8AC3E}">
        <p14:creationId xmlns:p14="http://schemas.microsoft.com/office/powerpoint/2010/main" val="58220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7F607-FF94-4BDD-930B-295A6EF4B0F0}"/>
              </a:ext>
            </a:extLst>
          </p:cNvPr>
          <p:cNvSpPr>
            <a:spLocks noGrp="1"/>
          </p:cNvSpPr>
          <p:nvPr>
            <p:ph type="title"/>
          </p:nvPr>
        </p:nvSpPr>
        <p:spPr>
          <a:xfrm>
            <a:off x="345600" y="108322"/>
            <a:ext cx="8452800" cy="692034"/>
          </a:xfrm>
        </p:spPr>
        <p:txBody>
          <a:bodyPr>
            <a:normAutofit fontScale="90000"/>
          </a:bodyPr>
          <a:lstStyle/>
          <a:p>
            <a:pPr algn="ctr">
              <a:lnSpc>
                <a:spcPct val="100000"/>
              </a:lnSpc>
              <a:spcBef>
                <a:spcPts val="1200"/>
              </a:spcBef>
              <a:spcAft>
                <a:spcPts val="2400"/>
              </a:spcAft>
            </a:pPr>
            <a:r>
              <a:rPr lang="en-US" sz="2600" b="1">
                <a:latin typeface="+mn-lt"/>
              </a:rPr>
              <a:t>Economic Development 4.0:</a:t>
            </a:r>
            <a:br>
              <a:rPr lang="en-US" sz="2600" b="1">
                <a:latin typeface="+mn-lt"/>
              </a:rPr>
            </a:br>
            <a:r>
              <a:rPr lang="en-US" sz="2600" b="1">
                <a:latin typeface="+mn-lt"/>
              </a:rPr>
              <a:t>Corporate ESG Goals Will Impact Site Selection </a:t>
            </a:r>
            <a:endParaRPr lang="en-US" sz="2600" b="1" dirty="0">
              <a:latin typeface="Calibri (Body)"/>
            </a:endParaRPr>
          </a:p>
        </p:txBody>
      </p:sp>
      <p:sp>
        <p:nvSpPr>
          <p:cNvPr id="3" name="Content Placeholder 2">
            <a:extLst>
              <a:ext uri="{FF2B5EF4-FFF2-40B4-BE49-F238E27FC236}">
                <a16:creationId xmlns:a16="http://schemas.microsoft.com/office/drawing/2014/main" id="{164D4DCE-666A-21E2-94B9-D4166E79DDFE}"/>
              </a:ext>
            </a:extLst>
          </p:cNvPr>
          <p:cNvSpPr txBox="1">
            <a:spLocks/>
          </p:cNvSpPr>
          <p:nvPr/>
        </p:nvSpPr>
        <p:spPr>
          <a:xfrm>
            <a:off x="395824" y="863798"/>
            <a:ext cx="3745588" cy="3593975"/>
          </a:xfrm>
          <a:prstGeom prst="rect">
            <a:avLst/>
          </a:prstGeom>
        </p:spPr>
        <p:txBody>
          <a:bodyPr vert="horz" lIns="0" tIns="45720" rIns="0" bIns="45720" rtlCol="0">
            <a:normAutofit fontScale="70000" lnSpcReduction="20000"/>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Font typeface="Calibri" panose="020F0502020204030204" pitchFamily="34" charset="0"/>
              <a:buNone/>
            </a:pPr>
            <a:r>
              <a:rPr lang="en-US" sz="2800" b="1">
                <a:solidFill>
                  <a:srgbClr val="000000"/>
                </a:solidFill>
              </a:rPr>
              <a:t>Sustainability</a:t>
            </a:r>
            <a:r>
              <a:rPr lang="en-US" sz="3500" b="1">
                <a:solidFill>
                  <a:srgbClr val="000000"/>
                </a:solidFill>
              </a:rPr>
              <a:t>  </a:t>
            </a:r>
            <a:endParaRPr lang="en-US" sz="3500" b="1" dirty="0">
              <a:solidFill>
                <a:srgbClr val="000000"/>
              </a:solidFill>
            </a:endParaRPr>
          </a:p>
          <a:p>
            <a:pPr algn="just">
              <a:buClr>
                <a:schemeClr val="tx1"/>
              </a:buClr>
              <a:buFont typeface="Arial" panose="020B0604020202020204" pitchFamily="34" charset="0"/>
              <a:buChar char="•"/>
            </a:pPr>
            <a:r>
              <a:rPr lang="en-US" sz="2200">
                <a:solidFill>
                  <a:srgbClr val="000000"/>
                </a:solidFill>
              </a:rPr>
              <a:t>Morgan Stanley reducing greenhouse gas emissions in lending portfolio to reach net-zero emissions by 2050. </a:t>
            </a:r>
            <a:r>
              <a:rPr lang="en-US" sz="2000" b="0" i="0">
                <a:solidFill>
                  <a:srgbClr val="FFFFFF"/>
                </a:solidFill>
                <a:effectLst/>
                <a:latin typeface="ms_gloriola_ii_stdregular"/>
              </a:rPr>
              <a:t>2050</a:t>
            </a:r>
            <a:endParaRPr lang="en-US" sz="2200">
              <a:solidFill>
                <a:srgbClr val="000000"/>
              </a:solidFill>
            </a:endParaRPr>
          </a:p>
          <a:p>
            <a:pPr algn="just">
              <a:buClr>
                <a:schemeClr val="tx1"/>
              </a:buClr>
              <a:buFont typeface="Arial" panose="020B0604020202020204" pitchFamily="34" charset="0"/>
              <a:buChar char="•"/>
            </a:pPr>
            <a:r>
              <a:rPr lang="en-US" sz="2200">
                <a:solidFill>
                  <a:srgbClr val="000000"/>
                </a:solidFill>
              </a:rPr>
              <a:t>BlackRock </a:t>
            </a:r>
            <a:r>
              <a:rPr lang="en-US" sz="2200" dirty="0">
                <a:solidFill>
                  <a:srgbClr val="000000"/>
                </a:solidFill>
              </a:rPr>
              <a:t>committed to supporting the goal of net zero greenhouse gas emissions by 2050 or sooner. </a:t>
            </a:r>
          </a:p>
          <a:p>
            <a:pPr algn="just">
              <a:buClr>
                <a:schemeClr val="tx1"/>
              </a:buClr>
              <a:buFont typeface="Arial" panose="020B0604020202020204" pitchFamily="34" charset="0"/>
              <a:buChar char="•"/>
            </a:pPr>
            <a:r>
              <a:rPr lang="en-US" sz="2200" dirty="0">
                <a:solidFill>
                  <a:srgbClr val="000000"/>
                </a:solidFill>
              </a:rPr>
              <a:t>Blackstone: launching a program to reduce carbon emissions by 15% across all new investments where it controls energy usage.</a:t>
            </a:r>
          </a:p>
          <a:p>
            <a:pPr algn="just">
              <a:buClr>
                <a:schemeClr val="tx1"/>
              </a:buClr>
              <a:buFont typeface="Arial" panose="020B0604020202020204" pitchFamily="34" charset="0"/>
              <a:buChar char="•"/>
            </a:pPr>
            <a:r>
              <a:rPr lang="en-US" sz="2200" dirty="0">
                <a:solidFill>
                  <a:srgbClr val="000000"/>
                </a:solidFill>
              </a:rPr>
              <a:t>Goldman Sachs</a:t>
            </a:r>
            <a:r>
              <a:rPr lang="en-US" sz="2200">
                <a:solidFill>
                  <a:srgbClr val="000000"/>
                </a:solidFill>
              </a:rPr>
              <a:t>: Committed to reach </a:t>
            </a:r>
            <a:r>
              <a:rPr lang="en-US" sz="2200" dirty="0">
                <a:solidFill>
                  <a:srgbClr val="000000"/>
                </a:solidFill>
              </a:rPr>
              <a:t>a carbon-emission level of net-zero by the year 2030. </a:t>
            </a:r>
          </a:p>
          <a:p>
            <a:pPr algn="just">
              <a:buClr>
                <a:schemeClr val="tx1"/>
              </a:buClr>
              <a:buFont typeface="Arial" panose="020B0604020202020204" pitchFamily="34" charset="0"/>
              <a:buChar char="•"/>
            </a:pPr>
            <a:r>
              <a:rPr lang="en-US" sz="2200">
                <a:solidFill>
                  <a:srgbClr val="000000"/>
                </a:solidFill>
              </a:rPr>
              <a:t>KKR: Launched $</a:t>
            </a:r>
            <a:r>
              <a:rPr lang="en-US" sz="2200" dirty="0">
                <a:solidFill>
                  <a:srgbClr val="000000"/>
                </a:solidFill>
              </a:rPr>
              <a:t>1.3B fund for companies whose focus is on delivering UN Global Climate Goals.</a:t>
            </a:r>
          </a:p>
          <a:p>
            <a:pPr algn="just"/>
            <a:endParaRPr lang="en-US" sz="2200" dirty="0">
              <a:solidFill>
                <a:srgbClr val="000000"/>
              </a:solidFill>
            </a:endParaRPr>
          </a:p>
          <a:p>
            <a:pPr algn="just">
              <a:buFont typeface="Wingdings" panose="05000000000000000000" pitchFamily="2" charset="2"/>
              <a:buChar char="q"/>
            </a:pPr>
            <a:endParaRPr lang="en-US" sz="1500" dirty="0"/>
          </a:p>
        </p:txBody>
      </p:sp>
      <p:sp>
        <p:nvSpPr>
          <p:cNvPr id="8" name="Content Placeholder 2">
            <a:extLst>
              <a:ext uri="{FF2B5EF4-FFF2-40B4-BE49-F238E27FC236}">
                <a16:creationId xmlns:a16="http://schemas.microsoft.com/office/drawing/2014/main" id="{D340DF89-D5C2-F2D0-B25A-A1ABDA41230E}"/>
              </a:ext>
            </a:extLst>
          </p:cNvPr>
          <p:cNvSpPr>
            <a:spLocks noGrp="1"/>
          </p:cNvSpPr>
          <p:nvPr>
            <p:ph idx="1"/>
          </p:nvPr>
        </p:nvSpPr>
        <p:spPr>
          <a:xfrm>
            <a:off x="4364612" y="863798"/>
            <a:ext cx="4656988" cy="4013102"/>
          </a:xfrm>
        </p:spPr>
        <p:txBody>
          <a:bodyPr>
            <a:noAutofit/>
          </a:bodyPr>
          <a:lstStyle/>
          <a:p>
            <a:pPr marL="0" indent="0" algn="just">
              <a:buNone/>
            </a:pPr>
            <a:r>
              <a:rPr lang="en-US" sz="1800" b="1" i="0">
                <a:solidFill>
                  <a:srgbClr val="000000"/>
                </a:solidFill>
                <a:effectLst/>
                <a:latin typeface="FortBook"/>
              </a:rPr>
              <a:t>Diversity / Equity / Inclusion</a:t>
            </a:r>
            <a:endParaRPr lang="en-US" sz="1800" b="1" i="0" dirty="0">
              <a:solidFill>
                <a:srgbClr val="000000"/>
              </a:solidFill>
              <a:effectLst/>
              <a:latin typeface="FortBook"/>
            </a:endParaRPr>
          </a:p>
          <a:p>
            <a:pPr algn="just"/>
            <a:r>
              <a:rPr lang="en-US" sz="1500">
                <a:solidFill>
                  <a:srgbClr val="000000"/>
                </a:solidFill>
              </a:rPr>
              <a:t>Amazon commits to doubling </a:t>
            </a:r>
            <a:r>
              <a:rPr lang="en-US" sz="1500" dirty="0">
                <a:solidFill>
                  <a:srgbClr val="000000"/>
                </a:solidFill>
              </a:rPr>
              <a:t>the number of U.S. Black Directors &amp; VPs and increase hiring of U.S. Black management employees  by at least 30% year-over-year from 2020 hiring. </a:t>
            </a:r>
          </a:p>
          <a:p>
            <a:pPr algn="just"/>
            <a:r>
              <a:rPr lang="en-US" sz="1500">
                <a:solidFill>
                  <a:srgbClr val="000000"/>
                </a:solidFill>
              </a:rPr>
              <a:t>Google commits to improving </a:t>
            </a:r>
            <a:r>
              <a:rPr lang="en-US" sz="1500" dirty="0">
                <a:solidFill>
                  <a:srgbClr val="000000"/>
                </a:solidFill>
              </a:rPr>
              <a:t>Black representation at senior levels </a:t>
            </a:r>
            <a:r>
              <a:rPr lang="en-US" sz="1500">
                <a:solidFill>
                  <a:srgbClr val="000000"/>
                </a:solidFill>
              </a:rPr>
              <a:t>and a </a:t>
            </a:r>
            <a:r>
              <a:rPr lang="en-US" sz="1500" dirty="0">
                <a:solidFill>
                  <a:srgbClr val="000000"/>
                </a:solidFill>
              </a:rPr>
              <a:t>goal to improve leadership representation of underrepresented groups by 30 percent by 2025.</a:t>
            </a:r>
          </a:p>
          <a:p>
            <a:pPr algn="just"/>
            <a:r>
              <a:rPr lang="en-US" sz="1500">
                <a:solidFill>
                  <a:srgbClr val="000000"/>
                </a:solidFill>
              </a:rPr>
              <a:t>Microsoft: Commitred to </a:t>
            </a:r>
            <a:r>
              <a:rPr lang="en-US" sz="1500" dirty="0">
                <a:solidFill>
                  <a:srgbClr val="000000"/>
                </a:solidFill>
              </a:rPr>
              <a:t>$150M of diversity &amp; inclusion investment, doubling Black and African American managers, senior contributors &amp; leaders in the US by 2025.</a:t>
            </a:r>
          </a:p>
          <a:p>
            <a:pPr algn="just"/>
            <a:r>
              <a:rPr lang="en-US" sz="1500">
                <a:solidFill>
                  <a:srgbClr val="000000"/>
                </a:solidFill>
              </a:rPr>
              <a:t>Facebook: five-year </a:t>
            </a:r>
            <a:r>
              <a:rPr lang="en-US" sz="1500" dirty="0">
                <a:solidFill>
                  <a:srgbClr val="000000"/>
                </a:solidFill>
              </a:rPr>
              <a:t>goal to increase leaders who are people of color by 30%.  </a:t>
            </a:r>
          </a:p>
        </p:txBody>
      </p:sp>
      <p:sp>
        <p:nvSpPr>
          <p:cNvPr id="9" name="Title 1">
            <a:extLst>
              <a:ext uri="{FF2B5EF4-FFF2-40B4-BE49-F238E27FC236}">
                <a16:creationId xmlns:a16="http://schemas.microsoft.com/office/drawing/2014/main" id="{469C1BFD-347A-0B37-3850-50BB229B036D}"/>
              </a:ext>
            </a:extLst>
          </p:cNvPr>
          <p:cNvSpPr txBox="1">
            <a:spLocks/>
          </p:cNvSpPr>
          <p:nvPr/>
        </p:nvSpPr>
        <p:spPr>
          <a:xfrm>
            <a:off x="345600" y="4278466"/>
            <a:ext cx="8452800" cy="69203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lnSpc>
                <a:spcPct val="100000"/>
              </a:lnSpc>
              <a:spcBef>
                <a:spcPts val="1200"/>
              </a:spcBef>
              <a:spcAft>
                <a:spcPts val="2400"/>
              </a:spcAft>
            </a:pPr>
            <a:r>
              <a:rPr lang="en-US" sz="2600" b="1">
                <a:latin typeface="+mn-lt"/>
              </a:rPr>
              <a:t>POSITION &amp; MARKET YOUR COMMUNITY AS ESG FRIENDLY!</a:t>
            </a:r>
            <a:endParaRPr lang="en-US" sz="2600" b="1" dirty="0">
              <a:latin typeface="Calibri (Body)"/>
            </a:endParaRPr>
          </a:p>
        </p:txBody>
      </p:sp>
      <p:pic>
        <p:nvPicPr>
          <p:cNvPr id="4" name="Picture 3" descr="Logo, company name&#10;&#10;Description automatically generated">
            <a:extLst>
              <a:ext uri="{FF2B5EF4-FFF2-40B4-BE49-F238E27FC236}">
                <a16:creationId xmlns:a16="http://schemas.microsoft.com/office/drawing/2014/main" id="{B8809A4D-D349-5A4B-0916-670EF673FBDD}"/>
              </a:ext>
            </a:extLst>
          </p:cNvPr>
          <p:cNvPicPr>
            <a:picLocks noChangeAspect="1"/>
          </p:cNvPicPr>
          <p:nvPr/>
        </p:nvPicPr>
        <p:blipFill>
          <a:blip r:embed="rId2"/>
          <a:stretch>
            <a:fillRect/>
          </a:stretch>
        </p:blipFill>
        <p:spPr>
          <a:xfrm>
            <a:off x="7743600" y="4745066"/>
            <a:ext cx="1384589" cy="371475"/>
          </a:xfrm>
          <a:prstGeom prst="rect">
            <a:avLst/>
          </a:prstGeom>
        </p:spPr>
      </p:pic>
    </p:spTree>
    <p:extLst>
      <p:ext uri="{BB962C8B-B14F-4D97-AF65-F5344CB8AC3E}">
        <p14:creationId xmlns:p14="http://schemas.microsoft.com/office/powerpoint/2010/main" val="61002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7F607-FF94-4BDD-930B-295A6EF4B0F0}"/>
              </a:ext>
            </a:extLst>
          </p:cNvPr>
          <p:cNvSpPr>
            <a:spLocks noGrp="1"/>
          </p:cNvSpPr>
          <p:nvPr>
            <p:ph type="title"/>
          </p:nvPr>
        </p:nvSpPr>
        <p:spPr>
          <a:xfrm>
            <a:off x="1076078" y="182799"/>
            <a:ext cx="8676000" cy="692034"/>
          </a:xfrm>
        </p:spPr>
        <p:txBody>
          <a:bodyPr>
            <a:normAutofit/>
          </a:bodyPr>
          <a:lstStyle/>
          <a:p>
            <a:pPr>
              <a:lnSpc>
                <a:spcPct val="100000"/>
              </a:lnSpc>
              <a:spcBef>
                <a:spcPts val="1200"/>
              </a:spcBef>
              <a:spcAft>
                <a:spcPts val="2400"/>
              </a:spcAft>
            </a:pPr>
            <a:r>
              <a:rPr lang="en-US" sz="2200" b="1" dirty="0">
                <a:latin typeface="+mn-lt"/>
              </a:rPr>
              <a:t>Economic Development Organizations are embracing ESG</a:t>
            </a:r>
            <a:endParaRPr lang="en-US" sz="2200" b="1" dirty="0">
              <a:latin typeface="Calibri (Body)"/>
            </a:endParaRPr>
          </a:p>
        </p:txBody>
      </p:sp>
      <p:sp>
        <p:nvSpPr>
          <p:cNvPr id="4" name="Content Placeholder 2">
            <a:extLst>
              <a:ext uri="{FF2B5EF4-FFF2-40B4-BE49-F238E27FC236}">
                <a16:creationId xmlns:a16="http://schemas.microsoft.com/office/drawing/2014/main" id="{31909B04-ACC9-A551-3664-915A3A5CB533}"/>
              </a:ext>
            </a:extLst>
          </p:cNvPr>
          <p:cNvSpPr>
            <a:spLocks noGrp="1"/>
          </p:cNvSpPr>
          <p:nvPr>
            <p:ph idx="1"/>
          </p:nvPr>
        </p:nvSpPr>
        <p:spPr>
          <a:xfrm>
            <a:off x="684642" y="1072101"/>
            <a:ext cx="8323200" cy="3888600"/>
          </a:xfrm>
        </p:spPr>
        <p:txBody>
          <a:bodyPr>
            <a:normAutofit/>
          </a:bodyPr>
          <a:lstStyle/>
          <a:p>
            <a:pPr algn="just">
              <a:spcAft>
                <a:spcPts val="1200"/>
              </a:spcAft>
              <a:buFont typeface="Arial" panose="020B0604020202020204" pitchFamily="34" charset="0"/>
              <a:buChar char="•"/>
            </a:pPr>
            <a:r>
              <a:rPr lang="en-US" sz="1600" dirty="0">
                <a:solidFill>
                  <a:srgbClr val="171717"/>
                </a:solidFill>
              </a:rPr>
              <a:t>Montgomery, Alabama conducted a SWOT analysis of region’s strengths, weaknesses, opportunities, and threats with regard to quality of life, health, education, poverty, access to capital public safety with a focus on equity.</a:t>
            </a:r>
          </a:p>
          <a:p>
            <a:pPr algn="just">
              <a:spcAft>
                <a:spcPts val="1200"/>
              </a:spcAft>
              <a:buFont typeface="Arial" panose="020B0604020202020204" pitchFamily="34" charset="0"/>
              <a:buChar char="•"/>
            </a:pPr>
            <a:r>
              <a:rPr lang="en-US" sz="1600" dirty="0">
                <a:solidFill>
                  <a:srgbClr val="171717"/>
                </a:solidFill>
              </a:rPr>
              <a:t>Northeast, Ohio launched the first ESG site selection tool in the country providing key data on racial equity, climate change and access to talent for specific sites and neighborhoods.</a:t>
            </a:r>
          </a:p>
          <a:p>
            <a:pPr algn="just">
              <a:spcAft>
                <a:spcPts val="1200"/>
              </a:spcAft>
              <a:buFont typeface="Arial" panose="020B0604020202020204" pitchFamily="34" charset="0"/>
              <a:buChar char="•"/>
            </a:pPr>
            <a:r>
              <a:rPr lang="en-US" sz="1600" dirty="0">
                <a:solidFill>
                  <a:srgbClr val="171717"/>
                </a:solidFill>
              </a:rPr>
              <a:t>Louisville, Kentucky “Inclusive. Competitive. Connected”. The City boasts a perfect score on the Human Rights Campaign’s Municipal Equality Index.</a:t>
            </a:r>
            <a:endParaRPr lang="en-US" sz="1600" dirty="0">
              <a:solidFill>
                <a:srgbClr val="000000"/>
              </a:solidFill>
            </a:endParaRPr>
          </a:p>
          <a:p>
            <a:pPr>
              <a:spcAft>
                <a:spcPts val="1200"/>
              </a:spcAft>
              <a:buFont typeface="Wingdings" panose="05000000000000000000" pitchFamily="2" charset="2"/>
              <a:buChar char="q"/>
            </a:pPr>
            <a:endParaRPr lang="en-US" sz="2000" dirty="0">
              <a:solidFill>
                <a:srgbClr val="000000"/>
              </a:solidFill>
            </a:endParaRPr>
          </a:p>
        </p:txBody>
      </p:sp>
      <p:pic>
        <p:nvPicPr>
          <p:cNvPr id="5" name="Picture 4" descr="A blue and black logo&#10;&#10;Description automatically generated">
            <a:extLst>
              <a:ext uri="{FF2B5EF4-FFF2-40B4-BE49-F238E27FC236}">
                <a16:creationId xmlns:a16="http://schemas.microsoft.com/office/drawing/2014/main" id="{381799C3-7582-6338-ABEA-5C624D7D04F5}"/>
              </a:ext>
            </a:extLst>
          </p:cNvPr>
          <p:cNvPicPr>
            <a:picLocks noChangeAspect="1"/>
          </p:cNvPicPr>
          <p:nvPr/>
        </p:nvPicPr>
        <p:blipFill>
          <a:blip r:embed="rId2"/>
          <a:stretch>
            <a:fillRect/>
          </a:stretch>
        </p:blipFill>
        <p:spPr>
          <a:xfrm>
            <a:off x="7409966" y="4711435"/>
            <a:ext cx="1742147" cy="448603"/>
          </a:xfrm>
          <a:prstGeom prst="rect">
            <a:avLst/>
          </a:prstGeom>
        </p:spPr>
      </p:pic>
    </p:spTree>
    <p:extLst>
      <p:ext uri="{BB962C8B-B14F-4D97-AF65-F5344CB8AC3E}">
        <p14:creationId xmlns:p14="http://schemas.microsoft.com/office/powerpoint/2010/main" val="91311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7F607-FF94-4BDD-930B-295A6EF4B0F0}"/>
              </a:ext>
            </a:extLst>
          </p:cNvPr>
          <p:cNvSpPr>
            <a:spLocks noGrp="1"/>
          </p:cNvSpPr>
          <p:nvPr>
            <p:ph type="title"/>
          </p:nvPr>
        </p:nvSpPr>
        <p:spPr>
          <a:xfrm>
            <a:off x="597368" y="300127"/>
            <a:ext cx="7862864" cy="1088068"/>
          </a:xfrm>
        </p:spPr>
        <p:txBody>
          <a:bodyPr>
            <a:noAutofit/>
          </a:bodyPr>
          <a:lstStyle/>
          <a:p>
            <a:pPr algn="ctr"/>
            <a:r>
              <a:rPr lang="en-US" sz="2200" b="1" dirty="0">
                <a:latin typeface="Calibri (Body)"/>
              </a:rPr>
              <a:t>Economic Development 4.0: </a:t>
            </a:r>
            <a:br>
              <a:rPr lang="en-US" sz="2200" b="1" dirty="0">
                <a:latin typeface="Calibri (Body)"/>
              </a:rPr>
            </a:br>
            <a:r>
              <a:rPr lang="en-US" sz="2200" b="1" dirty="0">
                <a:latin typeface="Calibri (Body)"/>
              </a:rPr>
              <a:t>Site Selection Trends &amp; Challenges</a:t>
            </a:r>
            <a:br>
              <a:rPr lang="en-US" sz="2200" b="1" dirty="0">
                <a:latin typeface="Calibri (Body)"/>
              </a:rPr>
            </a:br>
            <a:br>
              <a:rPr lang="en-US" sz="2200" b="1" dirty="0">
                <a:latin typeface="Calibri (Body)"/>
              </a:rPr>
            </a:br>
            <a:endParaRPr lang="en-US" sz="2200" b="1" dirty="0">
              <a:latin typeface="Calibri (Body)"/>
            </a:endParaRPr>
          </a:p>
        </p:txBody>
      </p:sp>
      <p:sp>
        <p:nvSpPr>
          <p:cNvPr id="12" name="TextBox 11">
            <a:extLst>
              <a:ext uri="{FF2B5EF4-FFF2-40B4-BE49-F238E27FC236}">
                <a16:creationId xmlns:a16="http://schemas.microsoft.com/office/drawing/2014/main" id="{82157A06-CE4C-1FEE-23F6-0F6C3A9612FD}"/>
              </a:ext>
            </a:extLst>
          </p:cNvPr>
          <p:cNvSpPr txBox="1"/>
          <p:nvPr/>
        </p:nvSpPr>
        <p:spPr>
          <a:xfrm>
            <a:off x="4622400" y="3088800"/>
            <a:ext cx="1908000" cy="646331"/>
          </a:xfrm>
          <a:prstGeom prst="rect">
            <a:avLst/>
          </a:prstGeom>
          <a:noFill/>
        </p:spPr>
        <p:txBody>
          <a:bodyPr wrap="square" rtlCol="0">
            <a:spAutoFit/>
          </a:bodyPr>
          <a:lstStyle/>
          <a:p>
            <a:r>
              <a:rPr lang="en-US">
                <a:solidFill>
                  <a:schemeClr val="bg1"/>
                </a:solidFill>
              </a:rPr>
              <a:t>  DATA CENTER</a:t>
            </a:r>
          </a:p>
          <a:p>
            <a:r>
              <a:rPr lang="en-US">
                <a:solidFill>
                  <a:schemeClr val="bg1"/>
                </a:solidFill>
              </a:rPr>
              <a:t>            ^</a:t>
            </a:r>
          </a:p>
        </p:txBody>
      </p:sp>
      <p:graphicFrame>
        <p:nvGraphicFramePr>
          <p:cNvPr id="3080" name="TextBox 2">
            <a:extLst>
              <a:ext uri="{FF2B5EF4-FFF2-40B4-BE49-F238E27FC236}">
                <a16:creationId xmlns:a16="http://schemas.microsoft.com/office/drawing/2014/main" id="{7A8BF44C-45DE-EA7E-2AF7-E1D5D27D83E1}"/>
              </a:ext>
            </a:extLst>
          </p:cNvPr>
          <p:cNvGraphicFramePr/>
          <p:nvPr>
            <p:extLst>
              <p:ext uri="{D42A27DB-BD31-4B8C-83A1-F6EECF244321}">
                <p14:modId xmlns:p14="http://schemas.microsoft.com/office/powerpoint/2010/main" val="1046947012"/>
              </p:ext>
            </p:extLst>
          </p:nvPr>
        </p:nvGraphicFramePr>
        <p:xfrm>
          <a:off x="413536" y="844161"/>
          <a:ext cx="8230528" cy="3970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blue and black logo&#10;&#10;Description automatically generated">
            <a:extLst>
              <a:ext uri="{FF2B5EF4-FFF2-40B4-BE49-F238E27FC236}">
                <a16:creationId xmlns:a16="http://schemas.microsoft.com/office/drawing/2014/main" id="{8910CAC0-B122-6ECC-5266-77ECB83573F5}"/>
              </a:ext>
            </a:extLst>
          </p:cNvPr>
          <p:cNvPicPr>
            <a:picLocks noChangeAspect="1"/>
          </p:cNvPicPr>
          <p:nvPr/>
        </p:nvPicPr>
        <p:blipFill>
          <a:blip r:embed="rId7"/>
          <a:stretch>
            <a:fillRect/>
          </a:stretch>
        </p:blipFill>
        <p:spPr>
          <a:xfrm>
            <a:off x="7409966" y="4711435"/>
            <a:ext cx="1742147" cy="448603"/>
          </a:xfrm>
          <a:prstGeom prst="rect">
            <a:avLst/>
          </a:prstGeom>
        </p:spPr>
      </p:pic>
    </p:spTree>
    <p:extLst>
      <p:ext uri="{BB962C8B-B14F-4D97-AF65-F5344CB8AC3E}">
        <p14:creationId xmlns:p14="http://schemas.microsoft.com/office/powerpoint/2010/main" val="62785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E7BE9592-6541-5981-6996-FB3D7888CF90}"/>
              </a:ext>
            </a:extLst>
          </p:cNvPr>
          <p:cNvSpPr txBox="1"/>
          <p:nvPr/>
        </p:nvSpPr>
        <p:spPr>
          <a:xfrm>
            <a:off x="360408" y="194925"/>
            <a:ext cx="8423184" cy="769441"/>
          </a:xfrm>
          <a:prstGeom prst="rect">
            <a:avLst/>
          </a:prstGeom>
          <a:noFill/>
        </p:spPr>
        <p:txBody>
          <a:bodyPr wrap="square" rtlCol="0">
            <a:spAutoFit/>
          </a:bodyPr>
          <a:lstStyle/>
          <a:p>
            <a:pPr algn="ctr"/>
            <a:r>
              <a:rPr lang="en-US" sz="2200" b="1" dirty="0"/>
              <a:t>Economic Development 4.0: </a:t>
            </a:r>
          </a:p>
          <a:p>
            <a:pPr algn="ctr"/>
            <a:r>
              <a:rPr lang="en-US" sz="2200" b="1" dirty="0"/>
              <a:t>Technology Drivers for Data Center Growth   </a:t>
            </a:r>
          </a:p>
        </p:txBody>
      </p:sp>
      <p:sp>
        <p:nvSpPr>
          <p:cNvPr id="4" name="Rectangle 1">
            <a:extLst>
              <a:ext uri="{FF2B5EF4-FFF2-40B4-BE49-F238E27FC236}">
                <a16:creationId xmlns:a16="http://schemas.microsoft.com/office/drawing/2014/main" id="{12012CBD-B0FD-E18F-2F9B-79F2EAEF7612}"/>
              </a:ext>
            </a:extLst>
          </p:cNvPr>
          <p:cNvSpPr>
            <a:spLocks noChangeArrowheads="1"/>
          </p:cNvSpPr>
          <p:nvPr/>
        </p:nvSpPr>
        <p:spPr bwMode="auto">
          <a:xfrm>
            <a:off x="216191" y="3986802"/>
            <a:ext cx="8368142" cy="5039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952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Calibri  "/>
              </a:rPr>
              <a:t>US</a:t>
            </a:r>
            <a:r>
              <a:rPr kumimoji="0" lang="en-US" altLang="en-US" sz="1600" b="1" i="0" u="none" strike="noStrike" cap="none" normalizeH="0" baseline="0" dirty="0">
                <a:ln>
                  <a:noFill/>
                </a:ln>
                <a:solidFill>
                  <a:srgbClr val="000000"/>
                </a:solidFill>
                <a:effectLst/>
                <a:latin typeface="Calibri  "/>
              </a:rPr>
              <a:t> Hyperscale Data Center Construction Spending Will Exceed $100 Billion Over the Next Five Years</a:t>
            </a:r>
            <a:r>
              <a:rPr kumimoji="0" lang="en-US" altLang="en-US" sz="1600" b="1" i="0" u="none" strike="noStrike" cap="none" normalizeH="0" baseline="0" dirty="0">
                <a:ln>
                  <a:noFill/>
                </a:ln>
                <a:solidFill>
                  <a:schemeClr val="tx1"/>
                </a:solidFill>
                <a:effectLst/>
                <a:latin typeface="Calibri  "/>
              </a:rPr>
              <a:t>  </a:t>
            </a:r>
            <a:r>
              <a:rPr kumimoji="0" lang="en-US" altLang="en-US" sz="1000" b="1" i="1" u="none" strike="noStrike" cap="none" normalizeH="0" baseline="0" dirty="0">
                <a:ln>
                  <a:noFill/>
                </a:ln>
                <a:solidFill>
                  <a:schemeClr val="tx1"/>
                </a:solidFill>
                <a:effectLst/>
                <a:latin typeface="Calibri  "/>
              </a:rPr>
              <a:t>(Bloomberg 9/20/23)</a:t>
            </a:r>
            <a:endParaRPr kumimoji="0" lang="en-US" altLang="en-US" sz="1600" b="1" i="1" u="none" strike="noStrike" cap="none" normalizeH="0" baseline="0" dirty="0">
              <a:ln>
                <a:noFill/>
              </a:ln>
              <a:solidFill>
                <a:schemeClr val="tx1"/>
              </a:solidFill>
              <a:effectLst/>
              <a:latin typeface="Calibri  "/>
            </a:endParaRPr>
          </a:p>
        </p:txBody>
      </p:sp>
      <p:pic>
        <p:nvPicPr>
          <p:cNvPr id="3" name="Picture 2">
            <a:extLst>
              <a:ext uri="{FF2B5EF4-FFF2-40B4-BE49-F238E27FC236}">
                <a16:creationId xmlns:a16="http://schemas.microsoft.com/office/drawing/2014/main" id="{CF0A5DE5-4138-A9AB-D55D-7E396768AB33}"/>
              </a:ext>
            </a:extLst>
          </p:cNvPr>
          <p:cNvPicPr>
            <a:picLocks noChangeAspect="1"/>
          </p:cNvPicPr>
          <p:nvPr/>
        </p:nvPicPr>
        <p:blipFill>
          <a:blip r:embed="rId2"/>
          <a:stretch>
            <a:fillRect/>
          </a:stretch>
        </p:blipFill>
        <p:spPr>
          <a:xfrm>
            <a:off x="647313" y="898191"/>
            <a:ext cx="7849374" cy="3015515"/>
          </a:xfrm>
          <a:prstGeom prst="rect">
            <a:avLst/>
          </a:prstGeom>
        </p:spPr>
      </p:pic>
    </p:spTree>
    <p:extLst>
      <p:ext uri="{BB962C8B-B14F-4D97-AF65-F5344CB8AC3E}">
        <p14:creationId xmlns:p14="http://schemas.microsoft.com/office/powerpoint/2010/main" val="2756258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5" name="Rectangle 2054">
            <a:extLst>
              <a:ext uri="{FF2B5EF4-FFF2-40B4-BE49-F238E27FC236}">
                <a16:creationId xmlns:a16="http://schemas.microsoft.com/office/drawing/2014/main" id="{84DF55BE-B4AB-4BA1-BDE1-E9F7FB3F1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C7F607-FF94-4BDD-930B-295A6EF4B0F0}"/>
              </a:ext>
            </a:extLst>
          </p:cNvPr>
          <p:cNvSpPr>
            <a:spLocks noGrp="1"/>
          </p:cNvSpPr>
          <p:nvPr>
            <p:ph type="title"/>
          </p:nvPr>
        </p:nvSpPr>
        <p:spPr>
          <a:xfrm>
            <a:off x="194626" y="0"/>
            <a:ext cx="6147289" cy="1263479"/>
          </a:xfrm>
        </p:spPr>
        <p:txBody>
          <a:bodyPr vert="horz" lIns="91440" tIns="45720" rIns="91440" bIns="45720" rtlCol="0" anchor="ctr">
            <a:normAutofit/>
          </a:bodyPr>
          <a:lstStyle/>
          <a:p>
            <a:pPr defTabSz="914400">
              <a:spcAft>
                <a:spcPts val="2400"/>
              </a:spcAft>
            </a:pPr>
            <a:r>
              <a:rPr lang="en-US" sz="2200" b="1" dirty="0">
                <a:latin typeface="+mn-lt"/>
              </a:rPr>
              <a:t>Economic Development 4.0: Site Selection Trends</a:t>
            </a:r>
          </a:p>
        </p:txBody>
      </p:sp>
      <p:sp>
        <p:nvSpPr>
          <p:cNvPr id="3" name="TextBox 2">
            <a:extLst>
              <a:ext uri="{FF2B5EF4-FFF2-40B4-BE49-F238E27FC236}">
                <a16:creationId xmlns:a16="http://schemas.microsoft.com/office/drawing/2014/main" id="{70FCF0D4-C2CA-625D-C218-328797F7F4C4}"/>
              </a:ext>
            </a:extLst>
          </p:cNvPr>
          <p:cNvSpPr txBox="1"/>
          <p:nvPr/>
        </p:nvSpPr>
        <p:spPr>
          <a:xfrm>
            <a:off x="194626" y="1010134"/>
            <a:ext cx="5808150" cy="4459148"/>
          </a:xfrm>
          <a:prstGeom prst="rect">
            <a:avLst/>
          </a:prstGeom>
        </p:spPr>
        <p:txBody>
          <a:bodyPr vert="horz" lIns="91440" tIns="45720" rIns="91440" bIns="45720" rtlCol="0">
            <a:normAutofit fontScale="85000" lnSpcReduction="10000"/>
          </a:bodyPr>
          <a:lstStyle/>
          <a:p>
            <a:pPr indent="-228600" algn="just">
              <a:lnSpc>
                <a:spcPct val="90000"/>
              </a:lnSpc>
              <a:spcAft>
                <a:spcPts val="1200"/>
              </a:spcAft>
              <a:buFont typeface="Arial" panose="020B0604020202020204" pitchFamily="34" charset="0"/>
              <a:buChar char="•"/>
            </a:pPr>
            <a:r>
              <a:rPr lang="en-US" sz="1900" dirty="0"/>
              <a:t>AI, Machine Learning, Deep Learning data center workloads run at much higher power densities than traditional data center servers (can be 3x greater) putting additional pressure on utilities to meet current and future anticipated demand.</a:t>
            </a:r>
          </a:p>
          <a:p>
            <a:pPr indent="-228600" algn="just">
              <a:lnSpc>
                <a:spcPct val="90000"/>
              </a:lnSpc>
              <a:spcAft>
                <a:spcPts val="1200"/>
              </a:spcAft>
              <a:buFont typeface="Arial" panose="020B0604020202020204" pitchFamily="34" charset="0"/>
              <a:buChar char="•"/>
            </a:pPr>
            <a:r>
              <a:rPr lang="en-US" sz="1900" dirty="0"/>
              <a:t>Advanced manufacturing, automotive, EV battery, chip fabrication plants competing with data centers competing for power is limiting primary market growth leading to deployments in outlying areas, secondary markets and submarkets, particularly for data centers.  “Where is the best place to operate in 15 years?”</a:t>
            </a:r>
          </a:p>
          <a:p>
            <a:pPr indent="-228600" algn="just">
              <a:lnSpc>
                <a:spcPct val="90000"/>
              </a:lnSpc>
              <a:spcAft>
                <a:spcPts val="1200"/>
              </a:spcAft>
              <a:buFont typeface="Arial" panose="020B0604020202020204" pitchFamily="34" charset="0"/>
              <a:buChar char="•"/>
            </a:pPr>
            <a:r>
              <a:rPr lang="en-US" sz="1900" dirty="0"/>
              <a:t>Long lead time (2-4 years) on electrical equipment has become a major impediment to new construction.</a:t>
            </a:r>
          </a:p>
          <a:p>
            <a:pPr indent="-228600" algn="just">
              <a:lnSpc>
                <a:spcPct val="90000"/>
              </a:lnSpc>
              <a:spcAft>
                <a:spcPts val="1200"/>
              </a:spcAft>
              <a:buFont typeface="Arial" panose="020B0604020202020204" pitchFamily="34" charset="0"/>
              <a:buChar char="•"/>
            </a:pPr>
            <a:r>
              <a:rPr lang="en-US" sz="1900" dirty="0"/>
              <a:t>Elected official opposition encountered more frequently: aesthetics, traffic, noise, odor, lack of jobs (for data centers), environmental impacts, excessive power &amp; water consumption.  Social media magnifying NIMBY and BANANA.  </a:t>
            </a:r>
          </a:p>
          <a:p>
            <a:pPr indent="-228600" algn="just">
              <a:lnSpc>
                <a:spcPct val="90000"/>
              </a:lnSpc>
              <a:spcAft>
                <a:spcPts val="1200"/>
              </a:spcAft>
              <a:buFont typeface="Arial" panose="020B0604020202020204" pitchFamily="34" charset="0"/>
              <a:buChar char="•"/>
            </a:pPr>
            <a:r>
              <a:rPr lang="en-US" sz="1900" dirty="0"/>
              <a:t>Fully entitled data center land in primary markets: $1-4M/acre.</a:t>
            </a:r>
            <a:br>
              <a:rPr lang="en-US" sz="900" dirty="0"/>
            </a:br>
            <a:br>
              <a:rPr lang="en-US" sz="900" dirty="0"/>
            </a:br>
            <a:endParaRPr lang="en-US" sz="900" dirty="0"/>
          </a:p>
        </p:txBody>
      </p:sp>
      <p:pic>
        <p:nvPicPr>
          <p:cNvPr id="5" name="Picture 2" descr="Image result for chip fabrication plant">
            <a:extLst>
              <a:ext uri="{FF2B5EF4-FFF2-40B4-BE49-F238E27FC236}">
                <a16:creationId xmlns:a16="http://schemas.microsoft.com/office/drawing/2014/main" id="{73DE02F9-28BA-154A-16E5-19520E13FBD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81669" y="288000"/>
            <a:ext cx="2971442" cy="16686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n aerial view of major facilities in Data Center Alley in Ashburn, Virginia. (Image: Loudoun County)">
            <a:extLst>
              <a:ext uri="{FF2B5EF4-FFF2-40B4-BE49-F238E27FC236}">
                <a16:creationId xmlns:a16="http://schemas.microsoft.com/office/drawing/2014/main" id="{78108200-D420-E5B8-1436-D5CC86AEE5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869" r="24446" b="2"/>
          <a:stretch/>
        </p:blipFill>
        <p:spPr bwMode="auto">
          <a:xfrm>
            <a:off x="6091379" y="2018553"/>
            <a:ext cx="2961731" cy="2671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ue and black logo&#10;&#10;Description automatically generated">
            <a:extLst>
              <a:ext uri="{FF2B5EF4-FFF2-40B4-BE49-F238E27FC236}">
                <a16:creationId xmlns:a16="http://schemas.microsoft.com/office/drawing/2014/main" id="{568B76AB-5703-FB61-3DF1-99F85B0AC8D2}"/>
              </a:ext>
            </a:extLst>
          </p:cNvPr>
          <p:cNvPicPr>
            <a:picLocks noChangeAspect="1"/>
          </p:cNvPicPr>
          <p:nvPr/>
        </p:nvPicPr>
        <p:blipFill>
          <a:blip r:embed="rId5"/>
          <a:stretch>
            <a:fillRect/>
          </a:stretch>
        </p:blipFill>
        <p:spPr>
          <a:xfrm>
            <a:off x="7409966" y="4711435"/>
            <a:ext cx="1742147" cy="448603"/>
          </a:xfrm>
          <a:prstGeom prst="rect">
            <a:avLst/>
          </a:prstGeom>
        </p:spPr>
      </p:pic>
    </p:spTree>
    <p:extLst>
      <p:ext uri="{BB962C8B-B14F-4D97-AF65-F5344CB8AC3E}">
        <p14:creationId xmlns:p14="http://schemas.microsoft.com/office/powerpoint/2010/main" val="298398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7F607-FF94-4BDD-930B-295A6EF4B0F0}"/>
              </a:ext>
            </a:extLst>
          </p:cNvPr>
          <p:cNvSpPr>
            <a:spLocks noGrp="1"/>
          </p:cNvSpPr>
          <p:nvPr>
            <p:ph type="title"/>
          </p:nvPr>
        </p:nvSpPr>
        <p:spPr>
          <a:xfrm>
            <a:off x="64800" y="32382"/>
            <a:ext cx="8615264" cy="1088068"/>
          </a:xfrm>
        </p:spPr>
        <p:txBody>
          <a:bodyPr>
            <a:normAutofit fontScale="90000"/>
          </a:bodyPr>
          <a:lstStyle/>
          <a:p>
            <a:pPr algn="ctr">
              <a:lnSpc>
                <a:spcPct val="100000"/>
              </a:lnSpc>
              <a:spcBef>
                <a:spcPts val="1200"/>
              </a:spcBef>
              <a:spcAft>
                <a:spcPts val="2400"/>
              </a:spcAft>
            </a:pPr>
            <a:r>
              <a:rPr lang="en-US" sz="2400" b="1" dirty="0">
                <a:latin typeface="Calibri (Body)"/>
              </a:rPr>
              <a:t>Economic Development 4.0: Community Considerations </a:t>
            </a:r>
            <a:br>
              <a:rPr lang="en-US" sz="2400" b="1" dirty="0">
                <a:latin typeface="Calibri (Body)"/>
              </a:rPr>
            </a:br>
            <a:r>
              <a:rPr lang="en-US" sz="2400" b="1" dirty="0">
                <a:latin typeface="Calibri (Body)"/>
              </a:rPr>
              <a:t>in Data Center Attraction</a:t>
            </a:r>
            <a:br>
              <a:rPr lang="en-US" sz="2000" dirty="0">
                <a:latin typeface="Calibri (Body)"/>
              </a:rPr>
            </a:br>
            <a:endParaRPr lang="en-US" sz="2000" b="1" dirty="0">
              <a:latin typeface="Calibri (Body)"/>
            </a:endParaRPr>
          </a:p>
        </p:txBody>
      </p:sp>
      <p:sp>
        <p:nvSpPr>
          <p:cNvPr id="3" name="TextBox 2">
            <a:extLst>
              <a:ext uri="{FF2B5EF4-FFF2-40B4-BE49-F238E27FC236}">
                <a16:creationId xmlns:a16="http://schemas.microsoft.com/office/drawing/2014/main" id="{5E175BD3-1E0A-EE52-27AA-D932140E7889}"/>
              </a:ext>
            </a:extLst>
          </p:cNvPr>
          <p:cNvSpPr txBox="1"/>
          <p:nvPr/>
        </p:nvSpPr>
        <p:spPr>
          <a:xfrm>
            <a:off x="169303" y="802673"/>
            <a:ext cx="8615264" cy="3908762"/>
          </a:xfrm>
          <a:prstGeom prst="rect">
            <a:avLst/>
          </a:prstGeom>
          <a:noFill/>
        </p:spPr>
        <p:txBody>
          <a:bodyPr wrap="square" rtlCol="0">
            <a:spAutoFit/>
          </a:bodyPr>
          <a:lstStyle/>
          <a:p>
            <a:pPr algn="just">
              <a:spcAft>
                <a:spcPts val="1200"/>
              </a:spcAft>
            </a:pPr>
            <a:r>
              <a:rPr lang="en-US" dirty="0">
                <a:latin typeface="Calibri (Body)"/>
              </a:rPr>
              <a:t>Pros: </a:t>
            </a:r>
          </a:p>
          <a:p>
            <a:pPr marL="285750" indent="-285750" algn="just">
              <a:spcAft>
                <a:spcPts val="600"/>
              </a:spcAft>
              <a:buFont typeface="Arial" panose="020B0604020202020204" pitchFamily="34" charset="0"/>
              <a:buChar char="•"/>
            </a:pPr>
            <a:r>
              <a:rPr lang="en-US" dirty="0">
                <a:latin typeface="Calibri (Body)"/>
              </a:rPr>
              <a:t>Significant property tax increment</a:t>
            </a:r>
          </a:p>
          <a:p>
            <a:pPr marL="285750" indent="-285750" algn="just">
              <a:spcAft>
                <a:spcPts val="600"/>
              </a:spcAft>
              <a:buFont typeface="Arial" panose="020B0604020202020204" pitchFamily="34" charset="0"/>
              <a:buChar char="•"/>
            </a:pPr>
            <a:r>
              <a:rPr lang="en-US" dirty="0">
                <a:latin typeface="Calibri (Body)"/>
              </a:rPr>
              <a:t>Low impact on traffic, noise (generally), light, pollution, odor</a:t>
            </a:r>
          </a:p>
          <a:p>
            <a:pPr marL="285750" indent="-285750" algn="just">
              <a:spcAft>
                <a:spcPts val="600"/>
              </a:spcAft>
              <a:buFont typeface="Arial" panose="020B0604020202020204" pitchFamily="34" charset="0"/>
              <a:buChar char="•"/>
            </a:pPr>
            <a:r>
              <a:rPr lang="en-US" dirty="0">
                <a:latin typeface="Calibri (Body)"/>
              </a:rPr>
              <a:t>Well compensated jobs</a:t>
            </a:r>
          </a:p>
          <a:p>
            <a:pPr marL="285750" indent="-285750" algn="just">
              <a:spcAft>
                <a:spcPts val="600"/>
              </a:spcAft>
              <a:buFont typeface="Arial" panose="020B0604020202020204" pitchFamily="34" charset="0"/>
              <a:buChar char="•"/>
            </a:pPr>
            <a:r>
              <a:rPr lang="en-US" dirty="0">
                <a:latin typeface="Calibri (Body)"/>
              </a:rPr>
              <a:t>Extremely resilient jobs &amp; industry (you can’t just turn off the switch!)</a:t>
            </a:r>
          </a:p>
          <a:p>
            <a:pPr marL="285750" indent="-285750" algn="just">
              <a:spcAft>
                <a:spcPts val="600"/>
              </a:spcAft>
              <a:buFont typeface="Arial" panose="020B0604020202020204" pitchFamily="34" charset="0"/>
              <a:buChar char="•"/>
            </a:pPr>
            <a:r>
              <a:rPr lang="en-US" dirty="0">
                <a:latin typeface="Calibri (Body)"/>
              </a:rPr>
              <a:t>Catalyst for tech ecosystem attracting other data centers and technology intensive business &amp; talent</a:t>
            </a:r>
          </a:p>
          <a:p>
            <a:pPr algn="just">
              <a:spcAft>
                <a:spcPts val="600"/>
              </a:spcAft>
            </a:pPr>
            <a:r>
              <a:rPr lang="en-US" dirty="0">
                <a:latin typeface="Calibri (Body)"/>
              </a:rPr>
              <a:t>Cons: </a:t>
            </a:r>
          </a:p>
          <a:p>
            <a:pPr marL="285750" indent="-285750" algn="just">
              <a:spcAft>
                <a:spcPts val="600"/>
              </a:spcAft>
              <a:buFont typeface="Arial" panose="020B0604020202020204" pitchFamily="34" charset="0"/>
              <a:buChar char="•"/>
            </a:pPr>
            <a:r>
              <a:rPr lang="en-US" dirty="0">
                <a:latin typeface="Calibri (Body)"/>
              </a:rPr>
              <a:t>Fewer jobs than other industrial uses</a:t>
            </a:r>
          </a:p>
          <a:p>
            <a:pPr marL="285750" indent="-285750" algn="just">
              <a:spcAft>
                <a:spcPts val="600"/>
              </a:spcAft>
              <a:buFont typeface="Arial" panose="020B0604020202020204" pitchFamily="34" charset="0"/>
              <a:buChar char="•"/>
            </a:pPr>
            <a:r>
              <a:rPr lang="en-US" dirty="0">
                <a:latin typeface="Calibri (Body)"/>
              </a:rPr>
              <a:t>Energy &amp; water intensive (can mitigate </a:t>
            </a:r>
            <a:r>
              <a:rPr lang="en-US">
                <a:latin typeface="Calibri (Body)"/>
              </a:rPr>
              <a:t>through low </a:t>
            </a:r>
            <a:r>
              <a:rPr lang="en-US" dirty="0">
                <a:latin typeface="Calibri (Body)"/>
              </a:rPr>
              <a:t>water designs)</a:t>
            </a:r>
          </a:p>
          <a:p>
            <a:pPr marL="285750" indent="-285750" algn="just">
              <a:spcAft>
                <a:spcPts val="600"/>
              </a:spcAft>
              <a:buFont typeface="Arial" panose="020B0604020202020204" pitchFamily="34" charset="0"/>
              <a:buChar char="•"/>
            </a:pPr>
            <a:r>
              <a:rPr lang="en-US" dirty="0">
                <a:latin typeface="Calibri (Body)"/>
              </a:rPr>
              <a:t>Environmental impact depending upon fuel mix (can mitigate through renewable PPAs)</a:t>
            </a:r>
          </a:p>
        </p:txBody>
      </p:sp>
      <p:pic>
        <p:nvPicPr>
          <p:cNvPr id="5" name="Picture 4" descr="A blue and black logo&#10;&#10;Description automatically generated">
            <a:extLst>
              <a:ext uri="{FF2B5EF4-FFF2-40B4-BE49-F238E27FC236}">
                <a16:creationId xmlns:a16="http://schemas.microsoft.com/office/drawing/2014/main" id="{BD4BF730-78A8-86BE-675F-A8544B49B031}"/>
              </a:ext>
            </a:extLst>
          </p:cNvPr>
          <p:cNvPicPr>
            <a:picLocks noChangeAspect="1"/>
          </p:cNvPicPr>
          <p:nvPr/>
        </p:nvPicPr>
        <p:blipFill>
          <a:blip r:embed="rId2"/>
          <a:stretch>
            <a:fillRect/>
          </a:stretch>
        </p:blipFill>
        <p:spPr>
          <a:xfrm>
            <a:off x="7409966" y="4711435"/>
            <a:ext cx="1742147" cy="448603"/>
          </a:xfrm>
          <a:prstGeom prst="rect">
            <a:avLst/>
          </a:prstGeom>
        </p:spPr>
      </p:pic>
    </p:spTree>
    <p:extLst>
      <p:ext uri="{BB962C8B-B14F-4D97-AF65-F5344CB8AC3E}">
        <p14:creationId xmlns:p14="http://schemas.microsoft.com/office/powerpoint/2010/main" val="418394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7F607-FF94-4BDD-930B-295A6EF4B0F0}"/>
              </a:ext>
            </a:extLst>
          </p:cNvPr>
          <p:cNvSpPr>
            <a:spLocks noGrp="1"/>
          </p:cNvSpPr>
          <p:nvPr>
            <p:ph type="title"/>
          </p:nvPr>
        </p:nvSpPr>
        <p:spPr>
          <a:xfrm>
            <a:off x="64800" y="32382"/>
            <a:ext cx="8615264" cy="1088068"/>
          </a:xfrm>
        </p:spPr>
        <p:txBody>
          <a:bodyPr>
            <a:normAutofit fontScale="90000"/>
          </a:bodyPr>
          <a:lstStyle/>
          <a:p>
            <a:pPr algn="ctr">
              <a:lnSpc>
                <a:spcPct val="100000"/>
              </a:lnSpc>
              <a:spcBef>
                <a:spcPts val="1200"/>
              </a:spcBef>
              <a:spcAft>
                <a:spcPts val="2400"/>
              </a:spcAft>
            </a:pPr>
            <a:r>
              <a:rPr lang="en-US" sz="2400" b="1">
                <a:latin typeface="Calibri (Body)"/>
              </a:rPr>
              <a:t>Economic Development 4.0: Community Considerations </a:t>
            </a:r>
            <a:br>
              <a:rPr lang="en-US" sz="2400" b="1">
                <a:latin typeface="Calibri (Body)"/>
              </a:rPr>
            </a:br>
            <a:r>
              <a:rPr lang="en-US" sz="2400" b="1">
                <a:latin typeface="Calibri (Body)"/>
              </a:rPr>
              <a:t>in Advanced Manufacturing Megaproject Attraction</a:t>
            </a:r>
            <a:br>
              <a:rPr lang="en-US" sz="2000">
                <a:latin typeface="Calibri (Body)"/>
              </a:rPr>
            </a:br>
            <a:endParaRPr lang="en-US" sz="2000" b="1" dirty="0">
              <a:latin typeface="Calibri (Body)"/>
            </a:endParaRPr>
          </a:p>
        </p:txBody>
      </p:sp>
      <p:sp>
        <p:nvSpPr>
          <p:cNvPr id="3" name="TextBox 2">
            <a:extLst>
              <a:ext uri="{FF2B5EF4-FFF2-40B4-BE49-F238E27FC236}">
                <a16:creationId xmlns:a16="http://schemas.microsoft.com/office/drawing/2014/main" id="{5E175BD3-1E0A-EE52-27AA-D932140E7889}"/>
              </a:ext>
            </a:extLst>
          </p:cNvPr>
          <p:cNvSpPr txBox="1"/>
          <p:nvPr/>
        </p:nvSpPr>
        <p:spPr>
          <a:xfrm>
            <a:off x="151432" y="679954"/>
            <a:ext cx="8615264" cy="4339650"/>
          </a:xfrm>
          <a:prstGeom prst="rect">
            <a:avLst/>
          </a:prstGeom>
          <a:noFill/>
        </p:spPr>
        <p:txBody>
          <a:bodyPr wrap="square" rtlCol="0">
            <a:spAutoFit/>
          </a:bodyPr>
          <a:lstStyle/>
          <a:p>
            <a:pPr algn="just">
              <a:spcAft>
                <a:spcPts val="1200"/>
              </a:spcAft>
            </a:pPr>
            <a:r>
              <a:rPr lang="en-US">
                <a:latin typeface="Calibri (Body)"/>
              </a:rPr>
              <a:t>Pros: </a:t>
            </a:r>
          </a:p>
          <a:p>
            <a:pPr marL="285750" indent="-285750" algn="just">
              <a:spcAft>
                <a:spcPts val="600"/>
              </a:spcAft>
              <a:buFont typeface="Arial" panose="020B0604020202020204" pitchFamily="34" charset="0"/>
              <a:buChar char="•"/>
            </a:pPr>
            <a:r>
              <a:rPr lang="en-US">
                <a:latin typeface="Calibri (Body)"/>
              </a:rPr>
              <a:t>Significant property tax increment</a:t>
            </a:r>
          </a:p>
          <a:p>
            <a:pPr marL="285750" indent="-285750" algn="just">
              <a:spcAft>
                <a:spcPts val="600"/>
              </a:spcAft>
              <a:buFont typeface="Arial" panose="020B0604020202020204" pitchFamily="34" charset="0"/>
              <a:buChar char="•"/>
            </a:pPr>
            <a:r>
              <a:rPr lang="en-US">
                <a:latin typeface="Calibri (Body)"/>
              </a:rPr>
              <a:t>Significant job creation</a:t>
            </a:r>
          </a:p>
          <a:p>
            <a:pPr marL="285750" indent="-285750" algn="just">
              <a:spcAft>
                <a:spcPts val="600"/>
              </a:spcAft>
              <a:buFont typeface="Arial" panose="020B0604020202020204" pitchFamily="34" charset="0"/>
              <a:buChar char="•"/>
            </a:pPr>
            <a:r>
              <a:rPr lang="en-US">
                <a:latin typeface="Calibri (Body)"/>
              </a:rPr>
              <a:t>Well compensated jobs</a:t>
            </a:r>
          </a:p>
          <a:p>
            <a:pPr marL="285750" indent="-285750" algn="just">
              <a:spcAft>
                <a:spcPts val="600"/>
              </a:spcAft>
              <a:buFont typeface="Arial" panose="020B0604020202020204" pitchFamily="34" charset="0"/>
              <a:buChar char="•"/>
            </a:pPr>
            <a:r>
              <a:rPr lang="en-US">
                <a:latin typeface="Calibri (Body)"/>
              </a:rPr>
              <a:t>Generally, highly resilient jobs</a:t>
            </a:r>
          </a:p>
          <a:p>
            <a:pPr marL="285750" indent="-285750" algn="just">
              <a:spcAft>
                <a:spcPts val="600"/>
              </a:spcAft>
              <a:buFont typeface="Arial" panose="020B0604020202020204" pitchFamily="34" charset="0"/>
              <a:buChar char="•"/>
            </a:pPr>
            <a:r>
              <a:rPr lang="en-US">
                <a:latin typeface="Calibri (Body)"/>
              </a:rPr>
              <a:t>Attracts OEMs, creating ecosystem to support operations</a:t>
            </a:r>
          </a:p>
          <a:p>
            <a:pPr algn="just">
              <a:spcAft>
                <a:spcPts val="600"/>
              </a:spcAft>
            </a:pPr>
            <a:r>
              <a:rPr lang="en-US" sz="1800">
                <a:latin typeface="Calibri (Body)"/>
              </a:rPr>
              <a:t>Cons: </a:t>
            </a:r>
          </a:p>
          <a:p>
            <a:pPr marL="285750" indent="-285750" algn="just">
              <a:spcAft>
                <a:spcPts val="600"/>
              </a:spcAft>
              <a:buFont typeface="Arial" panose="020B0604020202020204" pitchFamily="34" charset="0"/>
              <a:buChar char="•"/>
            </a:pPr>
            <a:r>
              <a:rPr lang="en-US">
                <a:latin typeface="Calibri (Body)"/>
              </a:rPr>
              <a:t>Potential for nuisances: traffic, noise, light, pollution</a:t>
            </a:r>
          </a:p>
          <a:p>
            <a:pPr marL="285750" indent="-285750" algn="just">
              <a:spcAft>
                <a:spcPts val="600"/>
              </a:spcAft>
              <a:buFont typeface="Arial" panose="020B0604020202020204" pitchFamily="34" charset="0"/>
              <a:buChar char="•"/>
            </a:pPr>
            <a:r>
              <a:rPr lang="en-US">
                <a:latin typeface="Calibri (Body)"/>
              </a:rPr>
              <a:t>Competition for existing industrial businesses constraining labor pool, increasing wages</a:t>
            </a:r>
          </a:p>
          <a:p>
            <a:pPr marL="285750" indent="-285750" algn="just">
              <a:spcAft>
                <a:spcPts val="600"/>
              </a:spcAft>
              <a:buFont typeface="Arial" panose="020B0604020202020204" pitchFamily="34" charset="0"/>
              <a:buChar char="•"/>
            </a:pPr>
            <a:r>
              <a:rPr lang="en-US">
                <a:latin typeface="Calibri (Body)"/>
              </a:rPr>
              <a:t>Pressure on housing market supply, schools, and other government resources</a:t>
            </a:r>
          </a:p>
          <a:p>
            <a:pPr marL="285750" indent="-285750" algn="just">
              <a:spcAft>
                <a:spcPts val="600"/>
              </a:spcAft>
              <a:buFont typeface="Arial" panose="020B0604020202020204" pitchFamily="34" charset="0"/>
              <a:buChar char="•"/>
            </a:pPr>
            <a:r>
              <a:rPr lang="en-US">
                <a:latin typeface="Calibri (Body)"/>
              </a:rPr>
              <a:t>Energy &amp; water intensive (can mitigate through low water designs)</a:t>
            </a:r>
          </a:p>
          <a:p>
            <a:pPr marL="285750" indent="-285750" algn="just">
              <a:spcAft>
                <a:spcPts val="600"/>
              </a:spcAft>
              <a:buFont typeface="Arial" panose="020B0604020202020204" pitchFamily="34" charset="0"/>
              <a:buChar char="•"/>
            </a:pPr>
            <a:r>
              <a:rPr lang="en-US">
                <a:latin typeface="Calibri (Body)"/>
              </a:rPr>
              <a:t>Without diversification, can be disproportionately impacted in downturns</a:t>
            </a:r>
          </a:p>
        </p:txBody>
      </p:sp>
      <p:pic>
        <p:nvPicPr>
          <p:cNvPr id="5" name="Picture 4" descr="A blue and black logo&#10;&#10;Description automatically generated">
            <a:extLst>
              <a:ext uri="{FF2B5EF4-FFF2-40B4-BE49-F238E27FC236}">
                <a16:creationId xmlns:a16="http://schemas.microsoft.com/office/drawing/2014/main" id="{5ED7C950-38C2-B53B-9973-5460A4F959E1}"/>
              </a:ext>
            </a:extLst>
          </p:cNvPr>
          <p:cNvPicPr>
            <a:picLocks noChangeAspect="1"/>
          </p:cNvPicPr>
          <p:nvPr/>
        </p:nvPicPr>
        <p:blipFill>
          <a:blip r:embed="rId2"/>
          <a:stretch>
            <a:fillRect/>
          </a:stretch>
        </p:blipFill>
        <p:spPr>
          <a:xfrm>
            <a:off x="7409966" y="4711435"/>
            <a:ext cx="1742147" cy="448603"/>
          </a:xfrm>
          <a:prstGeom prst="rect">
            <a:avLst/>
          </a:prstGeom>
        </p:spPr>
      </p:pic>
    </p:spTree>
    <p:extLst>
      <p:ext uri="{BB962C8B-B14F-4D97-AF65-F5344CB8AC3E}">
        <p14:creationId xmlns:p14="http://schemas.microsoft.com/office/powerpoint/2010/main" val="345393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7F607-FF94-4BDD-930B-295A6EF4B0F0}"/>
              </a:ext>
            </a:extLst>
          </p:cNvPr>
          <p:cNvSpPr>
            <a:spLocks noGrp="1"/>
          </p:cNvSpPr>
          <p:nvPr>
            <p:ph type="title"/>
          </p:nvPr>
        </p:nvSpPr>
        <p:spPr>
          <a:xfrm>
            <a:off x="64800" y="32382"/>
            <a:ext cx="8906168" cy="1088068"/>
          </a:xfrm>
        </p:spPr>
        <p:txBody>
          <a:bodyPr>
            <a:normAutofit fontScale="90000"/>
          </a:bodyPr>
          <a:lstStyle/>
          <a:p>
            <a:pPr algn="ctr">
              <a:lnSpc>
                <a:spcPct val="100000"/>
              </a:lnSpc>
              <a:spcBef>
                <a:spcPts val="1200"/>
              </a:spcBef>
              <a:spcAft>
                <a:spcPts val="2400"/>
              </a:spcAft>
            </a:pPr>
            <a:r>
              <a:rPr lang="en-US" sz="2400" b="1">
                <a:latin typeface="Calibri (Body)"/>
              </a:rPr>
              <a:t>Economic Development 4.0: Best Practices for Attracting Data Centers &amp; Large Industrial Projects</a:t>
            </a:r>
            <a:br>
              <a:rPr lang="en-US" sz="2000">
                <a:latin typeface="Calibri (Body)"/>
              </a:rPr>
            </a:br>
            <a:endParaRPr lang="en-US" sz="2000" b="1" dirty="0">
              <a:latin typeface="Calibri (Body)"/>
            </a:endParaRPr>
          </a:p>
        </p:txBody>
      </p:sp>
      <p:sp>
        <p:nvSpPr>
          <p:cNvPr id="3" name="TextBox 2">
            <a:extLst>
              <a:ext uri="{FF2B5EF4-FFF2-40B4-BE49-F238E27FC236}">
                <a16:creationId xmlns:a16="http://schemas.microsoft.com/office/drawing/2014/main" id="{5E175BD3-1E0A-EE52-27AA-D932140E7889}"/>
              </a:ext>
            </a:extLst>
          </p:cNvPr>
          <p:cNvSpPr txBox="1"/>
          <p:nvPr/>
        </p:nvSpPr>
        <p:spPr>
          <a:xfrm>
            <a:off x="173032" y="888754"/>
            <a:ext cx="8502968" cy="4062651"/>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en-US" dirty="0">
                <a:latin typeface="Calibri (Body)"/>
              </a:rPr>
              <a:t>Workforce, talent attraction, </a:t>
            </a:r>
            <a:r>
              <a:rPr lang="en-US">
                <a:latin typeface="Calibri (Body)"/>
              </a:rPr>
              <a:t>education means the world.</a:t>
            </a:r>
            <a:endParaRPr lang="en-US" dirty="0">
              <a:latin typeface="Calibri (Body)"/>
            </a:endParaRPr>
          </a:p>
          <a:p>
            <a:pPr marL="285750" indent="-285750" algn="just">
              <a:spcAft>
                <a:spcPts val="1200"/>
              </a:spcAft>
              <a:buFont typeface="Arial" panose="020B0604020202020204" pitchFamily="34" charset="0"/>
              <a:buChar char="•"/>
            </a:pPr>
            <a:r>
              <a:rPr lang="en-US" dirty="0">
                <a:latin typeface="Calibri (Body)"/>
              </a:rPr>
              <a:t>Adoption of industry specific tax incentives &amp; zoning regulations (as-of-right zoning).</a:t>
            </a:r>
          </a:p>
          <a:p>
            <a:pPr marL="285750" indent="-285750" algn="just">
              <a:spcAft>
                <a:spcPts val="1200"/>
              </a:spcAft>
              <a:buFont typeface="Arial" panose="020B0604020202020204" pitchFamily="34" charset="0"/>
              <a:buChar char="•"/>
            </a:pPr>
            <a:r>
              <a:rPr lang="en-US" dirty="0">
                <a:latin typeface="Calibri (Body)"/>
              </a:rPr>
              <a:t>Identify “dream team” of in-house and third-party experts to address entitlement, environmental impact, infrastructure, construction, and operational issues that will support future negotiations with large industrial developers &amp; operators.</a:t>
            </a:r>
          </a:p>
          <a:p>
            <a:pPr marL="285750" indent="-285750" algn="just">
              <a:spcAft>
                <a:spcPts val="1200"/>
              </a:spcAft>
              <a:buFont typeface="Arial" panose="020B0604020202020204" pitchFamily="34" charset="0"/>
              <a:buChar char="•"/>
            </a:pPr>
            <a:r>
              <a:rPr lang="en-US" dirty="0">
                <a:latin typeface="Calibri (Body)"/>
              </a:rPr>
              <a:t>Collaborate with impacted stakeholders to address site/regional gaps &amp; shortcomings.  Focus on long lead time items, e.g., power, water, fiber. </a:t>
            </a:r>
          </a:p>
          <a:p>
            <a:pPr marL="285750" indent="-285750" algn="just">
              <a:spcAft>
                <a:spcPts val="1200"/>
              </a:spcAft>
              <a:buFont typeface="Arial" panose="020B0604020202020204" pitchFamily="34" charset="0"/>
              <a:buChar char="•"/>
            </a:pPr>
            <a:r>
              <a:rPr lang="en-US" dirty="0">
                <a:latin typeface="Calibri (Body)"/>
              </a:rPr>
              <a:t>Conduct mock RFP &amp; site visit simulating prospect.  Speed &amp; responsiveness &gt; Perfection</a:t>
            </a:r>
          </a:p>
          <a:p>
            <a:pPr marL="285750" indent="-285750" algn="just">
              <a:spcAft>
                <a:spcPts val="1200"/>
              </a:spcAft>
              <a:buFont typeface="Arial" panose="020B0604020202020204" pitchFamily="34" charset="0"/>
              <a:buChar char="•"/>
            </a:pPr>
            <a:r>
              <a:rPr lang="en-US" dirty="0">
                <a:latin typeface="Calibri (Body)"/>
              </a:rPr>
              <a:t>Have a plan to market and attract developers &amp; users to your top sites.  </a:t>
            </a:r>
          </a:p>
          <a:p>
            <a:pPr marL="285750" indent="-285750" algn="just">
              <a:spcAft>
                <a:spcPts val="1200"/>
              </a:spcAft>
              <a:buFont typeface="Arial" panose="020B0604020202020204" pitchFamily="34" charset="0"/>
              <a:buChar char="•"/>
            </a:pPr>
            <a:r>
              <a:rPr lang="en-US" dirty="0">
                <a:latin typeface="Calibri (Body)"/>
              </a:rPr>
              <a:t>DO NOT COLD CALL. DO NOT WAIT FOR THE PHONE TO RING. </a:t>
            </a:r>
          </a:p>
        </p:txBody>
      </p:sp>
      <p:pic>
        <p:nvPicPr>
          <p:cNvPr id="5" name="Picture 4" descr="A blue and black logo&#10;&#10;Description automatically generated">
            <a:extLst>
              <a:ext uri="{FF2B5EF4-FFF2-40B4-BE49-F238E27FC236}">
                <a16:creationId xmlns:a16="http://schemas.microsoft.com/office/drawing/2014/main" id="{87E21A6E-CBB8-E836-D5EE-4692C0833F41}"/>
              </a:ext>
            </a:extLst>
          </p:cNvPr>
          <p:cNvPicPr>
            <a:picLocks noChangeAspect="1"/>
          </p:cNvPicPr>
          <p:nvPr/>
        </p:nvPicPr>
        <p:blipFill>
          <a:blip r:embed="rId2"/>
          <a:stretch>
            <a:fillRect/>
          </a:stretch>
        </p:blipFill>
        <p:spPr>
          <a:xfrm>
            <a:off x="7409966" y="4711435"/>
            <a:ext cx="1742147" cy="448603"/>
          </a:xfrm>
          <a:prstGeom prst="rect">
            <a:avLst/>
          </a:prstGeom>
        </p:spPr>
      </p:pic>
    </p:spTree>
    <p:extLst>
      <p:ext uri="{BB962C8B-B14F-4D97-AF65-F5344CB8AC3E}">
        <p14:creationId xmlns:p14="http://schemas.microsoft.com/office/powerpoint/2010/main" val="52833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7F607-FF94-4BDD-930B-295A6EF4B0F0}"/>
              </a:ext>
            </a:extLst>
          </p:cNvPr>
          <p:cNvSpPr>
            <a:spLocks noGrp="1"/>
          </p:cNvSpPr>
          <p:nvPr>
            <p:ph type="title"/>
          </p:nvPr>
        </p:nvSpPr>
        <p:spPr>
          <a:xfrm>
            <a:off x="64800" y="32382"/>
            <a:ext cx="8906168" cy="1088068"/>
          </a:xfrm>
        </p:spPr>
        <p:txBody>
          <a:bodyPr>
            <a:normAutofit fontScale="90000"/>
          </a:bodyPr>
          <a:lstStyle/>
          <a:p>
            <a:pPr algn="ctr">
              <a:lnSpc>
                <a:spcPct val="100000"/>
              </a:lnSpc>
              <a:spcBef>
                <a:spcPts val="1200"/>
              </a:spcBef>
              <a:spcAft>
                <a:spcPts val="2400"/>
              </a:spcAft>
            </a:pPr>
            <a:r>
              <a:rPr lang="en-US" sz="2400" b="1" dirty="0">
                <a:latin typeface="Calibri (Body)"/>
              </a:rPr>
              <a:t>Economic Development 4.0: Best Practices for Attracting Data Centers &amp; Large Industrial Projects</a:t>
            </a:r>
            <a:br>
              <a:rPr lang="en-US" sz="2000" dirty="0">
                <a:latin typeface="Calibri (Body)"/>
              </a:rPr>
            </a:br>
            <a:endParaRPr lang="en-US" sz="2000" b="1" dirty="0">
              <a:latin typeface="Calibri (Body)"/>
            </a:endParaRPr>
          </a:p>
        </p:txBody>
      </p:sp>
      <p:sp>
        <p:nvSpPr>
          <p:cNvPr id="3" name="TextBox 2">
            <a:extLst>
              <a:ext uri="{FF2B5EF4-FFF2-40B4-BE49-F238E27FC236}">
                <a16:creationId xmlns:a16="http://schemas.microsoft.com/office/drawing/2014/main" id="{5E175BD3-1E0A-EE52-27AA-D932140E7889}"/>
              </a:ext>
            </a:extLst>
          </p:cNvPr>
          <p:cNvSpPr txBox="1"/>
          <p:nvPr/>
        </p:nvSpPr>
        <p:spPr>
          <a:xfrm>
            <a:off x="338632" y="852015"/>
            <a:ext cx="7905368" cy="4493538"/>
          </a:xfrm>
          <a:prstGeom prst="rect">
            <a:avLst/>
          </a:prstGeom>
          <a:noFill/>
        </p:spPr>
        <p:txBody>
          <a:bodyPr wrap="square" rtlCol="0">
            <a:spAutoFit/>
          </a:bodyPr>
          <a:lstStyle/>
          <a:p>
            <a:pPr algn="just">
              <a:spcAft>
                <a:spcPts val="1200"/>
              </a:spcAft>
            </a:pPr>
            <a:r>
              <a:rPr lang="en-US" sz="1600" dirty="0">
                <a:latin typeface="Calibri (Body)"/>
              </a:rPr>
              <a:t>Think long-term, how will you compete &amp; win 3, 5, 10 years into the future.</a:t>
            </a:r>
          </a:p>
          <a:p>
            <a:pPr marL="511175" indent="-112713" algn="just">
              <a:spcAft>
                <a:spcPts val="1200"/>
              </a:spcAft>
              <a:buFont typeface="Arial" panose="020B0604020202020204" pitchFamily="34" charset="0"/>
              <a:buChar char="•"/>
            </a:pPr>
            <a:r>
              <a:rPr lang="en-US" sz="1600">
                <a:latin typeface="Calibri (Body)"/>
              </a:rPr>
              <a:t>Infrastructure </a:t>
            </a:r>
            <a:r>
              <a:rPr lang="en-US" sz="1600" dirty="0">
                <a:latin typeface="Calibri (Body)"/>
              </a:rPr>
              <a:t>ready sites: Geotech, wetlands, cultural resources, fiber, water, </a:t>
            </a:r>
            <a:r>
              <a:rPr lang="en-US" sz="1600">
                <a:latin typeface="Calibri (Body)"/>
              </a:rPr>
              <a:t>	 </a:t>
            </a:r>
            <a:r>
              <a:rPr lang="en-US" sz="1600" dirty="0">
                <a:latin typeface="Calibri (Body)"/>
              </a:rPr>
              <a:t>wastewater, power (generation, transmission, distribution, fuel mix, utility PPAs)</a:t>
            </a:r>
          </a:p>
          <a:p>
            <a:pPr marL="511175" indent="-112713" algn="just">
              <a:spcAft>
                <a:spcPts val="1200"/>
              </a:spcAft>
              <a:buFont typeface="Arial" panose="020B0604020202020204" pitchFamily="34" charset="0"/>
              <a:buChar char="•"/>
            </a:pPr>
            <a:r>
              <a:rPr lang="en-US" sz="1600">
                <a:latin typeface="Calibri (Body)"/>
              </a:rPr>
              <a:t>Influence </a:t>
            </a:r>
            <a:r>
              <a:rPr lang="en-US" sz="1600" dirty="0">
                <a:latin typeface="Calibri (Body)"/>
              </a:rPr>
              <a:t>comprehensive plan drafting &amp; amendment for future megaprojects</a:t>
            </a:r>
          </a:p>
          <a:p>
            <a:pPr marL="511175" indent="-112713" algn="just">
              <a:spcAft>
                <a:spcPts val="1200"/>
              </a:spcAft>
              <a:buFont typeface="Arial" panose="020B0604020202020204" pitchFamily="34" charset="0"/>
              <a:buChar char="•"/>
            </a:pPr>
            <a:r>
              <a:rPr lang="en-US" sz="1600">
                <a:latin typeface="Calibri (Body)"/>
              </a:rPr>
              <a:t>Adequate </a:t>
            </a:r>
            <a:r>
              <a:rPr lang="en-US" sz="1600" dirty="0">
                <a:latin typeface="Calibri (Body)"/>
              </a:rPr>
              <a:t>supply of attainable housing</a:t>
            </a:r>
          </a:p>
          <a:p>
            <a:pPr marL="511175" indent="-112713" algn="just">
              <a:spcAft>
                <a:spcPts val="1200"/>
              </a:spcAft>
              <a:buFont typeface="Arial" panose="020B0604020202020204" pitchFamily="34" charset="0"/>
              <a:buChar char="•"/>
            </a:pPr>
            <a:r>
              <a:rPr lang="en-US" sz="1600">
                <a:latin typeface="Calibri (Body)"/>
              </a:rPr>
              <a:t>Public </a:t>
            </a:r>
            <a:r>
              <a:rPr lang="en-US" sz="1600" dirty="0">
                <a:latin typeface="Calibri (Body)"/>
              </a:rPr>
              <a:t>amenities, green spaces</a:t>
            </a:r>
          </a:p>
          <a:p>
            <a:pPr marL="511175" indent="-112713" algn="just">
              <a:spcAft>
                <a:spcPts val="1200"/>
              </a:spcAft>
              <a:buFont typeface="Arial" panose="020B0604020202020204" pitchFamily="34" charset="0"/>
              <a:buChar char="•"/>
            </a:pPr>
            <a:r>
              <a:rPr lang="en-US" sz="1600">
                <a:latin typeface="Calibri (Body)"/>
              </a:rPr>
              <a:t>Integrate </a:t>
            </a:r>
            <a:r>
              <a:rPr lang="en-US" sz="1600" dirty="0">
                <a:latin typeface="Calibri (Body)"/>
              </a:rPr>
              <a:t>multilingual classroom/lab/work experience &amp; curriculum </a:t>
            </a:r>
          </a:p>
          <a:p>
            <a:pPr marL="511175" indent="-112713" algn="just">
              <a:spcAft>
                <a:spcPts val="1200"/>
              </a:spcAft>
              <a:buFont typeface="Arial" panose="020B0604020202020204" pitchFamily="34" charset="0"/>
              <a:buChar char="•"/>
            </a:pPr>
            <a:r>
              <a:rPr lang="en-US" sz="1600">
                <a:latin typeface="Calibri (Body)"/>
              </a:rPr>
              <a:t>Take </a:t>
            </a:r>
            <a:r>
              <a:rPr lang="en-US" sz="1600" dirty="0">
                <a:latin typeface="Calibri (Body)"/>
              </a:rPr>
              <a:t>greater ownership of sustainability &amp; climate change in policymaking</a:t>
            </a:r>
          </a:p>
          <a:p>
            <a:pPr algn="just">
              <a:spcAft>
                <a:spcPts val="1200"/>
              </a:spcAft>
            </a:pPr>
            <a:r>
              <a:rPr lang="en-US" sz="1600" dirty="0">
                <a:latin typeface="Calibri (Body)"/>
              </a:rPr>
              <a:t>Be a contrarian. Do not mortgage the future with incentives! Quantify project externalities before giving up tax revenues.  Who’s paying for new roads, teachers, substations, etc.?</a:t>
            </a:r>
          </a:p>
          <a:p>
            <a:pPr algn="just">
              <a:spcAft>
                <a:spcPts val="1200"/>
              </a:spcAft>
            </a:pPr>
            <a:endParaRPr lang="en-US" dirty="0">
              <a:latin typeface="Calibri (Body)"/>
            </a:endParaRPr>
          </a:p>
          <a:p>
            <a:pPr algn="just">
              <a:spcAft>
                <a:spcPts val="1200"/>
              </a:spcAft>
            </a:pPr>
            <a:endParaRPr lang="en-US" sz="1800" dirty="0">
              <a:latin typeface="Calibri (Body)"/>
            </a:endParaRPr>
          </a:p>
        </p:txBody>
      </p:sp>
      <p:pic>
        <p:nvPicPr>
          <p:cNvPr id="5" name="Picture 4" descr="A blue and black logo&#10;&#10;Description automatically generated">
            <a:extLst>
              <a:ext uri="{FF2B5EF4-FFF2-40B4-BE49-F238E27FC236}">
                <a16:creationId xmlns:a16="http://schemas.microsoft.com/office/drawing/2014/main" id="{0A1D15BF-CD24-CA6D-6004-D6A40EC6E849}"/>
              </a:ext>
            </a:extLst>
          </p:cNvPr>
          <p:cNvPicPr>
            <a:picLocks noChangeAspect="1"/>
          </p:cNvPicPr>
          <p:nvPr/>
        </p:nvPicPr>
        <p:blipFill>
          <a:blip r:embed="rId2"/>
          <a:stretch>
            <a:fillRect/>
          </a:stretch>
        </p:blipFill>
        <p:spPr>
          <a:xfrm>
            <a:off x="7409966" y="4711435"/>
            <a:ext cx="1742147" cy="448603"/>
          </a:xfrm>
          <a:prstGeom prst="rect">
            <a:avLst/>
          </a:prstGeom>
        </p:spPr>
      </p:pic>
    </p:spTree>
    <p:extLst>
      <p:ext uri="{BB962C8B-B14F-4D97-AF65-F5344CB8AC3E}">
        <p14:creationId xmlns:p14="http://schemas.microsoft.com/office/powerpoint/2010/main" val="82251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7F607-FF94-4BDD-930B-295A6EF4B0F0}"/>
              </a:ext>
            </a:extLst>
          </p:cNvPr>
          <p:cNvSpPr>
            <a:spLocks noGrp="1"/>
          </p:cNvSpPr>
          <p:nvPr>
            <p:ph type="title"/>
          </p:nvPr>
        </p:nvSpPr>
        <p:spPr>
          <a:xfrm>
            <a:off x="316800" y="121566"/>
            <a:ext cx="8452800" cy="692034"/>
          </a:xfrm>
        </p:spPr>
        <p:txBody>
          <a:bodyPr>
            <a:noAutofit/>
          </a:bodyPr>
          <a:lstStyle/>
          <a:p>
            <a:pPr algn="ctr">
              <a:lnSpc>
                <a:spcPct val="100000"/>
              </a:lnSpc>
              <a:spcBef>
                <a:spcPts val="1200"/>
              </a:spcBef>
              <a:spcAft>
                <a:spcPts val="2400"/>
              </a:spcAft>
            </a:pPr>
            <a:r>
              <a:rPr lang="en-US" sz="2200" b="1" dirty="0">
                <a:latin typeface="Calibri (Body)"/>
              </a:rPr>
              <a:t>Economic Development 4.0: </a:t>
            </a:r>
            <a:br>
              <a:rPr lang="en-US" sz="2200" b="1" dirty="0">
                <a:latin typeface="Calibri (Body)"/>
              </a:rPr>
            </a:br>
            <a:r>
              <a:rPr lang="en-US" sz="2200" b="1" dirty="0">
                <a:latin typeface="Calibri (Body)"/>
              </a:rPr>
              <a:t>Environmental, Social &amp; Governance (ESG), An Overview</a:t>
            </a:r>
          </a:p>
        </p:txBody>
      </p:sp>
      <p:sp>
        <p:nvSpPr>
          <p:cNvPr id="6" name="Content Placeholder 2">
            <a:extLst>
              <a:ext uri="{FF2B5EF4-FFF2-40B4-BE49-F238E27FC236}">
                <a16:creationId xmlns:a16="http://schemas.microsoft.com/office/drawing/2014/main" id="{BFA75E5F-145E-0707-1281-97C72BF123BD}"/>
              </a:ext>
            </a:extLst>
          </p:cNvPr>
          <p:cNvSpPr>
            <a:spLocks noGrp="1"/>
          </p:cNvSpPr>
          <p:nvPr>
            <p:ph idx="1"/>
          </p:nvPr>
        </p:nvSpPr>
        <p:spPr>
          <a:xfrm>
            <a:off x="453600" y="900000"/>
            <a:ext cx="8061750" cy="3732325"/>
          </a:xfrm>
        </p:spPr>
        <p:txBody>
          <a:bodyPr>
            <a:normAutofit lnSpcReduction="10000"/>
          </a:bodyPr>
          <a:lstStyle/>
          <a:p>
            <a:pPr algn="just"/>
            <a:r>
              <a:rPr lang="en-US" sz="1600" b="0" i="0" dirty="0">
                <a:solidFill>
                  <a:schemeClr val="tx1"/>
                </a:solidFill>
                <a:effectLst/>
              </a:rPr>
              <a:t>ESG is a general term used in capital markets and used by </a:t>
            </a:r>
            <a:r>
              <a:rPr lang="en-US" sz="1600" dirty="0">
                <a:solidFill>
                  <a:schemeClr val="tx1"/>
                </a:solidFill>
              </a:rPr>
              <a:t>investors to evaluate corporate behavior and to determine the future financial performance of companies. — Financial Times</a:t>
            </a:r>
          </a:p>
          <a:p>
            <a:pPr algn="just"/>
            <a:r>
              <a:rPr lang="en-US" sz="1600" dirty="0">
                <a:solidFill>
                  <a:schemeClr val="tx1"/>
                </a:solidFill>
              </a:rPr>
              <a:t>ESG criteria are a set of standards for a company’s operations that socially conscious investors use to screen potential investments. </a:t>
            </a:r>
          </a:p>
          <a:p>
            <a:pPr marL="0" indent="0" algn="just">
              <a:buNone/>
            </a:pPr>
            <a:endParaRPr lang="en-US" sz="1600" dirty="0">
              <a:solidFill>
                <a:schemeClr val="tx1"/>
              </a:solidFill>
            </a:endParaRPr>
          </a:p>
          <a:p>
            <a:pPr lvl="1" algn="just">
              <a:buFont typeface="Wingdings" panose="05000000000000000000" pitchFamily="2" charset="2"/>
              <a:buChar char="§"/>
            </a:pPr>
            <a:r>
              <a:rPr lang="en-US" sz="1600" dirty="0">
                <a:solidFill>
                  <a:schemeClr val="tx1"/>
                </a:solidFill>
              </a:rPr>
              <a:t>Environmental criteria consider how a company performs as a steward of nature. </a:t>
            </a:r>
          </a:p>
          <a:p>
            <a:pPr lvl="1" algn="just">
              <a:buFont typeface="Wingdings" panose="05000000000000000000" pitchFamily="2" charset="2"/>
              <a:buChar char="§"/>
            </a:pPr>
            <a:r>
              <a:rPr lang="en-US" sz="1600" dirty="0">
                <a:solidFill>
                  <a:schemeClr val="tx1"/>
                </a:solidFill>
              </a:rPr>
              <a:t>Social criteria examine how it manages relationships with employees, suppliers, customers, and the communities where it operates. </a:t>
            </a:r>
          </a:p>
          <a:p>
            <a:pPr lvl="1" algn="just">
              <a:buFont typeface="Wingdings" panose="05000000000000000000" pitchFamily="2" charset="2"/>
              <a:buChar char="§"/>
            </a:pPr>
            <a:r>
              <a:rPr lang="en-US" sz="1600" dirty="0">
                <a:solidFill>
                  <a:schemeClr val="tx1"/>
                </a:solidFill>
              </a:rPr>
              <a:t>Governance deals with a company’s leadership, executive pay, </a:t>
            </a:r>
            <a:r>
              <a:rPr lang="en-US" sz="1600" dirty="0">
                <a:solidFill>
                  <a:schemeClr val="tx1"/>
                </a:solidFill>
                <a:hlinkClick r:id="rId2">
                  <a:extLst>
                    <a:ext uri="{A12FA001-AC4F-418D-AE19-62706E023703}">
                      <ahyp:hlinkClr xmlns:ahyp="http://schemas.microsoft.com/office/drawing/2018/hyperlinkcolor" val="tx"/>
                    </a:ext>
                  </a:extLst>
                </a:hlinkClick>
              </a:rPr>
              <a:t>audits</a:t>
            </a:r>
            <a:r>
              <a:rPr lang="en-US" sz="1600" dirty="0">
                <a:solidFill>
                  <a:schemeClr val="tx1"/>
                </a:solidFill>
              </a:rPr>
              <a:t>, </a:t>
            </a:r>
            <a:r>
              <a:rPr lang="en-US" sz="1600" dirty="0">
                <a:solidFill>
                  <a:schemeClr val="tx1"/>
                </a:solidFill>
                <a:hlinkClick r:id="rId3">
                  <a:extLst>
                    <a:ext uri="{A12FA001-AC4F-418D-AE19-62706E023703}">
                      <ahyp:hlinkClr xmlns:ahyp="http://schemas.microsoft.com/office/drawing/2018/hyperlinkcolor" val="tx"/>
                    </a:ext>
                  </a:extLst>
                </a:hlinkClick>
              </a:rPr>
              <a:t>internal controls</a:t>
            </a:r>
            <a:r>
              <a:rPr lang="en-US" sz="1600" dirty="0">
                <a:solidFill>
                  <a:schemeClr val="tx1"/>
                </a:solidFill>
              </a:rPr>
              <a:t>, and shareholder rights. –Investopedia</a:t>
            </a:r>
          </a:p>
          <a:p>
            <a:pPr marL="342900" lvl="1" indent="0" algn="just">
              <a:buNone/>
            </a:pPr>
            <a:endParaRPr lang="en-US" sz="1600" dirty="0">
              <a:solidFill>
                <a:schemeClr val="tx1"/>
              </a:solidFill>
            </a:endParaRPr>
          </a:p>
          <a:p>
            <a:pPr algn="just"/>
            <a:r>
              <a:rPr lang="en-US" sz="1600" b="0" i="0" dirty="0">
                <a:solidFill>
                  <a:schemeClr val="tx1"/>
                </a:solidFill>
                <a:effectLst/>
              </a:rPr>
              <a:t>"To prosper over time, every company must not only deliver financial performance, but also show how it makes a positive contribution to society.“  </a:t>
            </a:r>
          </a:p>
          <a:p>
            <a:pPr marL="0" indent="0" algn="just">
              <a:buNone/>
            </a:pPr>
            <a:r>
              <a:rPr lang="en-US" sz="1600" dirty="0"/>
              <a:t>   -</a:t>
            </a:r>
            <a:r>
              <a:rPr lang="en-US" sz="1600" b="0" i="0" dirty="0">
                <a:solidFill>
                  <a:schemeClr val="tx1"/>
                </a:solidFill>
                <a:effectLst/>
              </a:rPr>
              <a:t>BlackRock CEO, Larry Fink.</a:t>
            </a:r>
          </a:p>
        </p:txBody>
      </p:sp>
      <p:pic>
        <p:nvPicPr>
          <p:cNvPr id="4" name="Picture 3" descr="A blue and black logo&#10;&#10;Description automatically generated">
            <a:extLst>
              <a:ext uri="{FF2B5EF4-FFF2-40B4-BE49-F238E27FC236}">
                <a16:creationId xmlns:a16="http://schemas.microsoft.com/office/drawing/2014/main" id="{EB5E1924-8C9D-A8A7-C1F0-A8BA2E221D81}"/>
              </a:ext>
            </a:extLst>
          </p:cNvPr>
          <p:cNvPicPr>
            <a:picLocks noChangeAspect="1"/>
          </p:cNvPicPr>
          <p:nvPr/>
        </p:nvPicPr>
        <p:blipFill>
          <a:blip r:embed="rId4"/>
          <a:stretch>
            <a:fillRect/>
          </a:stretch>
        </p:blipFill>
        <p:spPr>
          <a:xfrm>
            <a:off x="7409966" y="4711435"/>
            <a:ext cx="1742147" cy="448603"/>
          </a:xfrm>
          <a:prstGeom prst="rect">
            <a:avLst/>
          </a:prstGeom>
        </p:spPr>
      </p:pic>
    </p:spTree>
    <p:extLst>
      <p:ext uri="{BB962C8B-B14F-4D97-AF65-F5344CB8AC3E}">
        <p14:creationId xmlns:p14="http://schemas.microsoft.com/office/powerpoint/2010/main" val="62139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67026</TotalTime>
  <Words>1482</Words>
  <Application>Microsoft Office PowerPoint</Application>
  <PresentationFormat>On-screen Show (16:9)</PresentationFormat>
  <Paragraphs>100</Paragraphs>
  <Slides>13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Calibri </vt:lpstr>
      <vt:lpstr>ms_gloriola_ii_stdregular</vt:lpstr>
      <vt:lpstr>Wingdings</vt:lpstr>
      <vt:lpstr>Calibri  </vt:lpstr>
      <vt:lpstr>Calibri Light</vt:lpstr>
      <vt:lpstr>Calibri (Body)</vt:lpstr>
      <vt:lpstr>FortBook</vt:lpstr>
      <vt:lpstr>Arial</vt:lpstr>
      <vt:lpstr>Calibri</vt:lpstr>
      <vt:lpstr>Office Theme</vt:lpstr>
      <vt:lpstr>Mike Grella Chief Infrastructure Officer, Active Infrastructure Founder, Grella Partnership Strategies October 2023   </vt:lpstr>
      <vt:lpstr>Economic Development 4.0:  Site Selection Trends &amp; Challenges  </vt:lpstr>
      <vt:lpstr>PowerPoint Presentation</vt:lpstr>
      <vt:lpstr>Economic Development 4.0: Site Selection Trends</vt:lpstr>
      <vt:lpstr>Economic Development 4.0: Community Considerations  in Data Center Attraction </vt:lpstr>
      <vt:lpstr>Economic Development 4.0: Community Considerations  in Advanced Manufacturing Megaproject Attraction </vt:lpstr>
      <vt:lpstr>Economic Development 4.0: Best Practices for Attracting Data Centers &amp; Large Industrial Projects </vt:lpstr>
      <vt:lpstr>Economic Development 4.0: Best Practices for Attracting Data Centers &amp; Large Industrial Projects </vt:lpstr>
      <vt:lpstr>Economic Development 4.0:  Environmental, Social &amp; Governance (ESG), An Overview</vt:lpstr>
      <vt:lpstr>Economic Development 4.0 – The Criticality of Corporate ESG Policy   </vt:lpstr>
      <vt:lpstr>ESG Regulatory Impact on Corporate Decision Making</vt:lpstr>
      <vt:lpstr>Economic Development 4.0: Corporate ESG Goals Will Impact Site Selection </vt:lpstr>
      <vt:lpstr>Economic Development Organizations are embracing ESG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Title:</dc:title>
  <dc:creator>Daniel James Consulting</dc:creator>
  <cp:lastModifiedBy>Mike</cp:lastModifiedBy>
  <cp:revision>214</cp:revision>
  <dcterms:modified xsi:type="dcterms:W3CDTF">2023-10-07T20:28:17Z</dcterms:modified>
</cp:coreProperties>
</file>