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3"/>
  </p:notesMasterIdLst>
  <p:sldIdLst>
    <p:sldId id="256" r:id="rId5"/>
    <p:sldId id="260" r:id="rId6"/>
    <p:sldId id="283" r:id="rId7"/>
    <p:sldId id="257" r:id="rId8"/>
    <p:sldId id="285" r:id="rId9"/>
    <p:sldId id="300" r:id="rId10"/>
    <p:sldId id="303" r:id="rId11"/>
    <p:sldId id="301" r:id="rId12"/>
    <p:sldId id="298" r:id="rId13"/>
    <p:sldId id="304" r:id="rId14"/>
    <p:sldId id="305" r:id="rId15"/>
    <p:sldId id="297" r:id="rId16"/>
    <p:sldId id="258" r:id="rId17"/>
    <p:sldId id="308" r:id="rId18"/>
    <p:sldId id="309" r:id="rId19"/>
    <p:sldId id="307" r:id="rId20"/>
    <p:sldId id="279" r:id="rId21"/>
    <p:sldId id="281" r:id="rId22"/>
  </p:sldIdLst>
  <p:sldSz cx="9144000" cy="5143500" type="screen16x9"/>
  <p:notesSz cx="6858000" cy="9144000"/>
  <p:embeddedFontLst>
    <p:embeddedFont>
      <p:font typeface="Lora" pitchFamily="2"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75" autoAdjust="0"/>
    <p:restoredTop sz="60253"/>
  </p:normalViewPr>
  <p:slideViewPr>
    <p:cSldViewPr snapToGrid="0">
      <p:cViewPr varScale="1">
        <p:scale>
          <a:sx n="55" d="100"/>
          <a:sy n="55" d="100"/>
        </p:scale>
        <p:origin x="106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4.xml"/></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D78ED-A66A-1A4E-84B7-81B40601C8A7}" type="doc">
      <dgm:prSet loTypeId="urn:microsoft.com/office/officeart/2005/8/layout/arrow2" loCatId="" qsTypeId="urn:microsoft.com/office/officeart/2005/8/quickstyle/simple1" qsCatId="simple" csTypeId="urn:microsoft.com/office/officeart/2005/8/colors/colorful1" csCatId="colorful" phldr="1"/>
      <dgm:spPr/>
    </dgm:pt>
    <dgm:pt modelId="{6C5F3F50-639E-024E-AF1C-AE85C7B1FEAD}">
      <dgm:prSet phldrT="[Text]"/>
      <dgm:spPr/>
      <dgm:t>
        <a:bodyPr/>
        <a:lstStyle/>
        <a:p>
          <a:r>
            <a:rPr lang="en-US" dirty="0"/>
            <a:t>1990s</a:t>
          </a:r>
        </a:p>
      </dgm:t>
    </dgm:pt>
    <dgm:pt modelId="{4FD36BDF-F96F-A74C-8CF2-390E96DD5A30}" type="parTrans" cxnId="{95FFF4C8-7CDE-2D49-8612-8378FCE52BCA}">
      <dgm:prSet/>
      <dgm:spPr/>
      <dgm:t>
        <a:bodyPr/>
        <a:lstStyle/>
        <a:p>
          <a:endParaRPr lang="en-US"/>
        </a:p>
      </dgm:t>
    </dgm:pt>
    <dgm:pt modelId="{020BFA76-D8E5-AD4A-88DD-6F71A0263527}" type="sibTrans" cxnId="{95FFF4C8-7CDE-2D49-8612-8378FCE52BCA}">
      <dgm:prSet/>
      <dgm:spPr/>
      <dgm:t>
        <a:bodyPr/>
        <a:lstStyle/>
        <a:p>
          <a:endParaRPr lang="en-US"/>
        </a:p>
      </dgm:t>
    </dgm:pt>
    <dgm:pt modelId="{8ACFFDE6-24FD-CC49-BDA9-E45B64412B08}">
      <dgm:prSet phldrT="[Text]"/>
      <dgm:spPr/>
      <dgm:t>
        <a:bodyPr/>
        <a:lstStyle/>
        <a:p>
          <a:r>
            <a:rPr lang="en-US" dirty="0"/>
            <a:t>2000s</a:t>
          </a:r>
        </a:p>
      </dgm:t>
    </dgm:pt>
    <dgm:pt modelId="{537BE52C-E569-5042-8A56-B0EA92D97E21}" type="parTrans" cxnId="{93B87441-B853-7F4C-9271-BF13F474F0C3}">
      <dgm:prSet/>
      <dgm:spPr/>
      <dgm:t>
        <a:bodyPr/>
        <a:lstStyle/>
        <a:p>
          <a:endParaRPr lang="en-US"/>
        </a:p>
      </dgm:t>
    </dgm:pt>
    <dgm:pt modelId="{DA376440-2C44-DB42-B764-2CD3F1CEC4C9}" type="sibTrans" cxnId="{93B87441-B853-7F4C-9271-BF13F474F0C3}">
      <dgm:prSet/>
      <dgm:spPr/>
      <dgm:t>
        <a:bodyPr/>
        <a:lstStyle/>
        <a:p>
          <a:endParaRPr lang="en-US"/>
        </a:p>
      </dgm:t>
    </dgm:pt>
    <dgm:pt modelId="{36A08AED-F45D-9D49-8C96-E932902B97AE}">
      <dgm:prSet phldrT="[Text]"/>
      <dgm:spPr/>
      <dgm:t>
        <a:bodyPr/>
        <a:lstStyle/>
        <a:p>
          <a:r>
            <a:rPr lang="en-US" dirty="0"/>
            <a:t>2010s</a:t>
          </a:r>
        </a:p>
      </dgm:t>
    </dgm:pt>
    <dgm:pt modelId="{3F20CC31-A641-704B-ADDE-BCF0E197227E}" type="parTrans" cxnId="{F34DF55D-0FEE-DD4B-863B-8C60E2D52CF2}">
      <dgm:prSet/>
      <dgm:spPr/>
      <dgm:t>
        <a:bodyPr/>
        <a:lstStyle/>
        <a:p>
          <a:endParaRPr lang="en-US"/>
        </a:p>
      </dgm:t>
    </dgm:pt>
    <dgm:pt modelId="{00B40EB4-4A66-B146-A0AB-8B1018CC3EB8}" type="sibTrans" cxnId="{F34DF55D-0FEE-DD4B-863B-8C60E2D52CF2}">
      <dgm:prSet/>
      <dgm:spPr/>
      <dgm:t>
        <a:bodyPr/>
        <a:lstStyle/>
        <a:p>
          <a:endParaRPr lang="en-US"/>
        </a:p>
      </dgm:t>
    </dgm:pt>
    <dgm:pt modelId="{DEE05D61-39A5-2244-85E7-986030369153}">
      <dgm:prSet/>
      <dgm:spPr/>
      <dgm:t>
        <a:bodyPr/>
        <a:lstStyle/>
        <a:p>
          <a:r>
            <a:rPr lang="en-US" dirty="0"/>
            <a:t>Rise of Machine Learning</a:t>
          </a:r>
        </a:p>
      </dgm:t>
    </dgm:pt>
    <dgm:pt modelId="{012367EB-7972-B84E-AFE6-C42D95510048}" type="parTrans" cxnId="{7DF353E1-A2F9-BE47-98AD-6C99053D0ACF}">
      <dgm:prSet/>
      <dgm:spPr/>
      <dgm:t>
        <a:bodyPr/>
        <a:lstStyle/>
        <a:p>
          <a:endParaRPr lang="en-US"/>
        </a:p>
      </dgm:t>
    </dgm:pt>
    <dgm:pt modelId="{A23E0EC8-2051-434B-9FF2-61F0BAD4B818}" type="sibTrans" cxnId="{7DF353E1-A2F9-BE47-98AD-6C99053D0ACF}">
      <dgm:prSet/>
      <dgm:spPr/>
      <dgm:t>
        <a:bodyPr/>
        <a:lstStyle/>
        <a:p>
          <a:endParaRPr lang="en-US"/>
        </a:p>
      </dgm:t>
    </dgm:pt>
    <dgm:pt modelId="{FA07B5E5-50E2-6842-9B18-AFE14F7466C3}">
      <dgm:prSet phldrT="[Text]"/>
      <dgm:spPr/>
      <dgm:t>
        <a:bodyPr/>
        <a:lstStyle/>
        <a:p>
          <a:r>
            <a:rPr lang="en-US" dirty="0"/>
            <a:t>Deep Learning Dominance</a:t>
          </a:r>
        </a:p>
      </dgm:t>
    </dgm:pt>
    <dgm:pt modelId="{89304449-45FC-5D4D-B907-D43BC4370324}" type="parTrans" cxnId="{20FC0A4C-2CE4-DF42-88B4-96E88BB1A208}">
      <dgm:prSet/>
      <dgm:spPr/>
      <dgm:t>
        <a:bodyPr/>
        <a:lstStyle/>
        <a:p>
          <a:endParaRPr lang="en-US"/>
        </a:p>
      </dgm:t>
    </dgm:pt>
    <dgm:pt modelId="{CACEA2DA-8AA4-C94F-8465-E2CF884AFCA4}" type="sibTrans" cxnId="{20FC0A4C-2CE4-DF42-88B4-96E88BB1A208}">
      <dgm:prSet/>
      <dgm:spPr/>
      <dgm:t>
        <a:bodyPr/>
        <a:lstStyle/>
        <a:p>
          <a:endParaRPr lang="en-US"/>
        </a:p>
      </dgm:t>
    </dgm:pt>
    <dgm:pt modelId="{BA0871B4-F649-8546-978D-BCFDB15470C0}">
      <dgm:prSet phldrT="[Text]"/>
      <dgm:spPr/>
      <dgm:t>
        <a:bodyPr/>
        <a:lstStyle/>
        <a:p>
          <a:r>
            <a:rPr lang="en-US" dirty="0"/>
            <a:t>Now</a:t>
          </a:r>
        </a:p>
      </dgm:t>
    </dgm:pt>
    <dgm:pt modelId="{DE8F1FEF-7B25-2F47-A962-44DAF93D1ED7}" type="parTrans" cxnId="{A29F4244-1735-7B47-951F-055E48FD39C1}">
      <dgm:prSet/>
      <dgm:spPr/>
      <dgm:t>
        <a:bodyPr/>
        <a:lstStyle/>
        <a:p>
          <a:endParaRPr lang="en-US"/>
        </a:p>
      </dgm:t>
    </dgm:pt>
    <dgm:pt modelId="{7440AD33-BB40-C94F-8526-52AEAB9BA253}" type="sibTrans" cxnId="{A29F4244-1735-7B47-951F-055E48FD39C1}">
      <dgm:prSet/>
      <dgm:spPr/>
      <dgm:t>
        <a:bodyPr/>
        <a:lstStyle/>
        <a:p>
          <a:endParaRPr lang="en-US"/>
        </a:p>
      </dgm:t>
    </dgm:pt>
    <dgm:pt modelId="{47EF530B-8BE6-7443-B963-2C372D7830B6}">
      <dgm:prSet phldrT="[Text]"/>
      <dgm:spPr/>
      <dgm:t>
        <a:bodyPr/>
        <a:lstStyle/>
        <a:p>
          <a:r>
            <a:rPr lang="en-US" dirty="0"/>
            <a:t>Generative AI</a:t>
          </a:r>
        </a:p>
      </dgm:t>
    </dgm:pt>
    <dgm:pt modelId="{A3EAA8EF-82AF-8240-8E76-B30B2DE0867F}" type="parTrans" cxnId="{C05846A5-D4AD-0E40-A908-7C73B443B7BF}">
      <dgm:prSet/>
      <dgm:spPr/>
      <dgm:t>
        <a:bodyPr/>
        <a:lstStyle/>
        <a:p>
          <a:endParaRPr lang="en-US"/>
        </a:p>
      </dgm:t>
    </dgm:pt>
    <dgm:pt modelId="{9F39A626-D04A-6346-BA47-B561A8CC7297}" type="sibTrans" cxnId="{C05846A5-D4AD-0E40-A908-7C73B443B7BF}">
      <dgm:prSet/>
      <dgm:spPr/>
      <dgm:t>
        <a:bodyPr/>
        <a:lstStyle/>
        <a:p>
          <a:endParaRPr lang="en-US"/>
        </a:p>
      </dgm:t>
    </dgm:pt>
    <dgm:pt modelId="{1C890FB1-3727-4046-84C9-FC2B82FE7C59}">
      <dgm:prSet/>
      <dgm:spPr/>
      <dgm:t>
        <a:bodyPr/>
        <a:lstStyle/>
        <a:p>
          <a:r>
            <a:rPr lang="en-US" dirty="0"/>
            <a:t>Rule-based AI</a:t>
          </a:r>
        </a:p>
      </dgm:t>
    </dgm:pt>
    <dgm:pt modelId="{39329847-AD55-0F41-B02B-6D40C692AB32}" type="parTrans" cxnId="{075E644E-EF40-2B4A-8743-94834420DC24}">
      <dgm:prSet/>
      <dgm:spPr/>
      <dgm:t>
        <a:bodyPr/>
        <a:lstStyle/>
        <a:p>
          <a:endParaRPr lang="en-US"/>
        </a:p>
      </dgm:t>
    </dgm:pt>
    <dgm:pt modelId="{56767160-A843-0B44-A19A-C2F1E7307204}" type="sibTrans" cxnId="{075E644E-EF40-2B4A-8743-94834420DC24}">
      <dgm:prSet/>
      <dgm:spPr/>
      <dgm:t>
        <a:bodyPr/>
        <a:lstStyle/>
        <a:p>
          <a:endParaRPr lang="en-US"/>
        </a:p>
      </dgm:t>
    </dgm:pt>
    <dgm:pt modelId="{E4BEF397-367F-5E43-9199-8E5CA3BF09D6}" type="pres">
      <dgm:prSet presAssocID="{372D78ED-A66A-1A4E-84B7-81B40601C8A7}" presName="arrowDiagram" presStyleCnt="0">
        <dgm:presLayoutVars>
          <dgm:chMax val="5"/>
          <dgm:dir/>
          <dgm:resizeHandles val="exact"/>
        </dgm:presLayoutVars>
      </dgm:prSet>
      <dgm:spPr/>
    </dgm:pt>
    <dgm:pt modelId="{7AA74D70-6973-6842-9719-C612DB91AF9C}" type="pres">
      <dgm:prSet presAssocID="{372D78ED-A66A-1A4E-84B7-81B40601C8A7}" presName="arrow" presStyleLbl="bgShp" presStyleIdx="0" presStyleCnt="1"/>
      <dgm:spPr/>
    </dgm:pt>
    <dgm:pt modelId="{43B2583B-D92A-AC49-A5D9-C37A50504914}" type="pres">
      <dgm:prSet presAssocID="{372D78ED-A66A-1A4E-84B7-81B40601C8A7}" presName="arrowDiagram4" presStyleCnt="0"/>
      <dgm:spPr/>
    </dgm:pt>
    <dgm:pt modelId="{463D431B-FFF8-1345-9E23-9499F7832A76}" type="pres">
      <dgm:prSet presAssocID="{6C5F3F50-639E-024E-AF1C-AE85C7B1FEAD}" presName="bullet4a" presStyleLbl="node1" presStyleIdx="0" presStyleCnt="4"/>
      <dgm:spPr/>
    </dgm:pt>
    <dgm:pt modelId="{67821CA9-8A6B-AD46-847F-38809721E1EE}" type="pres">
      <dgm:prSet presAssocID="{6C5F3F50-639E-024E-AF1C-AE85C7B1FEAD}" presName="textBox4a" presStyleLbl="revTx" presStyleIdx="0" presStyleCnt="4">
        <dgm:presLayoutVars>
          <dgm:bulletEnabled val="1"/>
        </dgm:presLayoutVars>
      </dgm:prSet>
      <dgm:spPr/>
    </dgm:pt>
    <dgm:pt modelId="{3493C296-2B39-554F-9306-651FE2043585}" type="pres">
      <dgm:prSet presAssocID="{8ACFFDE6-24FD-CC49-BDA9-E45B64412B08}" presName="bullet4b" presStyleLbl="node1" presStyleIdx="1" presStyleCnt="4"/>
      <dgm:spPr/>
    </dgm:pt>
    <dgm:pt modelId="{1D51DBE0-64E2-E147-8618-B63E70DE72EA}" type="pres">
      <dgm:prSet presAssocID="{8ACFFDE6-24FD-CC49-BDA9-E45B64412B08}" presName="textBox4b" presStyleLbl="revTx" presStyleIdx="1" presStyleCnt="4">
        <dgm:presLayoutVars>
          <dgm:bulletEnabled val="1"/>
        </dgm:presLayoutVars>
      </dgm:prSet>
      <dgm:spPr/>
    </dgm:pt>
    <dgm:pt modelId="{18355BE0-0B05-AB40-AA2E-5B8F351543E9}" type="pres">
      <dgm:prSet presAssocID="{36A08AED-F45D-9D49-8C96-E932902B97AE}" presName="bullet4c" presStyleLbl="node1" presStyleIdx="2" presStyleCnt="4"/>
      <dgm:spPr/>
    </dgm:pt>
    <dgm:pt modelId="{6A7398B0-70A4-FD46-A24F-69A26B4CE4A5}" type="pres">
      <dgm:prSet presAssocID="{36A08AED-F45D-9D49-8C96-E932902B97AE}" presName="textBox4c" presStyleLbl="revTx" presStyleIdx="2" presStyleCnt="4">
        <dgm:presLayoutVars>
          <dgm:bulletEnabled val="1"/>
        </dgm:presLayoutVars>
      </dgm:prSet>
      <dgm:spPr/>
    </dgm:pt>
    <dgm:pt modelId="{26D42910-4976-DE4F-97B7-23913F4938D3}" type="pres">
      <dgm:prSet presAssocID="{BA0871B4-F649-8546-978D-BCFDB15470C0}" presName="bullet4d" presStyleLbl="node1" presStyleIdx="3" presStyleCnt="4"/>
      <dgm:spPr/>
    </dgm:pt>
    <dgm:pt modelId="{94F94298-3096-014F-BABE-6BC8FC7344ED}" type="pres">
      <dgm:prSet presAssocID="{BA0871B4-F649-8546-978D-BCFDB15470C0}" presName="textBox4d" presStyleLbl="revTx" presStyleIdx="3" presStyleCnt="4">
        <dgm:presLayoutVars>
          <dgm:bulletEnabled val="1"/>
        </dgm:presLayoutVars>
      </dgm:prSet>
      <dgm:spPr/>
    </dgm:pt>
  </dgm:ptLst>
  <dgm:cxnLst>
    <dgm:cxn modelId="{ACEBF41B-A919-B945-B91C-8440149020AD}" type="presOf" srcId="{36A08AED-F45D-9D49-8C96-E932902B97AE}" destId="{6A7398B0-70A4-FD46-A24F-69A26B4CE4A5}" srcOrd="0" destOrd="0" presId="urn:microsoft.com/office/officeart/2005/8/layout/arrow2"/>
    <dgm:cxn modelId="{A61BB329-3BA0-3842-A15B-176D2601569C}" type="presOf" srcId="{8ACFFDE6-24FD-CC49-BDA9-E45B64412B08}" destId="{1D51DBE0-64E2-E147-8618-B63E70DE72EA}" srcOrd="0" destOrd="0" presId="urn:microsoft.com/office/officeart/2005/8/layout/arrow2"/>
    <dgm:cxn modelId="{EA5A6439-73C3-7446-8408-2F912BD148A2}" type="presOf" srcId="{372D78ED-A66A-1A4E-84B7-81B40601C8A7}" destId="{E4BEF397-367F-5E43-9199-8E5CA3BF09D6}" srcOrd="0" destOrd="0" presId="urn:microsoft.com/office/officeart/2005/8/layout/arrow2"/>
    <dgm:cxn modelId="{9514AE3A-150A-454E-ADDB-7F50C2D6FABF}" type="presOf" srcId="{BA0871B4-F649-8546-978D-BCFDB15470C0}" destId="{94F94298-3096-014F-BABE-6BC8FC7344ED}" srcOrd="0" destOrd="0" presId="urn:microsoft.com/office/officeart/2005/8/layout/arrow2"/>
    <dgm:cxn modelId="{F34DF55D-0FEE-DD4B-863B-8C60E2D52CF2}" srcId="{372D78ED-A66A-1A4E-84B7-81B40601C8A7}" destId="{36A08AED-F45D-9D49-8C96-E932902B97AE}" srcOrd="2" destOrd="0" parTransId="{3F20CC31-A641-704B-ADDE-BCF0E197227E}" sibTransId="{00B40EB4-4A66-B146-A0AB-8B1018CC3EB8}"/>
    <dgm:cxn modelId="{93B87441-B853-7F4C-9271-BF13F474F0C3}" srcId="{372D78ED-A66A-1A4E-84B7-81B40601C8A7}" destId="{8ACFFDE6-24FD-CC49-BDA9-E45B64412B08}" srcOrd="1" destOrd="0" parTransId="{537BE52C-E569-5042-8A56-B0EA92D97E21}" sibTransId="{DA376440-2C44-DB42-B764-2CD3F1CEC4C9}"/>
    <dgm:cxn modelId="{81A07343-28E8-0A4D-AE57-EF6E4B0B5CB7}" type="presOf" srcId="{47EF530B-8BE6-7443-B963-2C372D7830B6}" destId="{94F94298-3096-014F-BABE-6BC8FC7344ED}" srcOrd="0" destOrd="1" presId="urn:microsoft.com/office/officeart/2005/8/layout/arrow2"/>
    <dgm:cxn modelId="{A29F4244-1735-7B47-951F-055E48FD39C1}" srcId="{372D78ED-A66A-1A4E-84B7-81B40601C8A7}" destId="{BA0871B4-F649-8546-978D-BCFDB15470C0}" srcOrd="3" destOrd="0" parTransId="{DE8F1FEF-7B25-2F47-A962-44DAF93D1ED7}" sibTransId="{7440AD33-BB40-C94F-8526-52AEAB9BA253}"/>
    <dgm:cxn modelId="{20FC0A4C-2CE4-DF42-88B4-96E88BB1A208}" srcId="{36A08AED-F45D-9D49-8C96-E932902B97AE}" destId="{FA07B5E5-50E2-6842-9B18-AFE14F7466C3}" srcOrd="0" destOrd="0" parTransId="{89304449-45FC-5D4D-B907-D43BC4370324}" sibTransId="{CACEA2DA-8AA4-C94F-8465-E2CF884AFCA4}"/>
    <dgm:cxn modelId="{075E644E-EF40-2B4A-8743-94834420DC24}" srcId="{6C5F3F50-639E-024E-AF1C-AE85C7B1FEAD}" destId="{1C890FB1-3727-4046-84C9-FC2B82FE7C59}" srcOrd="0" destOrd="0" parTransId="{39329847-AD55-0F41-B02B-6D40C692AB32}" sibTransId="{56767160-A843-0B44-A19A-C2F1E7307204}"/>
    <dgm:cxn modelId="{5F1C8A54-A95D-F341-B312-1880EC83E47A}" type="presOf" srcId="{1C890FB1-3727-4046-84C9-FC2B82FE7C59}" destId="{67821CA9-8A6B-AD46-847F-38809721E1EE}" srcOrd="0" destOrd="1" presId="urn:microsoft.com/office/officeart/2005/8/layout/arrow2"/>
    <dgm:cxn modelId="{C05846A5-D4AD-0E40-A908-7C73B443B7BF}" srcId="{BA0871B4-F649-8546-978D-BCFDB15470C0}" destId="{47EF530B-8BE6-7443-B963-2C372D7830B6}" srcOrd="0" destOrd="0" parTransId="{A3EAA8EF-82AF-8240-8E76-B30B2DE0867F}" sibTransId="{9F39A626-D04A-6346-BA47-B561A8CC7297}"/>
    <dgm:cxn modelId="{95FFF4C8-7CDE-2D49-8612-8378FCE52BCA}" srcId="{372D78ED-A66A-1A4E-84B7-81B40601C8A7}" destId="{6C5F3F50-639E-024E-AF1C-AE85C7B1FEAD}" srcOrd="0" destOrd="0" parTransId="{4FD36BDF-F96F-A74C-8CF2-390E96DD5A30}" sibTransId="{020BFA76-D8E5-AD4A-88DD-6F71A0263527}"/>
    <dgm:cxn modelId="{2CAF7CD0-2277-054A-A907-548163B53BF8}" type="presOf" srcId="{FA07B5E5-50E2-6842-9B18-AFE14F7466C3}" destId="{6A7398B0-70A4-FD46-A24F-69A26B4CE4A5}" srcOrd="0" destOrd="1" presId="urn:microsoft.com/office/officeart/2005/8/layout/arrow2"/>
    <dgm:cxn modelId="{F35633D5-825D-DF41-ADD0-9AC2D4F21D0C}" type="presOf" srcId="{DEE05D61-39A5-2244-85E7-986030369153}" destId="{1D51DBE0-64E2-E147-8618-B63E70DE72EA}" srcOrd="0" destOrd="1" presId="urn:microsoft.com/office/officeart/2005/8/layout/arrow2"/>
    <dgm:cxn modelId="{7DF353E1-A2F9-BE47-98AD-6C99053D0ACF}" srcId="{8ACFFDE6-24FD-CC49-BDA9-E45B64412B08}" destId="{DEE05D61-39A5-2244-85E7-986030369153}" srcOrd="0" destOrd="0" parTransId="{012367EB-7972-B84E-AFE6-C42D95510048}" sibTransId="{A23E0EC8-2051-434B-9FF2-61F0BAD4B818}"/>
    <dgm:cxn modelId="{2C0285E1-3F65-DE46-A992-A074B8D70760}" type="presOf" srcId="{6C5F3F50-639E-024E-AF1C-AE85C7B1FEAD}" destId="{67821CA9-8A6B-AD46-847F-38809721E1EE}" srcOrd="0" destOrd="0" presId="urn:microsoft.com/office/officeart/2005/8/layout/arrow2"/>
    <dgm:cxn modelId="{39A4BF2E-5FEB-FB47-9F7D-4CCA2D2F4973}" type="presParOf" srcId="{E4BEF397-367F-5E43-9199-8E5CA3BF09D6}" destId="{7AA74D70-6973-6842-9719-C612DB91AF9C}" srcOrd="0" destOrd="0" presId="urn:microsoft.com/office/officeart/2005/8/layout/arrow2"/>
    <dgm:cxn modelId="{B37725C2-B5B2-2C4E-873F-AA61F4F7C2EF}" type="presParOf" srcId="{E4BEF397-367F-5E43-9199-8E5CA3BF09D6}" destId="{43B2583B-D92A-AC49-A5D9-C37A50504914}" srcOrd="1" destOrd="0" presId="urn:microsoft.com/office/officeart/2005/8/layout/arrow2"/>
    <dgm:cxn modelId="{9DBF6729-DC64-3945-BC74-D5BE1C0AD0E6}" type="presParOf" srcId="{43B2583B-D92A-AC49-A5D9-C37A50504914}" destId="{463D431B-FFF8-1345-9E23-9499F7832A76}" srcOrd="0" destOrd="0" presId="urn:microsoft.com/office/officeart/2005/8/layout/arrow2"/>
    <dgm:cxn modelId="{04A82C7E-4D0B-7343-84AF-D8E14AD1CFC7}" type="presParOf" srcId="{43B2583B-D92A-AC49-A5D9-C37A50504914}" destId="{67821CA9-8A6B-AD46-847F-38809721E1EE}" srcOrd="1" destOrd="0" presId="urn:microsoft.com/office/officeart/2005/8/layout/arrow2"/>
    <dgm:cxn modelId="{3F08BE6D-3AB5-E04E-8741-840C356B6FAD}" type="presParOf" srcId="{43B2583B-D92A-AC49-A5D9-C37A50504914}" destId="{3493C296-2B39-554F-9306-651FE2043585}" srcOrd="2" destOrd="0" presId="urn:microsoft.com/office/officeart/2005/8/layout/arrow2"/>
    <dgm:cxn modelId="{F344F97F-8D07-A643-AFCF-992232C34A91}" type="presParOf" srcId="{43B2583B-D92A-AC49-A5D9-C37A50504914}" destId="{1D51DBE0-64E2-E147-8618-B63E70DE72EA}" srcOrd="3" destOrd="0" presId="urn:microsoft.com/office/officeart/2005/8/layout/arrow2"/>
    <dgm:cxn modelId="{7E7C237C-0259-7D42-8017-C3E310C47A9E}" type="presParOf" srcId="{43B2583B-D92A-AC49-A5D9-C37A50504914}" destId="{18355BE0-0B05-AB40-AA2E-5B8F351543E9}" srcOrd="4" destOrd="0" presId="urn:microsoft.com/office/officeart/2005/8/layout/arrow2"/>
    <dgm:cxn modelId="{1C802F3D-827E-E045-A14D-8A4F449E95C5}" type="presParOf" srcId="{43B2583B-D92A-AC49-A5D9-C37A50504914}" destId="{6A7398B0-70A4-FD46-A24F-69A26B4CE4A5}" srcOrd="5" destOrd="0" presId="urn:microsoft.com/office/officeart/2005/8/layout/arrow2"/>
    <dgm:cxn modelId="{E3789F34-885B-F542-B97D-12D996F30459}" type="presParOf" srcId="{43B2583B-D92A-AC49-A5D9-C37A50504914}" destId="{26D42910-4976-DE4F-97B7-23913F4938D3}" srcOrd="6" destOrd="0" presId="urn:microsoft.com/office/officeart/2005/8/layout/arrow2"/>
    <dgm:cxn modelId="{D2961BAA-9770-B940-82D6-34F05D74229B}" type="presParOf" srcId="{43B2583B-D92A-AC49-A5D9-C37A50504914}" destId="{94F94298-3096-014F-BABE-6BC8FC7344ED}"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D78ED-A66A-1A4E-84B7-81B40601C8A7}" type="doc">
      <dgm:prSet loTypeId="urn:microsoft.com/office/officeart/2005/8/layout/arrow2" loCatId="" qsTypeId="urn:microsoft.com/office/officeart/2005/8/quickstyle/simple1" qsCatId="simple" csTypeId="urn:microsoft.com/office/officeart/2005/8/colors/colorful1" csCatId="colorful" phldr="1"/>
      <dgm:spPr/>
    </dgm:pt>
    <dgm:pt modelId="{6C5F3F50-639E-024E-AF1C-AE85C7B1FEAD}">
      <dgm:prSet phldrT="[Text]"/>
      <dgm:spPr/>
      <dgm:t>
        <a:bodyPr/>
        <a:lstStyle/>
        <a:p>
          <a:r>
            <a:rPr lang="en-US" dirty="0"/>
            <a:t>Follow</a:t>
          </a:r>
        </a:p>
      </dgm:t>
    </dgm:pt>
    <dgm:pt modelId="{4FD36BDF-F96F-A74C-8CF2-390E96DD5A30}" type="parTrans" cxnId="{95FFF4C8-7CDE-2D49-8612-8378FCE52BCA}">
      <dgm:prSet/>
      <dgm:spPr/>
      <dgm:t>
        <a:bodyPr/>
        <a:lstStyle/>
        <a:p>
          <a:endParaRPr lang="en-US"/>
        </a:p>
      </dgm:t>
    </dgm:pt>
    <dgm:pt modelId="{020BFA76-D8E5-AD4A-88DD-6F71A0263527}" type="sibTrans" cxnId="{95FFF4C8-7CDE-2D49-8612-8378FCE52BCA}">
      <dgm:prSet/>
      <dgm:spPr/>
      <dgm:t>
        <a:bodyPr/>
        <a:lstStyle/>
        <a:p>
          <a:endParaRPr lang="en-US"/>
        </a:p>
      </dgm:t>
    </dgm:pt>
    <dgm:pt modelId="{8ACFFDE6-24FD-CC49-BDA9-E45B64412B08}">
      <dgm:prSet phldrT="[Text]"/>
      <dgm:spPr/>
      <dgm:t>
        <a:bodyPr/>
        <a:lstStyle/>
        <a:p>
          <a:r>
            <a:rPr lang="en-US" dirty="0"/>
            <a:t>Learn</a:t>
          </a:r>
        </a:p>
      </dgm:t>
    </dgm:pt>
    <dgm:pt modelId="{537BE52C-E569-5042-8A56-B0EA92D97E21}" type="parTrans" cxnId="{93B87441-B853-7F4C-9271-BF13F474F0C3}">
      <dgm:prSet/>
      <dgm:spPr/>
      <dgm:t>
        <a:bodyPr/>
        <a:lstStyle/>
        <a:p>
          <a:endParaRPr lang="en-US"/>
        </a:p>
      </dgm:t>
    </dgm:pt>
    <dgm:pt modelId="{DA376440-2C44-DB42-B764-2CD3F1CEC4C9}" type="sibTrans" cxnId="{93B87441-B853-7F4C-9271-BF13F474F0C3}">
      <dgm:prSet/>
      <dgm:spPr/>
      <dgm:t>
        <a:bodyPr/>
        <a:lstStyle/>
        <a:p>
          <a:endParaRPr lang="en-US"/>
        </a:p>
      </dgm:t>
    </dgm:pt>
    <dgm:pt modelId="{36A08AED-F45D-9D49-8C96-E932902B97AE}">
      <dgm:prSet phldrT="[Text]"/>
      <dgm:spPr/>
      <dgm:t>
        <a:bodyPr/>
        <a:lstStyle/>
        <a:p>
          <a:r>
            <a:rPr lang="en-US" dirty="0"/>
            <a:t>Predict</a:t>
          </a:r>
        </a:p>
      </dgm:t>
    </dgm:pt>
    <dgm:pt modelId="{3F20CC31-A641-704B-ADDE-BCF0E197227E}" type="parTrans" cxnId="{F34DF55D-0FEE-DD4B-863B-8C60E2D52CF2}">
      <dgm:prSet/>
      <dgm:spPr/>
      <dgm:t>
        <a:bodyPr/>
        <a:lstStyle/>
        <a:p>
          <a:endParaRPr lang="en-US"/>
        </a:p>
      </dgm:t>
    </dgm:pt>
    <dgm:pt modelId="{00B40EB4-4A66-B146-A0AB-8B1018CC3EB8}" type="sibTrans" cxnId="{F34DF55D-0FEE-DD4B-863B-8C60E2D52CF2}">
      <dgm:prSet/>
      <dgm:spPr/>
      <dgm:t>
        <a:bodyPr/>
        <a:lstStyle/>
        <a:p>
          <a:endParaRPr lang="en-US"/>
        </a:p>
      </dgm:t>
    </dgm:pt>
    <dgm:pt modelId="{BA0871B4-F649-8546-978D-BCFDB15470C0}">
      <dgm:prSet phldrT="[Text]"/>
      <dgm:spPr/>
      <dgm:t>
        <a:bodyPr/>
        <a:lstStyle/>
        <a:p>
          <a:r>
            <a:rPr lang="en-US" dirty="0"/>
            <a:t>Generate</a:t>
          </a:r>
        </a:p>
      </dgm:t>
    </dgm:pt>
    <dgm:pt modelId="{DE8F1FEF-7B25-2F47-A962-44DAF93D1ED7}" type="parTrans" cxnId="{A29F4244-1735-7B47-951F-055E48FD39C1}">
      <dgm:prSet/>
      <dgm:spPr/>
      <dgm:t>
        <a:bodyPr/>
        <a:lstStyle/>
        <a:p>
          <a:endParaRPr lang="en-US"/>
        </a:p>
      </dgm:t>
    </dgm:pt>
    <dgm:pt modelId="{7440AD33-BB40-C94F-8526-52AEAB9BA253}" type="sibTrans" cxnId="{A29F4244-1735-7B47-951F-055E48FD39C1}">
      <dgm:prSet/>
      <dgm:spPr/>
      <dgm:t>
        <a:bodyPr/>
        <a:lstStyle/>
        <a:p>
          <a:endParaRPr lang="en-US"/>
        </a:p>
      </dgm:t>
    </dgm:pt>
    <dgm:pt modelId="{E4BEF397-367F-5E43-9199-8E5CA3BF09D6}" type="pres">
      <dgm:prSet presAssocID="{372D78ED-A66A-1A4E-84B7-81B40601C8A7}" presName="arrowDiagram" presStyleCnt="0">
        <dgm:presLayoutVars>
          <dgm:chMax val="5"/>
          <dgm:dir/>
          <dgm:resizeHandles val="exact"/>
        </dgm:presLayoutVars>
      </dgm:prSet>
      <dgm:spPr/>
    </dgm:pt>
    <dgm:pt modelId="{7AA74D70-6973-6842-9719-C612DB91AF9C}" type="pres">
      <dgm:prSet presAssocID="{372D78ED-A66A-1A4E-84B7-81B40601C8A7}" presName="arrow" presStyleLbl="bgShp" presStyleIdx="0" presStyleCnt="1"/>
      <dgm:spPr/>
    </dgm:pt>
    <dgm:pt modelId="{43B2583B-D92A-AC49-A5D9-C37A50504914}" type="pres">
      <dgm:prSet presAssocID="{372D78ED-A66A-1A4E-84B7-81B40601C8A7}" presName="arrowDiagram4" presStyleCnt="0"/>
      <dgm:spPr/>
    </dgm:pt>
    <dgm:pt modelId="{463D431B-FFF8-1345-9E23-9499F7832A76}" type="pres">
      <dgm:prSet presAssocID="{6C5F3F50-639E-024E-AF1C-AE85C7B1FEAD}" presName="bullet4a" presStyleLbl="node1" presStyleIdx="0" presStyleCnt="4"/>
      <dgm:spPr/>
    </dgm:pt>
    <dgm:pt modelId="{67821CA9-8A6B-AD46-847F-38809721E1EE}" type="pres">
      <dgm:prSet presAssocID="{6C5F3F50-639E-024E-AF1C-AE85C7B1FEAD}" presName="textBox4a" presStyleLbl="revTx" presStyleIdx="0" presStyleCnt="4">
        <dgm:presLayoutVars>
          <dgm:bulletEnabled val="1"/>
        </dgm:presLayoutVars>
      </dgm:prSet>
      <dgm:spPr/>
    </dgm:pt>
    <dgm:pt modelId="{3493C296-2B39-554F-9306-651FE2043585}" type="pres">
      <dgm:prSet presAssocID="{8ACFFDE6-24FD-CC49-BDA9-E45B64412B08}" presName="bullet4b" presStyleLbl="node1" presStyleIdx="1" presStyleCnt="4"/>
      <dgm:spPr/>
    </dgm:pt>
    <dgm:pt modelId="{1D51DBE0-64E2-E147-8618-B63E70DE72EA}" type="pres">
      <dgm:prSet presAssocID="{8ACFFDE6-24FD-CC49-BDA9-E45B64412B08}" presName="textBox4b" presStyleLbl="revTx" presStyleIdx="1" presStyleCnt="4">
        <dgm:presLayoutVars>
          <dgm:bulletEnabled val="1"/>
        </dgm:presLayoutVars>
      </dgm:prSet>
      <dgm:spPr/>
    </dgm:pt>
    <dgm:pt modelId="{18355BE0-0B05-AB40-AA2E-5B8F351543E9}" type="pres">
      <dgm:prSet presAssocID="{36A08AED-F45D-9D49-8C96-E932902B97AE}" presName="bullet4c" presStyleLbl="node1" presStyleIdx="2" presStyleCnt="4"/>
      <dgm:spPr/>
    </dgm:pt>
    <dgm:pt modelId="{6A7398B0-70A4-FD46-A24F-69A26B4CE4A5}" type="pres">
      <dgm:prSet presAssocID="{36A08AED-F45D-9D49-8C96-E932902B97AE}" presName="textBox4c" presStyleLbl="revTx" presStyleIdx="2" presStyleCnt="4">
        <dgm:presLayoutVars>
          <dgm:bulletEnabled val="1"/>
        </dgm:presLayoutVars>
      </dgm:prSet>
      <dgm:spPr/>
    </dgm:pt>
    <dgm:pt modelId="{26D42910-4976-DE4F-97B7-23913F4938D3}" type="pres">
      <dgm:prSet presAssocID="{BA0871B4-F649-8546-978D-BCFDB15470C0}" presName="bullet4d" presStyleLbl="node1" presStyleIdx="3" presStyleCnt="4"/>
      <dgm:spPr/>
    </dgm:pt>
    <dgm:pt modelId="{94F94298-3096-014F-BABE-6BC8FC7344ED}" type="pres">
      <dgm:prSet presAssocID="{BA0871B4-F649-8546-978D-BCFDB15470C0}" presName="textBox4d" presStyleLbl="revTx" presStyleIdx="3" presStyleCnt="4">
        <dgm:presLayoutVars>
          <dgm:bulletEnabled val="1"/>
        </dgm:presLayoutVars>
      </dgm:prSet>
      <dgm:spPr/>
    </dgm:pt>
  </dgm:ptLst>
  <dgm:cxnLst>
    <dgm:cxn modelId="{ACEBF41B-A919-B945-B91C-8440149020AD}" type="presOf" srcId="{36A08AED-F45D-9D49-8C96-E932902B97AE}" destId="{6A7398B0-70A4-FD46-A24F-69A26B4CE4A5}" srcOrd="0" destOrd="0" presId="urn:microsoft.com/office/officeart/2005/8/layout/arrow2"/>
    <dgm:cxn modelId="{A61BB329-3BA0-3842-A15B-176D2601569C}" type="presOf" srcId="{8ACFFDE6-24FD-CC49-BDA9-E45B64412B08}" destId="{1D51DBE0-64E2-E147-8618-B63E70DE72EA}" srcOrd="0" destOrd="0" presId="urn:microsoft.com/office/officeart/2005/8/layout/arrow2"/>
    <dgm:cxn modelId="{EA5A6439-73C3-7446-8408-2F912BD148A2}" type="presOf" srcId="{372D78ED-A66A-1A4E-84B7-81B40601C8A7}" destId="{E4BEF397-367F-5E43-9199-8E5CA3BF09D6}" srcOrd="0" destOrd="0" presId="urn:microsoft.com/office/officeart/2005/8/layout/arrow2"/>
    <dgm:cxn modelId="{9514AE3A-150A-454E-ADDB-7F50C2D6FABF}" type="presOf" srcId="{BA0871B4-F649-8546-978D-BCFDB15470C0}" destId="{94F94298-3096-014F-BABE-6BC8FC7344ED}" srcOrd="0" destOrd="0" presId="urn:microsoft.com/office/officeart/2005/8/layout/arrow2"/>
    <dgm:cxn modelId="{F34DF55D-0FEE-DD4B-863B-8C60E2D52CF2}" srcId="{372D78ED-A66A-1A4E-84B7-81B40601C8A7}" destId="{36A08AED-F45D-9D49-8C96-E932902B97AE}" srcOrd="2" destOrd="0" parTransId="{3F20CC31-A641-704B-ADDE-BCF0E197227E}" sibTransId="{00B40EB4-4A66-B146-A0AB-8B1018CC3EB8}"/>
    <dgm:cxn modelId="{93B87441-B853-7F4C-9271-BF13F474F0C3}" srcId="{372D78ED-A66A-1A4E-84B7-81B40601C8A7}" destId="{8ACFFDE6-24FD-CC49-BDA9-E45B64412B08}" srcOrd="1" destOrd="0" parTransId="{537BE52C-E569-5042-8A56-B0EA92D97E21}" sibTransId="{DA376440-2C44-DB42-B764-2CD3F1CEC4C9}"/>
    <dgm:cxn modelId="{A29F4244-1735-7B47-951F-055E48FD39C1}" srcId="{372D78ED-A66A-1A4E-84B7-81B40601C8A7}" destId="{BA0871B4-F649-8546-978D-BCFDB15470C0}" srcOrd="3" destOrd="0" parTransId="{DE8F1FEF-7B25-2F47-A962-44DAF93D1ED7}" sibTransId="{7440AD33-BB40-C94F-8526-52AEAB9BA253}"/>
    <dgm:cxn modelId="{95FFF4C8-7CDE-2D49-8612-8378FCE52BCA}" srcId="{372D78ED-A66A-1A4E-84B7-81B40601C8A7}" destId="{6C5F3F50-639E-024E-AF1C-AE85C7B1FEAD}" srcOrd="0" destOrd="0" parTransId="{4FD36BDF-F96F-A74C-8CF2-390E96DD5A30}" sibTransId="{020BFA76-D8E5-AD4A-88DD-6F71A0263527}"/>
    <dgm:cxn modelId="{2C0285E1-3F65-DE46-A992-A074B8D70760}" type="presOf" srcId="{6C5F3F50-639E-024E-AF1C-AE85C7B1FEAD}" destId="{67821CA9-8A6B-AD46-847F-38809721E1EE}" srcOrd="0" destOrd="0" presId="urn:microsoft.com/office/officeart/2005/8/layout/arrow2"/>
    <dgm:cxn modelId="{39A4BF2E-5FEB-FB47-9F7D-4CCA2D2F4973}" type="presParOf" srcId="{E4BEF397-367F-5E43-9199-8E5CA3BF09D6}" destId="{7AA74D70-6973-6842-9719-C612DB91AF9C}" srcOrd="0" destOrd="0" presId="urn:microsoft.com/office/officeart/2005/8/layout/arrow2"/>
    <dgm:cxn modelId="{B37725C2-B5B2-2C4E-873F-AA61F4F7C2EF}" type="presParOf" srcId="{E4BEF397-367F-5E43-9199-8E5CA3BF09D6}" destId="{43B2583B-D92A-AC49-A5D9-C37A50504914}" srcOrd="1" destOrd="0" presId="urn:microsoft.com/office/officeart/2005/8/layout/arrow2"/>
    <dgm:cxn modelId="{9DBF6729-DC64-3945-BC74-D5BE1C0AD0E6}" type="presParOf" srcId="{43B2583B-D92A-AC49-A5D9-C37A50504914}" destId="{463D431B-FFF8-1345-9E23-9499F7832A76}" srcOrd="0" destOrd="0" presId="urn:microsoft.com/office/officeart/2005/8/layout/arrow2"/>
    <dgm:cxn modelId="{04A82C7E-4D0B-7343-84AF-D8E14AD1CFC7}" type="presParOf" srcId="{43B2583B-D92A-AC49-A5D9-C37A50504914}" destId="{67821CA9-8A6B-AD46-847F-38809721E1EE}" srcOrd="1" destOrd="0" presId="urn:microsoft.com/office/officeart/2005/8/layout/arrow2"/>
    <dgm:cxn modelId="{3F08BE6D-3AB5-E04E-8741-840C356B6FAD}" type="presParOf" srcId="{43B2583B-D92A-AC49-A5D9-C37A50504914}" destId="{3493C296-2B39-554F-9306-651FE2043585}" srcOrd="2" destOrd="0" presId="urn:microsoft.com/office/officeart/2005/8/layout/arrow2"/>
    <dgm:cxn modelId="{F344F97F-8D07-A643-AFCF-992232C34A91}" type="presParOf" srcId="{43B2583B-D92A-AC49-A5D9-C37A50504914}" destId="{1D51DBE0-64E2-E147-8618-B63E70DE72EA}" srcOrd="3" destOrd="0" presId="urn:microsoft.com/office/officeart/2005/8/layout/arrow2"/>
    <dgm:cxn modelId="{7E7C237C-0259-7D42-8017-C3E310C47A9E}" type="presParOf" srcId="{43B2583B-D92A-AC49-A5D9-C37A50504914}" destId="{18355BE0-0B05-AB40-AA2E-5B8F351543E9}" srcOrd="4" destOrd="0" presId="urn:microsoft.com/office/officeart/2005/8/layout/arrow2"/>
    <dgm:cxn modelId="{1C802F3D-827E-E045-A14D-8A4F449E95C5}" type="presParOf" srcId="{43B2583B-D92A-AC49-A5D9-C37A50504914}" destId="{6A7398B0-70A4-FD46-A24F-69A26B4CE4A5}" srcOrd="5" destOrd="0" presId="urn:microsoft.com/office/officeart/2005/8/layout/arrow2"/>
    <dgm:cxn modelId="{E3789F34-885B-F542-B97D-12D996F30459}" type="presParOf" srcId="{43B2583B-D92A-AC49-A5D9-C37A50504914}" destId="{26D42910-4976-DE4F-97B7-23913F4938D3}" srcOrd="6" destOrd="0" presId="urn:microsoft.com/office/officeart/2005/8/layout/arrow2"/>
    <dgm:cxn modelId="{D2961BAA-9770-B940-82D6-34F05D74229B}" type="presParOf" srcId="{43B2583B-D92A-AC49-A5D9-C37A50504914}" destId="{94F94298-3096-014F-BABE-6BC8FC7344ED}"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167B1-BAD6-5F4E-9376-2C673B6E2667}" type="doc">
      <dgm:prSet loTypeId="urn:microsoft.com/office/officeart/2005/8/layout/pList2" loCatId="process" qsTypeId="urn:microsoft.com/office/officeart/2005/8/quickstyle/simple1" qsCatId="simple" csTypeId="urn:microsoft.com/office/officeart/2005/8/colors/colorful2" csCatId="colorful" phldr="1"/>
      <dgm:spPr/>
      <dgm:t>
        <a:bodyPr/>
        <a:lstStyle/>
        <a:p>
          <a:endParaRPr lang="en-US"/>
        </a:p>
      </dgm:t>
    </dgm:pt>
    <dgm:pt modelId="{CBABE983-70CB-7044-B51F-3C96B1E8F794}">
      <dgm:prSet phldrT="[Text]"/>
      <dgm:spPr/>
      <dgm:t>
        <a:bodyPr/>
        <a:lstStyle/>
        <a:p>
          <a:r>
            <a:rPr lang="en-US" dirty="0"/>
            <a:t>Forestry </a:t>
          </a:r>
        </a:p>
        <a:p>
          <a:r>
            <a:rPr lang="en-US" dirty="0"/>
            <a:t>&amp;</a:t>
          </a:r>
        </a:p>
        <a:p>
          <a:r>
            <a:rPr lang="en-US" dirty="0"/>
            <a:t>Agriculture</a:t>
          </a:r>
        </a:p>
      </dgm:t>
    </dgm:pt>
    <dgm:pt modelId="{821B5C26-4A78-E445-87E5-70FB5757B0D6}" type="parTrans" cxnId="{A19C49C4-B6A3-C746-B465-DCF2F2FC2EF9}">
      <dgm:prSet/>
      <dgm:spPr/>
      <dgm:t>
        <a:bodyPr/>
        <a:lstStyle/>
        <a:p>
          <a:endParaRPr lang="en-US"/>
        </a:p>
      </dgm:t>
    </dgm:pt>
    <dgm:pt modelId="{4B8C8E95-0C16-7745-AC3E-3AB5C99CD7D4}" type="sibTrans" cxnId="{A19C49C4-B6A3-C746-B465-DCF2F2FC2EF9}">
      <dgm:prSet/>
      <dgm:spPr/>
      <dgm:t>
        <a:bodyPr/>
        <a:lstStyle/>
        <a:p>
          <a:endParaRPr lang="en-US"/>
        </a:p>
      </dgm:t>
    </dgm:pt>
    <dgm:pt modelId="{81DF6939-B19C-F940-9893-6AE90A8A0E2A}">
      <dgm:prSet phldrT="[Text]"/>
      <dgm:spPr/>
      <dgm:t>
        <a:bodyPr/>
        <a:lstStyle/>
        <a:p>
          <a:r>
            <a:rPr lang="en-US" dirty="0"/>
            <a:t>Energy </a:t>
          </a:r>
        </a:p>
        <a:p>
          <a:r>
            <a:rPr lang="en-US" dirty="0"/>
            <a:t>&amp;</a:t>
          </a:r>
        </a:p>
        <a:p>
          <a:r>
            <a:rPr lang="en-US" dirty="0"/>
            <a:t> Storage</a:t>
          </a:r>
        </a:p>
      </dgm:t>
    </dgm:pt>
    <dgm:pt modelId="{64695F1E-0D05-B44B-B7C9-14E83F3221DF}" type="parTrans" cxnId="{D1ECAD93-55F7-5149-BEBD-5F8EB00E9F83}">
      <dgm:prSet/>
      <dgm:spPr/>
      <dgm:t>
        <a:bodyPr/>
        <a:lstStyle/>
        <a:p>
          <a:endParaRPr lang="en-US"/>
        </a:p>
      </dgm:t>
    </dgm:pt>
    <dgm:pt modelId="{8FA70625-4861-CD4B-A9F9-A9D93ECC1921}" type="sibTrans" cxnId="{D1ECAD93-55F7-5149-BEBD-5F8EB00E9F83}">
      <dgm:prSet/>
      <dgm:spPr/>
      <dgm:t>
        <a:bodyPr/>
        <a:lstStyle/>
        <a:p>
          <a:endParaRPr lang="en-US"/>
        </a:p>
      </dgm:t>
    </dgm:pt>
    <dgm:pt modelId="{5E50BE6A-3F62-A144-9E22-8E966AEC30D6}">
      <dgm:prSet phldrT="[Text]"/>
      <dgm:spPr/>
      <dgm:t>
        <a:bodyPr/>
        <a:lstStyle/>
        <a:p>
          <a:r>
            <a:rPr lang="en-US" dirty="0"/>
            <a:t>Retail </a:t>
          </a:r>
        </a:p>
        <a:p>
          <a:r>
            <a:rPr lang="en-US" dirty="0"/>
            <a:t>&amp;</a:t>
          </a:r>
        </a:p>
        <a:p>
          <a:r>
            <a:rPr lang="en-US" dirty="0"/>
            <a:t>Apparel</a:t>
          </a:r>
        </a:p>
      </dgm:t>
    </dgm:pt>
    <dgm:pt modelId="{AB025B33-E5C4-754B-AEEA-72AAE47D9A39}" type="parTrans" cxnId="{8861EFE3-75C0-084E-8F06-E68994F2AE9B}">
      <dgm:prSet/>
      <dgm:spPr/>
      <dgm:t>
        <a:bodyPr/>
        <a:lstStyle/>
        <a:p>
          <a:endParaRPr lang="en-US"/>
        </a:p>
      </dgm:t>
    </dgm:pt>
    <dgm:pt modelId="{468F75CC-D6F1-B54F-8C6B-47B1B19C6DA8}" type="sibTrans" cxnId="{8861EFE3-75C0-084E-8F06-E68994F2AE9B}">
      <dgm:prSet/>
      <dgm:spPr/>
      <dgm:t>
        <a:bodyPr/>
        <a:lstStyle/>
        <a:p>
          <a:endParaRPr lang="en-US"/>
        </a:p>
      </dgm:t>
    </dgm:pt>
    <dgm:pt modelId="{BA997570-B0CB-8242-BF05-A3835A1073DF}" type="pres">
      <dgm:prSet presAssocID="{DF8167B1-BAD6-5F4E-9376-2C673B6E2667}" presName="Name0" presStyleCnt="0">
        <dgm:presLayoutVars>
          <dgm:dir/>
          <dgm:resizeHandles val="exact"/>
        </dgm:presLayoutVars>
      </dgm:prSet>
      <dgm:spPr/>
    </dgm:pt>
    <dgm:pt modelId="{268157D1-86BD-EC4F-A4E9-0F842C404558}" type="pres">
      <dgm:prSet presAssocID="{DF8167B1-BAD6-5F4E-9376-2C673B6E2667}" presName="bkgdShp" presStyleLbl="alignAccFollowNode1" presStyleIdx="0" presStyleCnt="1"/>
      <dgm:spPr/>
    </dgm:pt>
    <dgm:pt modelId="{F0BB72D7-B61B-AA49-BE07-DD020E038CA0}" type="pres">
      <dgm:prSet presAssocID="{DF8167B1-BAD6-5F4E-9376-2C673B6E2667}" presName="linComp" presStyleCnt="0"/>
      <dgm:spPr/>
    </dgm:pt>
    <dgm:pt modelId="{CBA3CFE0-F3A6-9A4E-A454-3B946AE65984}" type="pres">
      <dgm:prSet presAssocID="{CBABE983-70CB-7044-B51F-3C96B1E8F794}" presName="compNode" presStyleCnt="0"/>
      <dgm:spPr/>
    </dgm:pt>
    <dgm:pt modelId="{4C5F0B3F-2C73-5F40-AF9E-4D0A93661A41}" type="pres">
      <dgm:prSet presAssocID="{CBABE983-70CB-7044-B51F-3C96B1E8F794}" presName="node" presStyleLbl="node1" presStyleIdx="0" presStyleCnt="3">
        <dgm:presLayoutVars>
          <dgm:bulletEnabled val="1"/>
        </dgm:presLayoutVars>
      </dgm:prSet>
      <dgm:spPr/>
    </dgm:pt>
    <dgm:pt modelId="{C0E654ED-93B2-FB49-95B2-A51BBF653B56}" type="pres">
      <dgm:prSet presAssocID="{CBABE983-70CB-7044-B51F-3C96B1E8F794}" presName="invisiNode" presStyleLbl="node1" presStyleIdx="0" presStyleCnt="3"/>
      <dgm:spPr/>
    </dgm:pt>
    <dgm:pt modelId="{A26B17B6-2C2A-AF4E-919F-5B3C73EC6959}" type="pres">
      <dgm:prSet presAssocID="{CBABE983-70CB-7044-B51F-3C96B1E8F79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 modelId="{274DDD7D-08FA-174E-A507-92D8799373DB}" type="pres">
      <dgm:prSet presAssocID="{4B8C8E95-0C16-7745-AC3E-3AB5C99CD7D4}" presName="sibTrans" presStyleLbl="sibTrans2D1" presStyleIdx="0" presStyleCnt="0"/>
      <dgm:spPr/>
    </dgm:pt>
    <dgm:pt modelId="{1A626F2C-AE85-E547-8109-1CACF096F839}" type="pres">
      <dgm:prSet presAssocID="{81DF6939-B19C-F940-9893-6AE90A8A0E2A}" presName="compNode" presStyleCnt="0"/>
      <dgm:spPr/>
    </dgm:pt>
    <dgm:pt modelId="{568C6663-35E6-DD47-AB68-75C3FEF75517}" type="pres">
      <dgm:prSet presAssocID="{81DF6939-B19C-F940-9893-6AE90A8A0E2A}" presName="node" presStyleLbl="node1" presStyleIdx="1" presStyleCnt="3">
        <dgm:presLayoutVars>
          <dgm:bulletEnabled val="1"/>
        </dgm:presLayoutVars>
      </dgm:prSet>
      <dgm:spPr/>
    </dgm:pt>
    <dgm:pt modelId="{61D5403A-4A58-6540-9EA7-4F8F2A85B41F}" type="pres">
      <dgm:prSet presAssocID="{81DF6939-B19C-F940-9893-6AE90A8A0E2A}" presName="invisiNode" presStyleLbl="node1" presStyleIdx="1" presStyleCnt="3"/>
      <dgm:spPr/>
    </dgm:pt>
    <dgm:pt modelId="{1E9AA361-766A-9840-9AF5-5BFB54943C4A}" type="pres">
      <dgm:prSet presAssocID="{81DF6939-B19C-F940-9893-6AE90A8A0E2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1463E6DA-A9CF-F841-A020-D8C535D58169}" type="pres">
      <dgm:prSet presAssocID="{8FA70625-4861-CD4B-A9F9-A9D93ECC1921}" presName="sibTrans" presStyleLbl="sibTrans2D1" presStyleIdx="0" presStyleCnt="0"/>
      <dgm:spPr/>
    </dgm:pt>
    <dgm:pt modelId="{717883F6-DE29-6942-B687-DD0D7BFD0AA4}" type="pres">
      <dgm:prSet presAssocID="{5E50BE6A-3F62-A144-9E22-8E966AEC30D6}" presName="compNode" presStyleCnt="0"/>
      <dgm:spPr/>
    </dgm:pt>
    <dgm:pt modelId="{713069F4-CD33-7B41-A09A-1533BBDBDAE5}" type="pres">
      <dgm:prSet presAssocID="{5E50BE6A-3F62-A144-9E22-8E966AEC30D6}" presName="node" presStyleLbl="node1" presStyleIdx="2" presStyleCnt="3">
        <dgm:presLayoutVars>
          <dgm:bulletEnabled val="1"/>
        </dgm:presLayoutVars>
      </dgm:prSet>
      <dgm:spPr/>
    </dgm:pt>
    <dgm:pt modelId="{31A9E9A5-F0D8-314A-93B2-18DDFD4ACCD4}" type="pres">
      <dgm:prSet presAssocID="{5E50BE6A-3F62-A144-9E22-8E966AEC30D6}" presName="invisiNode" presStyleLbl="node1" presStyleIdx="2" presStyleCnt="3"/>
      <dgm:spPr/>
    </dgm:pt>
    <dgm:pt modelId="{BFDB95BF-AE2A-2642-8A3E-1F9DEEA495F3}" type="pres">
      <dgm:prSet presAssocID="{5E50BE6A-3F62-A144-9E22-8E966AEC30D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1000" b="-31000"/>
          </a:stretch>
        </a:blipFill>
      </dgm:spPr>
    </dgm:pt>
  </dgm:ptLst>
  <dgm:cxnLst>
    <dgm:cxn modelId="{596C5216-8FA2-2046-A0D2-FAEADDD5C5CA}" type="presOf" srcId="{81DF6939-B19C-F940-9893-6AE90A8A0E2A}" destId="{568C6663-35E6-DD47-AB68-75C3FEF75517}" srcOrd="0" destOrd="0" presId="urn:microsoft.com/office/officeart/2005/8/layout/pList2"/>
    <dgm:cxn modelId="{37B65622-F372-4643-9619-A5858D52D21C}" type="presOf" srcId="{CBABE983-70CB-7044-B51F-3C96B1E8F794}" destId="{4C5F0B3F-2C73-5F40-AF9E-4D0A93661A41}" srcOrd="0" destOrd="0" presId="urn:microsoft.com/office/officeart/2005/8/layout/pList2"/>
    <dgm:cxn modelId="{06CDE556-500A-7041-93FF-C3C4320019FF}" type="presOf" srcId="{4B8C8E95-0C16-7745-AC3E-3AB5C99CD7D4}" destId="{274DDD7D-08FA-174E-A507-92D8799373DB}" srcOrd="0" destOrd="0" presId="urn:microsoft.com/office/officeart/2005/8/layout/pList2"/>
    <dgm:cxn modelId="{0C39A177-1F24-044B-9A3E-973CFA5584AB}" type="presOf" srcId="{DF8167B1-BAD6-5F4E-9376-2C673B6E2667}" destId="{BA997570-B0CB-8242-BF05-A3835A1073DF}" srcOrd="0" destOrd="0" presId="urn:microsoft.com/office/officeart/2005/8/layout/pList2"/>
    <dgm:cxn modelId="{E5086B89-F9FD-9E49-ABE9-62FBB66E1D79}" type="presOf" srcId="{8FA70625-4861-CD4B-A9F9-A9D93ECC1921}" destId="{1463E6DA-A9CF-F841-A020-D8C535D58169}" srcOrd="0" destOrd="0" presId="urn:microsoft.com/office/officeart/2005/8/layout/pList2"/>
    <dgm:cxn modelId="{D1ECAD93-55F7-5149-BEBD-5F8EB00E9F83}" srcId="{DF8167B1-BAD6-5F4E-9376-2C673B6E2667}" destId="{81DF6939-B19C-F940-9893-6AE90A8A0E2A}" srcOrd="1" destOrd="0" parTransId="{64695F1E-0D05-B44B-B7C9-14E83F3221DF}" sibTransId="{8FA70625-4861-CD4B-A9F9-A9D93ECC1921}"/>
    <dgm:cxn modelId="{A19C49C4-B6A3-C746-B465-DCF2F2FC2EF9}" srcId="{DF8167B1-BAD6-5F4E-9376-2C673B6E2667}" destId="{CBABE983-70CB-7044-B51F-3C96B1E8F794}" srcOrd="0" destOrd="0" parTransId="{821B5C26-4A78-E445-87E5-70FB5757B0D6}" sibTransId="{4B8C8E95-0C16-7745-AC3E-3AB5C99CD7D4}"/>
    <dgm:cxn modelId="{837FC0D5-76DD-6A45-B2B2-D10F1A875E3F}" type="presOf" srcId="{5E50BE6A-3F62-A144-9E22-8E966AEC30D6}" destId="{713069F4-CD33-7B41-A09A-1533BBDBDAE5}" srcOrd="0" destOrd="0" presId="urn:microsoft.com/office/officeart/2005/8/layout/pList2"/>
    <dgm:cxn modelId="{8861EFE3-75C0-084E-8F06-E68994F2AE9B}" srcId="{DF8167B1-BAD6-5F4E-9376-2C673B6E2667}" destId="{5E50BE6A-3F62-A144-9E22-8E966AEC30D6}" srcOrd="2" destOrd="0" parTransId="{AB025B33-E5C4-754B-AEEA-72AAE47D9A39}" sibTransId="{468F75CC-D6F1-B54F-8C6B-47B1B19C6DA8}"/>
    <dgm:cxn modelId="{879511A4-8F4F-9640-AD33-7FD03C8D8F30}" type="presParOf" srcId="{BA997570-B0CB-8242-BF05-A3835A1073DF}" destId="{268157D1-86BD-EC4F-A4E9-0F842C404558}" srcOrd="0" destOrd="0" presId="urn:microsoft.com/office/officeart/2005/8/layout/pList2"/>
    <dgm:cxn modelId="{5837CC67-8CCB-7A42-A47E-D048EDDEDE4B}" type="presParOf" srcId="{BA997570-B0CB-8242-BF05-A3835A1073DF}" destId="{F0BB72D7-B61B-AA49-BE07-DD020E038CA0}" srcOrd="1" destOrd="0" presId="urn:microsoft.com/office/officeart/2005/8/layout/pList2"/>
    <dgm:cxn modelId="{79B57C4C-CF06-C449-AB56-FB102F674D4E}" type="presParOf" srcId="{F0BB72D7-B61B-AA49-BE07-DD020E038CA0}" destId="{CBA3CFE0-F3A6-9A4E-A454-3B946AE65984}" srcOrd="0" destOrd="0" presId="urn:microsoft.com/office/officeart/2005/8/layout/pList2"/>
    <dgm:cxn modelId="{748FDB73-5907-2149-9C76-CBEC5EDA994C}" type="presParOf" srcId="{CBA3CFE0-F3A6-9A4E-A454-3B946AE65984}" destId="{4C5F0B3F-2C73-5F40-AF9E-4D0A93661A41}" srcOrd="0" destOrd="0" presId="urn:microsoft.com/office/officeart/2005/8/layout/pList2"/>
    <dgm:cxn modelId="{61631511-D112-264B-832E-CFB9B53CF64F}" type="presParOf" srcId="{CBA3CFE0-F3A6-9A4E-A454-3B946AE65984}" destId="{C0E654ED-93B2-FB49-95B2-A51BBF653B56}" srcOrd="1" destOrd="0" presId="urn:microsoft.com/office/officeart/2005/8/layout/pList2"/>
    <dgm:cxn modelId="{3E339181-FD31-E542-A6FF-41958307AD67}" type="presParOf" srcId="{CBA3CFE0-F3A6-9A4E-A454-3B946AE65984}" destId="{A26B17B6-2C2A-AF4E-919F-5B3C73EC6959}" srcOrd="2" destOrd="0" presId="urn:microsoft.com/office/officeart/2005/8/layout/pList2"/>
    <dgm:cxn modelId="{990E2271-97B6-4C42-A13C-B1023DE7B5E7}" type="presParOf" srcId="{F0BB72D7-B61B-AA49-BE07-DD020E038CA0}" destId="{274DDD7D-08FA-174E-A507-92D8799373DB}" srcOrd="1" destOrd="0" presId="urn:microsoft.com/office/officeart/2005/8/layout/pList2"/>
    <dgm:cxn modelId="{0C8FF9A0-EDDB-F940-A2A7-E442C5FA1E83}" type="presParOf" srcId="{F0BB72D7-B61B-AA49-BE07-DD020E038CA0}" destId="{1A626F2C-AE85-E547-8109-1CACF096F839}" srcOrd="2" destOrd="0" presId="urn:microsoft.com/office/officeart/2005/8/layout/pList2"/>
    <dgm:cxn modelId="{5BC48F22-953A-7749-8530-807B2CADF219}" type="presParOf" srcId="{1A626F2C-AE85-E547-8109-1CACF096F839}" destId="{568C6663-35E6-DD47-AB68-75C3FEF75517}" srcOrd="0" destOrd="0" presId="urn:microsoft.com/office/officeart/2005/8/layout/pList2"/>
    <dgm:cxn modelId="{27B6724B-7633-AD47-A1E7-81F48A92FC70}" type="presParOf" srcId="{1A626F2C-AE85-E547-8109-1CACF096F839}" destId="{61D5403A-4A58-6540-9EA7-4F8F2A85B41F}" srcOrd="1" destOrd="0" presId="urn:microsoft.com/office/officeart/2005/8/layout/pList2"/>
    <dgm:cxn modelId="{ACE07426-E080-4840-A253-5C687BC31AE7}" type="presParOf" srcId="{1A626F2C-AE85-E547-8109-1CACF096F839}" destId="{1E9AA361-766A-9840-9AF5-5BFB54943C4A}" srcOrd="2" destOrd="0" presId="urn:microsoft.com/office/officeart/2005/8/layout/pList2"/>
    <dgm:cxn modelId="{3EAE16FC-06A9-4D47-8885-7F02D2C46B86}" type="presParOf" srcId="{F0BB72D7-B61B-AA49-BE07-DD020E038CA0}" destId="{1463E6DA-A9CF-F841-A020-D8C535D58169}" srcOrd="3" destOrd="0" presId="urn:microsoft.com/office/officeart/2005/8/layout/pList2"/>
    <dgm:cxn modelId="{4AC81022-EE23-3A41-AF1B-06DFE326F45D}" type="presParOf" srcId="{F0BB72D7-B61B-AA49-BE07-DD020E038CA0}" destId="{717883F6-DE29-6942-B687-DD0D7BFD0AA4}" srcOrd="4" destOrd="0" presId="urn:microsoft.com/office/officeart/2005/8/layout/pList2"/>
    <dgm:cxn modelId="{6D4F2328-6BD9-2549-88EA-04B114D21E60}" type="presParOf" srcId="{717883F6-DE29-6942-B687-DD0D7BFD0AA4}" destId="{713069F4-CD33-7B41-A09A-1533BBDBDAE5}" srcOrd="0" destOrd="0" presId="urn:microsoft.com/office/officeart/2005/8/layout/pList2"/>
    <dgm:cxn modelId="{810E8392-8E1D-994B-9DE6-4D0B6B7936B3}" type="presParOf" srcId="{717883F6-DE29-6942-B687-DD0D7BFD0AA4}" destId="{31A9E9A5-F0D8-314A-93B2-18DDFD4ACCD4}" srcOrd="1" destOrd="0" presId="urn:microsoft.com/office/officeart/2005/8/layout/pList2"/>
    <dgm:cxn modelId="{A50F1763-3BB7-F740-90EE-7B7654478EDC}" type="presParOf" srcId="{717883F6-DE29-6942-B687-DD0D7BFD0AA4}" destId="{BFDB95BF-AE2A-2642-8A3E-1F9DEEA495F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74D70-6973-6842-9719-C612DB91AF9C}">
      <dsp:nvSpPr>
        <dsp:cNvPr id="0" name=""/>
        <dsp:cNvSpPr/>
      </dsp:nvSpPr>
      <dsp:spPr>
        <a:xfrm>
          <a:off x="889000" y="0"/>
          <a:ext cx="7366000" cy="460375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D431B-FFF8-1345-9E23-9499F7832A76}">
      <dsp:nvSpPr>
        <dsp:cNvPr id="0" name=""/>
        <dsp:cNvSpPr/>
      </dsp:nvSpPr>
      <dsp:spPr>
        <a:xfrm>
          <a:off x="1614550" y="3423348"/>
          <a:ext cx="169418" cy="16941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821CA9-8A6B-AD46-847F-38809721E1EE}">
      <dsp:nvSpPr>
        <dsp:cNvPr id="0" name=""/>
        <dsp:cNvSpPr/>
      </dsp:nvSpPr>
      <dsp:spPr>
        <a:xfrm>
          <a:off x="1699260" y="3508057"/>
          <a:ext cx="1259586" cy="109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771"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1990s</a:t>
          </a:r>
        </a:p>
        <a:p>
          <a:pPr marL="171450" lvl="1" indent="-171450" algn="l" defTabSz="755650">
            <a:lnSpc>
              <a:spcPct val="90000"/>
            </a:lnSpc>
            <a:spcBef>
              <a:spcPct val="0"/>
            </a:spcBef>
            <a:spcAft>
              <a:spcPct val="15000"/>
            </a:spcAft>
            <a:buChar char="•"/>
          </a:pPr>
          <a:r>
            <a:rPr lang="en-US" sz="1700" kern="1200" dirty="0"/>
            <a:t>Rule-based AI</a:t>
          </a:r>
        </a:p>
      </dsp:txBody>
      <dsp:txXfrm>
        <a:off x="1699260" y="3508057"/>
        <a:ext cx="1259586" cy="1095692"/>
      </dsp:txXfrm>
    </dsp:sp>
    <dsp:sp modelId="{3493C296-2B39-554F-9306-651FE2043585}">
      <dsp:nvSpPr>
        <dsp:cNvPr id="0" name=""/>
        <dsp:cNvSpPr/>
      </dsp:nvSpPr>
      <dsp:spPr>
        <a:xfrm>
          <a:off x="2811526" y="2352516"/>
          <a:ext cx="294640" cy="29464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51DBE0-64E2-E147-8618-B63E70DE72EA}">
      <dsp:nvSpPr>
        <dsp:cNvPr id="0" name=""/>
        <dsp:cNvSpPr/>
      </dsp:nvSpPr>
      <dsp:spPr>
        <a:xfrm>
          <a:off x="2958846" y="2499836"/>
          <a:ext cx="1546860" cy="210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24"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2000s</a:t>
          </a:r>
        </a:p>
        <a:p>
          <a:pPr marL="171450" lvl="1" indent="-171450" algn="l" defTabSz="755650">
            <a:lnSpc>
              <a:spcPct val="90000"/>
            </a:lnSpc>
            <a:spcBef>
              <a:spcPct val="0"/>
            </a:spcBef>
            <a:spcAft>
              <a:spcPct val="15000"/>
            </a:spcAft>
            <a:buChar char="•"/>
          </a:pPr>
          <a:r>
            <a:rPr lang="en-US" sz="1700" kern="1200" dirty="0"/>
            <a:t>Rise of Machine Learning</a:t>
          </a:r>
        </a:p>
      </dsp:txBody>
      <dsp:txXfrm>
        <a:off x="2958846" y="2499836"/>
        <a:ext cx="1546860" cy="2103913"/>
      </dsp:txXfrm>
    </dsp:sp>
    <dsp:sp modelId="{18355BE0-0B05-AB40-AA2E-5B8F351543E9}">
      <dsp:nvSpPr>
        <dsp:cNvPr id="0" name=""/>
        <dsp:cNvSpPr/>
      </dsp:nvSpPr>
      <dsp:spPr>
        <a:xfrm>
          <a:off x="4339971" y="1563433"/>
          <a:ext cx="390397" cy="39039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398B0-70A4-FD46-A24F-69A26B4CE4A5}">
      <dsp:nvSpPr>
        <dsp:cNvPr id="0" name=""/>
        <dsp:cNvSpPr/>
      </dsp:nvSpPr>
      <dsp:spPr>
        <a:xfrm>
          <a:off x="4535170" y="1758632"/>
          <a:ext cx="1546860" cy="284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64"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2010s</a:t>
          </a:r>
        </a:p>
        <a:p>
          <a:pPr marL="171450" lvl="1" indent="-171450" algn="l" defTabSz="755650">
            <a:lnSpc>
              <a:spcPct val="90000"/>
            </a:lnSpc>
            <a:spcBef>
              <a:spcPct val="0"/>
            </a:spcBef>
            <a:spcAft>
              <a:spcPct val="15000"/>
            </a:spcAft>
            <a:buChar char="•"/>
          </a:pPr>
          <a:r>
            <a:rPr lang="en-US" sz="1700" kern="1200" dirty="0"/>
            <a:t>Deep Learning Dominance</a:t>
          </a:r>
        </a:p>
      </dsp:txBody>
      <dsp:txXfrm>
        <a:off x="4535170" y="1758632"/>
        <a:ext cx="1546860" cy="2845117"/>
      </dsp:txXfrm>
    </dsp:sp>
    <dsp:sp modelId="{26D42910-4976-DE4F-97B7-23913F4938D3}">
      <dsp:nvSpPr>
        <dsp:cNvPr id="0" name=""/>
        <dsp:cNvSpPr/>
      </dsp:nvSpPr>
      <dsp:spPr>
        <a:xfrm>
          <a:off x="6004687" y="1041368"/>
          <a:ext cx="522986" cy="52298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F94298-3096-014F-BABE-6BC8FC7344ED}">
      <dsp:nvSpPr>
        <dsp:cNvPr id="0" name=""/>
        <dsp:cNvSpPr/>
      </dsp:nvSpPr>
      <dsp:spPr>
        <a:xfrm>
          <a:off x="6266179" y="1302861"/>
          <a:ext cx="1546860" cy="330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119" tIns="0" rIns="0" bIns="0" numCol="1" spcCol="1270" anchor="t" anchorCtr="0">
          <a:noAutofit/>
        </a:bodyPr>
        <a:lstStyle/>
        <a:p>
          <a:pPr marL="0" lvl="0" indent="0" algn="l" defTabSz="977900">
            <a:lnSpc>
              <a:spcPct val="90000"/>
            </a:lnSpc>
            <a:spcBef>
              <a:spcPct val="0"/>
            </a:spcBef>
            <a:spcAft>
              <a:spcPct val="35000"/>
            </a:spcAft>
            <a:buNone/>
          </a:pPr>
          <a:r>
            <a:rPr lang="en-US" sz="2200" kern="1200" dirty="0"/>
            <a:t>Now</a:t>
          </a:r>
        </a:p>
        <a:p>
          <a:pPr marL="171450" lvl="1" indent="-171450" algn="l" defTabSz="755650">
            <a:lnSpc>
              <a:spcPct val="90000"/>
            </a:lnSpc>
            <a:spcBef>
              <a:spcPct val="0"/>
            </a:spcBef>
            <a:spcAft>
              <a:spcPct val="15000"/>
            </a:spcAft>
            <a:buChar char="•"/>
          </a:pPr>
          <a:r>
            <a:rPr lang="en-US" sz="1700" kern="1200" dirty="0"/>
            <a:t>Generative AI</a:t>
          </a:r>
        </a:p>
      </dsp:txBody>
      <dsp:txXfrm>
        <a:off x="6266179" y="1302861"/>
        <a:ext cx="1546860" cy="3300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74D70-6973-6842-9719-C612DB91AF9C}">
      <dsp:nvSpPr>
        <dsp:cNvPr id="0" name=""/>
        <dsp:cNvSpPr/>
      </dsp:nvSpPr>
      <dsp:spPr>
        <a:xfrm>
          <a:off x="889000" y="0"/>
          <a:ext cx="7366000" cy="460375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D431B-FFF8-1345-9E23-9499F7832A76}">
      <dsp:nvSpPr>
        <dsp:cNvPr id="0" name=""/>
        <dsp:cNvSpPr/>
      </dsp:nvSpPr>
      <dsp:spPr>
        <a:xfrm>
          <a:off x="1614550" y="3423348"/>
          <a:ext cx="169418" cy="16941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821CA9-8A6B-AD46-847F-38809721E1EE}">
      <dsp:nvSpPr>
        <dsp:cNvPr id="0" name=""/>
        <dsp:cNvSpPr/>
      </dsp:nvSpPr>
      <dsp:spPr>
        <a:xfrm>
          <a:off x="1699260" y="3508057"/>
          <a:ext cx="1259586" cy="109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771"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Follow</a:t>
          </a:r>
        </a:p>
      </dsp:txBody>
      <dsp:txXfrm>
        <a:off x="1699260" y="3508057"/>
        <a:ext cx="1259586" cy="1095692"/>
      </dsp:txXfrm>
    </dsp:sp>
    <dsp:sp modelId="{3493C296-2B39-554F-9306-651FE2043585}">
      <dsp:nvSpPr>
        <dsp:cNvPr id="0" name=""/>
        <dsp:cNvSpPr/>
      </dsp:nvSpPr>
      <dsp:spPr>
        <a:xfrm>
          <a:off x="2811526" y="2352516"/>
          <a:ext cx="294640" cy="29464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51DBE0-64E2-E147-8618-B63E70DE72EA}">
      <dsp:nvSpPr>
        <dsp:cNvPr id="0" name=""/>
        <dsp:cNvSpPr/>
      </dsp:nvSpPr>
      <dsp:spPr>
        <a:xfrm>
          <a:off x="2958846" y="2499836"/>
          <a:ext cx="1546860" cy="2103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24"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Learn</a:t>
          </a:r>
        </a:p>
      </dsp:txBody>
      <dsp:txXfrm>
        <a:off x="2958846" y="2499836"/>
        <a:ext cx="1546860" cy="2103913"/>
      </dsp:txXfrm>
    </dsp:sp>
    <dsp:sp modelId="{18355BE0-0B05-AB40-AA2E-5B8F351543E9}">
      <dsp:nvSpPr>
        <dsp:cNvPr id="0" name=""/>
        <dsp:cNvSpPr/>
      </dsp:nvSpPr>
      <dsp:spPr>
        <a:xfrm>
          <a:off x="4339971" y="1563433"/>
          <a:ext cx="390397" cy="39039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398B0-70A4-FD46-A24F-69A26B4CE4A5}">
      <dsp:nvSpPr>
        <dsp:cNvPr id="0" name=""/>
        <dsp:cNvSpPr/>
      </dsp:nvSpPr>
      <dsp:spPr>
        <a:xfrm>
          <a:off x="4535170" y="1758632"/>
          <a:ext cx="1546860" cy="284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64"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Predict</a:t>
          </a:r>
        </a:p>
      </dsp:txBody>
      <dsp:txXfrm>
        <a:off x="4535170" y="1758632"/>
        <a:ext cx="1546860" cy="2845117"/>
      </dsp:txXfrm>
    </dsp:sp>
    <dsp:sp modelId="{26D42910-4976-DE4F-97B7-23913F4938D3}">
      <dsp:nvSpPr>
        <dsp:cNvPr id="0" name=""/>
        <dsp:cNvSpPr/>
      </dsp:nvSpPr>
      <dsp:spPr>
        <a:xfrm>
          <a:off x="6004687" y="1041368"/>
          <a:ext cx="522986" cy="52298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F94298-3096-014F-BABE-6BC8FC7344ED}">
      <dsp:nvSpPr>
        <dsp:cNvPr id="0" name=""/>
        <dsp:cNvSpPr/>
      </dsp:nvSpPr>
      <dsp:spPr>
        <a:xfrm>
          <a:off x="6266179" y="1302861"/>
          <a:ext cx="1546860" cy="330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119" tIns="0" rIns="0" bIns="0" numCol="1" spcCol="1270" anchor="t" anchorCtr="0">
          <a:noAutofit/>
        </a:bodyPr>
        <a:lstStyle/>
        <a:p>
          <a:pPr marL="0" lvl="0" indent="0" algn="l" defTabSz="1022350">
            <a:lnSpc>
              <a:spcPct val="90000"/>
            </a:lnSpc>
            <a:spcBef>
              <a:spcPct val="0"/>
            </a:spcBef>
            <a:spcAft>
              <a:spcPct val="35000"/>
            </a:spcAft>
            <a:buNone/>
          </a:pPr>
          <a:r>
            <a:rPr lang="en-US" sz="2300" kern="1200" dirty="0"/>
            <a:t>Generate</a:t>
          </a:r>
        </a:p>
      </dsp:txBody>
      <dsp:txXfrm>
        <a:off x="6266179" y="1302861"/>
        <a:ext cx="1546860" cy="3300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157D1-86BD-EC4F-A4E9-0F842C404558}">
      <dsp:nvSpPr>
        <dsp:cNvPr id="0" name=""/>
        <dsp:cNvSpPr/>
      </dsp:nvSpPr>
      <dsp:spPr>
        <a:xfrm>
          <a:off x="0" y="0"/>
          <a:ext cx="8520600" cy="2194560"/>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B17B6-2C2A-AF4E-919F-5B3C73EC6959}">
      <dsp:nvSpPr>
        <dsp:cNvPr id="0" name=""/>
        <dsp:cNvSpPr/>
      </dsp:nvSpPr>
      <dsp:spPr>
        <a:xfrm>
          <a:off x="255618" y="292607"/>
          <a:ext cx="2502926" cy="16093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5F0B3F-2C73-5F40-AF9E-4D0A93661A41}">
      <dsp:nvSpPr>
        <dsp:cNvPr id="0" name=""/>
        <dsp:cNvSpPr/>
      </dsp:nvSpPr>
      <dsp:spPr>
        <a:xfrm rot="10800000">
          <a:off x="255618" y="2194559"/>
          <a:ext cx="2502926" cy="2682240"/>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ctr" defTabSz="1377950">
            <a:lnSpc>
              <a:spcPct val="90000"/>
            </a:lnSpc>
            <a:spcBef>
              <a:spcPct val="0"/>
            </a:spcBef>
            <a:spcAft>
              <a:spcPct val="35000"/>
            </a:spcAft>
            <a:buNone/>
          </a:pPr>
          <a:r>
            <a:rPr lang="en-US" sz="3100" kern="1200" dirty="0"/>
            <a:t>Forestry </a:t>
          </a:r>
        </a:p>
        <a:p>
          <a:pPr marL="0" lvl="0" indent="0" algn="ctr" defTabSz="1377950">
            <a:lnSpc>
              <a:spcPct val="90000"/>
            </a:lnSpc>
            <a:spcBef>
              <a:spcPct val="0"/>
            </a:spcBef>
            <a:spcAft>
              <a:spcPct val="35000"/>
            </a:spcAft>
            <a:buNone/>
          </a:pPr>
          <a:r>
            <a:rPr lang="en-US" sz="3100" kern="1200" dirty="0"/>
            <a:t>&amp;</a:t>
          </a:r>
        </a:p>
        <a:p>
          <a:pPr marL="0" lvl="0" indent="0" algn="ctr" defTabSz="1377950">
            <a:lnSpc>
              <a:spcPct val="90000"/>
            </a:lnSpc>
            <a:spcBef>
              <a:spcPct val="0"/>
            </a:spcBef>
            <a:spcAft>
              <a:spcPct val="35000"/>
            </a:spcAft>
            <a:buNone/>
          </a:pPr>
          <a:r>
            <a:rPr lang="en-US" sz="3100" kern="1200" dirty="0"/>
            <a:t>Agriculture</a:t>
          </a:r>
        </a:p>
      </dsp:txBody>
      <dsp:txXfrm rot="10800000">
        <a:off x="332592" y="2194559"/>
        <a:ext cx="2348978" cy="2605266"/>
      </dsp:txXfrm>
    </dsp:sp>
    <dsp:sp modelId="{1E9AA361-766A-9840-9AF5-5BFB54943C4A}">
      <dsp:nvSpPr>
        <dsp:cNvPr id="0" name=""/>
        <dsp:cNvSpPr/>
      </dsp:nvSpPr>
      <dsp:spPr>
        <a:xfrm>
          <a:off x="3008836" y="292607"/>
          <a:ext cx="2502926" cy="160934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8C6663-35E6-DD47-AB68-75C3FEF75517}">
      <dsp:nvSpPr>
        <dsp:cNvPr id="0" name=""/>
        <dsp:cNvSpPr/>
      </dsp:nvSpPr>
      <dsp:spPr>
        <a:xfrm rot="10800000">
          <a:off x="3008836" y="2194559"/>
          <a:ext cx="2502926" cy="2682240"/>
        </a:xfrm>
        <a:prstGeom prst="round2SameRect">
          <a:avLst>
            <a:gd name="adj1" fmla="val 10500"/>
            <a:gd name="adj2" fmla="val 0"/>
          </a:avLst>
        </a:prstGeom>
        <a:solidFill>
          <a:schemeClr val="accent2">
            <a:hueOff val="6000035"/>
            <a:satOff val="7693"/>
            <a:lumOff val="2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ctr" defTabSz="1377950">
            <a:lnSpc>
              <a:spcPct val="90000"/>
            </a:lnSpc>
            <a:spcBef>
              <a:spcPct val="0"/>
            </a:spcBef>
            <a:spcAft>
              <a:spcPct val="35000"/>
            </a:spcAft>
            <a:buNone/>
          </a:pPr>
          <a:r>
            <a:rPr lang="en-US" sz="3100" kern="1200" dirty="0"/>
            <a:t>Energy </a:t>
          </a:r>
        </a:p>
        <a:p>
          <a:pPr marL="0" lvl="0" indent="0" algn="ctr" defTabSz="1377950">
            <a:lnSpc>
              <a:spcPct val="90000"/>
            </a:lnSpc>
            <a:spcBef>
              <a:spcPct val="0"/>
            </a:spcBef>
            <a:spcAft>
              <a:spcPct val="35000"/>
            </a:spcAft>
            <a:buNone/>
          </a:pPr>
          <a:r>
            <a:rPr lang="en-US" sz="3100" kern="1200" dirty="0"/>
            <a:t>&amp;</a:t>
          </a:r>
        </a:p>
        <a:p>
          <a:pPr marL="0" lvl="0" indent="0" algn="ctr" defTabSz="1377950">
            <a:lnSpc>
              <a:spcPct val="90000"/>
            </a:lnSpc>
            <a:spcBef>
              <a:spcPct val="0"/>
            </a:spcBef>
            <a:spcAft>
              <a:spcPct val="35000"/>
            </a:spcAft>
            <a:buNone/>
          </a:pPr>
          <a:r>
            <a:rPr lang="en-US" sz="3100" kern="1200" dirty="0"/>
            <a:t> Storage</a:t>
          </a:r>
        </a:p>
      </dsp:txBody>
      <dsp:txXfrm rot="10800000">
        <a:off x="3085810" y="2194559"/>
        <a:ext cx="2348978" cy="2605266"/>
      </dsp:txXfrm>
    </dsp:sp>
    <dsp:sp modelId="{BFDB95BF-AE2A-2642-8A3E-1F9DEEA495F3}">
      <dsp:nvSpPr>
        <dsp:cNvPr id="0" name=""/>
        <dsp:cNvSpPr/>
      </dsp:nvSpPr>
      <dsp:spPr>
        <a:xfrm>
          <a:off x="5762055" y="292607"/>
          <a:ext cx="2502926" cy="160934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3069F4-CD33-7B41-A09A-1533BBDBDAE5}">
      <dsp:nvSpPr>
        <dsp:cNvPr id="0" name=""/>
        <dsp:cNvSpPr/>
      </dsp:nvSpPr>
      <dsp:spPr>
        <a:xfrm rot="10800000">
          <a:off x="5762055" y="2194559"/>
          <a:ext cx="2502926" cy="2682240"/>
        </a:xfrm>
        <a:prstGeom prst="round2SameRect">
          <a:avLst>
            <a:gd name="adj1" fmla="val 10500"/>
            <a:gd name="adj2" fmla="val 0"/>
          </a:avLst>
        </a:prstGeom>
        <a:solidFill>
          <a:schemeClr val="accent2">
            <a:hueOff val="12000070"/>
            <a:satOff val="15385"/>
            <a:lumOff val="4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ctr" defTabSz="1377950">
            <a:lnSpc>
              <a:spcPct val="90000"/>
            </a:lnSpc>
            <a:spcBef>
              <a:spcPct val="0"/>
            </a:spcBef>
            <a:spcAft>
              <a:spcPct val="35000"/>
            </a:spcAft>
            <a:buNone/>
          </a:pPr>
          <a:r>
            <a:rPr lang="en-US" sz="3100" kern="1200" dirty="0"/>
            <a:t>Retail </a:t>
          </a:r>
        </a:p>
        <a:p>
          <a:pPr marL="0" lvl="0" indent="0" algn="ctr" defTabSz="1377950">
            <a:lnSpc>
              <a:spcPct val="90000"/>
            </a:lnSpc>
            <a:spcBef>
              <a:spcPct val="0"/>
            </a:spcBef>
            <a:spcAft>
              <a:spcPct val="35000"/>
            </a:spcAft>
            <a:buNone/>
          </a:pPr>
          <a:r>
            <a:rPr lang="en-US" sz="3100" kern="1200" dirty="0"/>
            <a:t>&amp;</a:t>
          </a:r>
        </a:p>
        <a:p>
          <a:pPr marL="0" lvl="0" indent="0" algn="ctr" defTabSz="1377950">
            <a:lnSpc>
              <a:spcPct val="90000"/>
            </a:lnSpc>
            <a:spcBef>
              <a:spcPct val="0"/>
            </a:spcBef>
            <a:spcAft>
              <a:spcPct val="35000"/>
            </a:spcAft>
            <a:buNone/>
          </a:pPr>
          <a:r>
            <a:rPr lang="en-US" sz="3100" kern="1200" dirty="0"/>
            <a:t>Apparel</a:t>
          </a:r>
        </a:p>
      </dsp:txBody>
      <dsp:txXfrm rot="10800000">
        <a:off x="5839029" y="2194559"/>
        <a:ext cx="2348978" cy="260526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aafc8fb7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aafc8fb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053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we’ve just talked about some of the ways that AI can be used to push Oregon forward. Let’s now take a moment to examine the jobs that will be eliminated and those that could be created as this new technology gains widespread adoption.</a:t>
            </a:r>
          </a:p>
          <a:p>
            <a:endParaRPr lang="en-US" dirty="0"/>
          </a:p>
          <a:p>
            <a:endParaRPr lang="en-US" dirty="0"/>
          </a:p>
        </p:txBody>
      </p:sp>
    </p:spTree>
    <p:extLst>
      <p:ext uri="{BB962C8B-B14F-4D97-AF65-F5344CB8AC3E}">
        <p14:creationId xmlns:p14="http://schemas.microsoft.com/office/powerpoint/2010/main" val="51530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b5dfdcb90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b5dfdcb90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what’s left?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b5dfdcb90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b5dfdcb90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45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b5dfdcb90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b5dfdcb90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1762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b5dfdcb90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b5dfdcb90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696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5dfdcb90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5dfdcb90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mitigate potential negative impacts, it's crucial for stakeholders, including policymakers, educational institutions, and businesses in Oregon, to invest in upskilling, reskilling, and education to ensure the workforce is prepared for the changes AI might bring.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5dfdcb90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5dfdcb90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5dfdcb90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5dfdcb90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87350" indent="-228600">
              <a:buFont typeface="+mj-lt"/>
              <a:buAutoNum type="arabicPeriod"/>
            </a:pPr>
            <a:r>
              <a:rPr lang="en-US" dirty="0"/>
              <a:t>When I was a freshman in high school, I was part of the last class that ever learned to type on an actual typewriter.</a:t>
            </a:r>
          </a:p>
          <a:p>
            <a:pPr marL="387350" indent="-228600">
              <a:buFont typeface="+mj-lt"/>
              <a:buAutoNum type="arabicPeriod"/>
            </a:pPr>
            <a:r>
              <a:rPr lang="en-US" dirty="0"/>
              <a:t>Well, a lot has changed in the 30 years since then.</a:t>
            </a:r>
          </a:p>
          <a:p>
            <a:pPr marL="387350" indent="-228600">
              <a:buFont typeface="+mj-lt"/>
              <a:buAutoNum type="arabicPeriod"/>
            </a:pPr>
            <a:r>
              <a:rPr lang="en-US" dirty="0"/>
              <a:t>For instance, I no longer use a typewriter.</a:t>
            </a:r>
          </a:p>
          <a:p>
            <a:pPr marL="387350" indent="-228600">
              <a:buFont typeface="+mj-lt"/>
              <a:buAutoNum type="arabicPeriod"/>
            </a:pPr>
            <a:r>
              <a:rPr lang="en-US" dirty="0"/>
              <a:t>My kids are learning to type in 3</a:t>
            </a:r>
            <a:r>
              <a:rPr lang="en-US" baseline="30000" dirty="0"/>
              <a:t>rd</a:t>
            </a:r>
            <a:r>
              <a:rPr lang="en-US" dirty="0"/>
              <a:t> grade</a:t>
            </a:r>
          </a:p>
          <a:p>
            <a:pPr marL="387350" indent="-228600">
              <a:buFont typeface="+mj-lt"/>
              <a:buAutoNum type="arabicPeriod"/>
            </a:pPr>
            <a:r>
              <a:rPr lang="en-US" dirty="0"/>
              <a:t>And these days, </a:t>
            </a:r>
            <a:r>
              <a:rPr lang="en-US" dirty="0" err="1"/>
              <a:t>ChatGPT</a:t>
            </a:r>
            <a:r>
              <a:rPr lang="en-US" dirty="0"/>
              <a:t> does most of the typing for me.</a:t>
            </a:r>
          </a:p>
          <a:p>
            <a:pPr marL="387350" indent="-228600">
              <a:buFont typeface="+mj-lt"/>
              <a:buAutoNum type="arabicPeriod"/>
            </a:pPr>
            <a:r>
              <a:rPr lang="en-US" dirty="0"/>
              <a:t>Not only that, Open AI’s Dall-e application created all the images for this presentation</a:t>
            </a:r>
          </a:p>
          <a:p>
            <a:pPr marL="387350" indent="-228600">
              <a:buFont typeface="+mj-lt"/>
              <a:buAutoNum type="arabicPeriod"/>
            </a:pPr>
            <a:endParaRPr lang="en-US" dirty="0"/>
          </a:p>
          <a:p>
            <a:pPr marL="387350" indent="-228600">
              <a:buFont typeface="+mj-lt"/>
              <a:buAutoNum type="arabicPeriod"/>
            </a:pPr>
            <a:endParaRPr lang="en-US" dirty="0"/>
          </a:p>
          <a:p>
            <a:pPr marL="387350" indent="-228600">
              <a:buFont typeface="+mj-lt"/>
              <a:buAutoNum type="arabicPeriod"/>
            </a:pPr>
            <a:r>
              <a:rPr lang="en-US" dirty="0"/>
              <a:t>The world continues to change. </a:t>
            </a:r>
          </a:p>
          <a:p>
            <a:pPr marL="387350" indent="-228600">
              <a:buFont typeface="+mj-lt"/>
              <a:buAutoNum type="arabicPeriod"/>
            </a:pPr>
            <a:r>
              <a:rPr lang="en-US" dirty="0"/>
              <a:t>And productive coexistence with technology is not guaranteed. </a:t>
            </a:r>
          </a:p>
          <a:p>
            <a:pPr marL="387350" indent="-228600">
              <a:buFont typeface="+mj-lt"/>
              <a:buAutoNum type="arabicPeriod"/>
            </a:pPr>
            <a:r>
              <a:rPr lang="en-US" dirty="0"/>
              <a:t>Our jobs—and I mean quite literally our jobs---depend on thoughtful use of this new class of tools for economic development</a:t>
            </a:r>
          </a:p>
        </p:txBody>
      </p:sp>
    </p:spTree>
    <p:extLst>
      <p:ext uri="{BB962C8B-B14F-4D97-AF65-F5344CB8AC3E}">
        <p14:creationId xmlns:p14="http://schemas.microsoft.com/office/powerpoint/2010/main" val="374897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aafc8fb7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aafc8fb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Font typeface="+mj-lt"/>
              <a:buAutoNum type="arabicPeriod"/>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Believe it or not, I wrote my very first AI app in 1999 for an elective course on machine learning. I used the Perl programming language to implement a shallow neural network for handwriting recognition</a:t>
            </a:r>
          </a:p>
          <a:p>
            <a:endParaRPr lang="en-US" b="1" dirty="0"/>
          </a:p>
          <a:p>
            <a:r>
              <a:rPr lang="en-US" b="1" dirty="0"/>
              <a:t>1990s - Expert Systems and Rule-Based AI</a:t>
            </a:r>
            <a:r>
              <a:rPr lang="en-US" dirty="0"/>
              <a:t>:</a:t>
            </a:r>
          </a:p>
          <a:p>
            <a:pPr lvl="1"/>
            <a:r>
              <a:rPr lang="en-US" b="1" dirty="0"/>
              <a:t>Expert Systems</a:t>
            </a:r>
            <a:r>
              <a:rPr lang="en-US" dirty="0"/>
              <a:t>: These were computer systems that emulated the decision-making abilities of a human expert. They relied on a set of manually crafted rules.</a:t>
            </a:r>
          </a:p>
          <a:p>
            <a:pPr lvl="1"/>
            <a:r>
              <a:rPr lang="en-US" b="1" dirty="0"/>
              <a:t>Backpropagation</a:t>
            </a:r>
            <a:r>
              <a:rPr lang="en-US" dirty="0"/>
              <a:t>: Although the concept existed before the 1990s, it began to gain traction during this period, leading to the growth of neural networks.</a:t>
            </a:r>
          </a:p>
          <a:p>
            <a:pPr lvl="1"/>
            <a:r>
              <a:rPr lang="en-US" b="1" dirty="0"/>
              <a:t>Reinforcement Learning</a:t>
            </a:r>
            <a:r>
              <a:rPr lang="en-US" dirty="0"/>
              <a:t>: This concept began to gain popularity, particularly Q-learning, which provided a foundation for many contemporary AI systems.</a:t>
            </a:r>
          </a:p>
          <a:p>
            <a:r>
              <a:rPr lang="en-US" b="1" dirty="0"/>
              <a:t>2000s - The Rise of Machine Learning</a:t>
            </a:r>
            <a:r>
              <a:rPr lang="en-US" dirty="0"/>
              <a:t>:</a:t>
            </a:r>
          </a:p>
          <a:p>
            <a:pPr lvl="1"/>
            <a:r>
              <a:rPr lang="en-US" b="1" dirty="0"/>
              <a:t>Support Vector Machines (SVM)</a:t>
            </a:r>
            <a:r>
              <a:rPr lang="en-US" dirty="0"/>
              <a:t> and </a:t>
            </a:r>
            <a:r>
              <a:rPr lang="en-US" b="1" dirty="0"/>
              <a:t>Random Forests</a:t>
            </a:r>
            <a:r>
              <a:rPr lang="en-US" dirty="0"/>
              <a:t>: These became popular machine learning models for classification tasks.</a:t>
            </a:r>
          </a:p>
          <a:p>
            <a:pPr lvl="1"/>
            <a:r>
              <a:rPr lang="en-US" b="1" dirty="0"/>
              <a:t>Natural Language Processing (NLP)</a:t>
            </a:r>
            <a:r>
              <a:rPr lang="en-US" dirty="0"/>
              <a:t>: Statistical methods, such as Latent Dirichlet Allocation (LDA) for topic modeling, started to dominate the NLP scene.</a:t>
            </a:r>
          </a:p>
          <a:p>
            <a:pPr lvl="1"/>
            <a:r>
              <a:rPr lang="en-US" b="1" dirty="0"/>
              <a:t>Deep Learning Begins</a:t>
            </a:r>
            <a:r>
              <a:rPr lang="en-US" dirty="0"/>
              <a:t>: Pre-training strategies for deep architectures, including early work on Deep Belief Networks by Geoffrey Hinton and his team, sowed the seeds for the deep learning revolution.</a:t>
            </a:r>
          </a:p>
          <a:p>
            <a:pPr lvl="1"/>
            <a:r>
              <a:rPr lang="en-US" b="1" dirty="0"/>
              <a:t>Datasets and Competitions</a:t>
            </a:r>
            <a:r>
              <a:rPr lang="en-US" dirty="0"/>
              <a:t>: Platforms like Kaggle began hosting machine learning competitions, encouraging the development and sharing of advanced models.</a:t>
            </a:r>
          </a:p>
          <a:p>
            <a:r>
              <a:rPr lang="en-US" b="1" dirty="0"/>
              <a:t>2010s - The Deep Learning Revolution</a:t>
            </a:r>
            <a:r>
              <a:rPr lang="en-US" dirty="0"/>
              <a:t>:</a:t>
            </a:r>
          </a:p>
          <a:p>
            <a:pPr lvl="1"/>
            <a:r>
              <a:rPr lang="en-US" b="1" dirty="0"/>
              <a:t>Deep Neural Networks</a:t>
            </a:r>
            <a:r>
              <a:rPr lang="en-US" dirty="0"/>
              <a:t>: The success of deep learning models in the ImageNet competition, particularly Convolutional Neural Networks (CNNs), propelled deep learning to the forefront.</a:t>
            </a:r>
          </a:p>
          <a:p>
            <a:pPr lvl="1"/>
            <a:r>
              <a:rPr lang="en-US" b="1" dirty="0"/>
              <a:t>Transfer Learning</a:t>
            </a:r>
            <a:r>
              <a:rPr lang="en-US" dirty="0"/>
              <a:t>: Models like BERT, GPT, and their derivatives revolutionized NLP, allowing for pre-trained models to be fine-tuned on specific tasks.</a:t>
            </a:r>
          </a:p>
          <a:p>
            <a:pPr lvl="1"/>
            <a:r>
              <a:rPr lang="en-US" b="1" dirty="0"/>
              <a:t>Generative Adversarial Networks (GANs)</a:t>
            </a:r>
            <a:r>
              <a:rPr lang="en-US" dirty="0"/>
              <a:t>: Introduced by Ian Goodfellow and his team, these became a powerful tool for generating synthetic data.</a:t>
            </a:r>
          </a:p>
          <a:p>
            <a:pPr lvl="1"/>
            <a:r>
              <a:rPr lang="en-US" b="1" dirty="0"/>
              <a:t>Reinforcement Learning Advances</a:t>
            </a:r>
            <a:r>
              <a:rPr lang="en-US" dirty="0"/>
              <a:t>: Techniques like Deep Q Networks (DQNs) and algorithms like AlphaGo by DeepMind showcased the potential of combining deep learning and reinforcement learning.</a:t>
            </a:r>
          </a:p>
          <a:p>
            <a:pPr lvl="1"/>
            <a:r>
              <a:rPr lang="en-US" b="1" dirty="0"/>
              <a:t>Explainable AI (XAI)</a:t>
            </a:r>
            <a:r>
              <a:rPr lang="en-US" dirty="0"/>
              <a:t>: As deep learning models became more prevalent, there was a push to understand and interpret their decision-making processes.</a:t>
            </a:r>
          </a:p>
          <a:p>
            <a:pPr lvl="1"/>
            <a:r>
              <a:rPr lang="en-US" b="1" dirty="0"/>
              <a:t>Edge AI</a:t>
            </a:r>
            <a:r>
              <a:rPr lang="en-US" dirty="0"/>
              <a:t>: With the improvement in hardware, AI began moving from centralized data centers to edge devices, such as smartphones and IoT devices.</a:t>
            </a:r>
          </a:p>
          <a:p>
            <a:r>
              <a:rPr lang="en-US" b="1" dirty="0"/>
              <a:t>2020s - Ethics, Generalization, and Integration</a:t>
            </a:r>
            <a:r>
              <a:rPr lang="en-US" dirty="0"/>
              <a:t>:</a:t>
            </a:r>
          </a:p>
          <a:p>
            <a:pPr lvl="1"/>
            <a:r>
              <a:rPr lang="en-US" b="1" dirty="0"/>
              <a:t>Ethics in AI</a:t>
            </a:r>
            <a:r>
              <a:rPr lang="en-US" dirty="0"/>
              <a:t>: Concerns over fairness, accountability, transparency, and biases in AI have led to a surge in research focused on ethical AI.</a:t>
            </a:r>
          </a:p>
          <a:p>
            <a:pPr lvl="1"/>
            <a:r>
              <a:rPr lang="en-US" b="1" dirty="0"/>
              <a:t>Few-shot and Zero-shot Learning</a:t>
            </a:r>
            <a:r>
              <a:rPr lang="en-US" dirty="0"/>
              <a:t>: Techniques aiming to train models on limited data started becoming prominent.</a:t>
            </a:r>
          </a:p>
          <a:p>
            <a:pPr lvl="1"/>
            <a:r>
              <a:rPr lang="en-US" b="1" dirty="0"/>
              <a:t>AI in Real-world Applications</a:t>
            </a:r>
            <a:r>
              <a:rPr lang="en-US" dirty="0"/>
              <a:t>: Integration of AI in sectors like healthcare, finance, automotive (self-driving cars), and more.</a:t>
            </a:r>
          </a:p>
          <a:p>
            <a:pPr lvl="1"/>
            <a:r>
              <a:rPr lang="en-US" b="1" dirty="0"/>
              <a:t>Language Models</a:t>
            </a:r>
            <a:r>
              <a:rPr lang="en-US" dirty="0"/>
              <a:t>: The rise of large-scale models, like GPT-3 and GPT-4 by </a:t>
            </a:r>
            <a:r>
              <a:rPr lang="en-US" dirty="0" err="1"/>
              <a:t>OpenAI</a:t>
            </a:r>
            <a:r>
              <a:rPr lang="en-US" dirty="0"/>
              <a:t>, showcased the capability of AI in generating human-like text.</a:t>
            </a:r>
          </a:p>
          <a:p>
            <a:endParaRPr lang="en-US" dirty="0"/>
          </a:p>
        </p:txBody>
      </p:sp>
    </p:spTree>
    <p:extLst>
      <p:ext uri="{BB962C8B-B14F-4D97-AF65-F5344CB8AC3E}">
        <p14:creationId xmlns:p14="http://schemas.microsoft.com/office/powerpoint/2010/main" val="209420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1990s - Expert Systems and Rule-Based AI</a:t>
            </a:r>
            <a:r>
              <a:rPr lang="en-US" dirty="0"/>
              <a:t>:</a:t>
            </a:r>
          </a:p>
          <a:p>
            <a:pPr lvl="1"/>
            <a:r>
              <a:rPr lang="en-US" b="1" dirty="0"/>
              <a:t>Expert Systems</a:t>
            </a:r>
            <a:r>
              <a:rPr lang="en-US" dirty="0"/>
              <a:t>: These were computer systems that emulated the decision-making abilities of a human expert. They relied on a set of manually crafted rules.</a:t>
            </a:r>
          </a:p>
          <a:p>
            <a:pPr lvl="1"/>
            <a:r>
              <a:rPr lang="en-US" b="1" dirty="0"/>
              <a:t>Backpropagation</a:t>
            </a:r>
            <a:r>
              <a:rPr lang="en-US" dirty="0"/>
              <a:t>: Although the concept existed before the 1990s, it began to gain traction during this period, leading to the growth of neural networks.</a:t>
            </a:r>
          </a:p>
          <a:p>
            <a:pPr lvl="1"/>
            <a:r>
              <a:rPr lang="en-US" b="1" dirty="0"/>
              <a:t>Reinforcement Learning</a:t>
            </a:r>
            <a:r>
              <a:rPr lang="en-US" dirty="0"/>
              <a:t>: This concept began to gain popularity, particularly Q-learning, which provided a foundation for many contemporary AI systems.</a:t>
            </a:r>
          </a:p>
          <a:p>
            <a:r>
              <a:rPr lang="en-US" b="1" dirty="0"/>
              <a:t>2000s - The Rise of Machine Learning</a:t>
            </a:r>
            <a:r>
              <a:rPr lang="en-US" dirty="0"/>
              <a:t>:</a:t>
            </a:r>
          </a:p>
          <a:p>
            <a:pPr lvl="1"/>
            <a:r>
              <a:rPr lang="en-US" b="1" dirty="0"/>
              <a:t>Support Vector Machines (SVM)</a:t>
            </a:r>
            <a:r>
              <a:rPr lang="en-US" dirty="0"/>
              <a:t> and </a:t>
            </a:r>
            <a:r>
              <a:rPr lang="en-US" b="1" dirty="0"/>
              <a:t>Random Forests</a:t>
            </a:r>
            <a:r>
              <a:rPr lang="en-US" dirty="0"/>
              <a:t>: These became popular machine learning models for classification tasks.</a:t>
            </a:r>
          </a:p>
          <a:p>
            <a:pPr lvl="1"/>
            <a:r>
              <a:rPr lang="en-US" b="1" dirty="0"/>
              <a:t>Natural Language Processing (NLP)</a:t>
            </a:r>
            <a:r>
              <a:rPr lang="en-US" dirty="0"/>
              <a:t>: Statistical methods, such as Latent Dirichlet Allocation (LDA) for topic modeling, started to dominate the NLP scene.</a:t>
            </a:r>
          </a:p>
          <a:p>
            <a:pPr lvl="1"/>
            <a:r>
              <a:rPr lang="en-US" b="1" dirty="0"/>
              <a:t>Deep Learning Begins</a:t>
            </a:r>
            <a:r>
              <a:rPr lang="en-US" dirty="0"/>
              <a:t>: Pre-training strategies for deep architectures, including early work on Deep Belief Networks by Geoffrey Hinton and his team, sowed the seeds for the deep learning revolution.</a:t>
            </a:r>
          </a:p>
          <a:p>
            <a:pPr lvl="1"/>
            <a:r>
              <a:rPr lang="en-US" b="1" dirty="0"/>
              <a:t>Datasets and Competitions</a:t>
            </a:r>
            <a:r>
              <a:rPr lang="en-US" dirty="0"/>
              <a:t>: Platforms like Kaggle began hosting machine learning competitions, encouraging the development and sharing of advanced models.</a:t>
            </a:r>
          </a:p>
          <a:p>
            <a:r>
              <a:rPr lang="en-US" b="1" dirty="0"/>
              <a:t>2010s - The Deep Learning Revolution</a:t>
            </a:r>
            <a:r>
              <a:rPr lang="en-US" dirty="0"/>
              <a:t>:</a:t>
            </a:r>
          </a:p>
          <a:p>
            <a:pPr lvl="1"/>
            <a:r>
              <a:rPr lang="en-US" b="1" dirty="0"/>
              <a:t>Deep Neural Networks</a:t>
            </a:r>
            <a:r>
              <a:rPr lang="en-US" dirty="0"/>
              <a:t>: The success of deep learning models in the ImageNet competition, particularly Convolutional Neural Networks (CNNs), propelled deep learning to the forefront.</a:t>
            </a:r>
          </a:p>
          <a:p>
            <a:pPr lvl="1"/>
            <a:r>
              <a:rPr lang="en-US" b="1" dirty="0"/>
              <a:t>Transfer Learning</a:t>
            </a:r>
            <a:r>
              <a:rPr lang="en-US" dirty="0"/>
              <a:t>: Models like BERT, GPT, and their derivatives revolutionized NLP, allowing for pre-trained models to be fine-tuned on specific tasks.</a:t>
            </a:r>
          </a:p>
          <a:p>
            <a:pPr lvl="1"/>
            <a:r>
              <a:rPr lang="en-US" b="1" dirty="0"/>
              <a:t>Generative Adversarial Networks (GANs)</a:t>
            </a:r>
            <a:r>
              <a:rPr lang="en-US" dirty="0"/>
              <a:t>: Introduced by Ian Goodfellow and his team, these became a powerful tool for generating synthetic data.</a:t>
            </a:r>
          </a:p>
          <a:p>
            <a:pPr lvl="1"/>
            <a:r>
              <a:rPr lang="en-US" b="1" dirty="0"/>
              <a:t>Reinforcement Learning Advances</a:t>
            </a:r>
            <a:r>
              <a:rPr lang="en-US" dirty="0"/>
              <a:t>: Techniques like Deep Q Networks (DQNs) and algorithms like AlphaGo by DeepMind showcased the potential of combining deep learning and reinforcement learning.</a:t>
            </a:r>
          </a:p>
          <a:p>
            <a:pPr lvl="1"/>
            <a:r>
              <a:rPr lang="en-US" b="1" dirty="0"/>
              <a:t>Explainable AI (XAI)</a:t>
            </a:r>
            <a:r>
              <a:rPr lang="en-US" dirty="0"/>
              <a:t>: As deep learning models became more prevalent, there was a push to understand and interpret their decision-making processes.</a:t>
            </a:r>
          </a:p>
          <a:p>
            <a:pPr lvl="1"/>
            <a:r>
              <a:rPr lang="en-US" b="1" dirty="0"/>
              <a:t>Edge AI</a:t>
            </a:r>
            <a:r>
              <a:rPr lang="en-US" dirty="0"/>
              <a:t>: With the improvement in hardware, AI began moving from centralized data centers to edge devices, such as smartphones and IoT devices.</a:t>
            </a:r>
          </a:p>
          <a:p>
            <a:r>
              <a:rPr lang="en-US" b="1" dirty="0"/>
              <a:t>2020s - Ethics, Generalization, and Integration</a:t>
            </a:r>
            <a:r>
              <a:rPr lang="en-US" dirty="0"/>
              <a:t>:</a:t>
            </a:r>
          </a:p>
          <a:p>
            <a:pPr lvl="1"/>
            <a:r>
              <a:rPr lang="en-US" b="1" dirty="0"/>
              <a:t>Ethics in AI</a:t>
            </a:r>
            <a:r>
              <a:rPr lang="en-US" dirty="0"/>
              <a:t>: Concerns over fairness, accountability, transparency, and biases in AI have led to a surge in research focused on ethical AI.</a:t>
            </a:r>
          </a:p>
          <a:p>
            <a:pPr lvl="1"/>
            <a:r>
              <a:rPr lang="en-US" b="1" dirty="0"/>
              <a:t>Few-shot and Zero-shot Learning</a:t>
            </a:r>
            <a:r>
              <a:rPr lang="en-US" dirty="0"/>
              <a:t>: Techniques aiming to train models on limited data started becoming prominent.</a:t>
            </a:r>
          </a:p>
          <a:p>
            <a:pPr lvl="1"/>
            <a:r>
              <a:rPr lang="en-US" b="1" dirty="0"/>
              <a:t>AI in Real-world Applications</a:t>
            </a:r>
            <a:r>
              <a:rPr lang="en-US" dirty="0"/>
              <a:t>: Integration of AI in sectors like healthcare, finance, automotive (self-driving cars), and more.</a:t>
            </a:r>
          </a:p>
          <a:p>
            <a:pPr lvl="1"/>
            <a:r>
              <a:rPr lang="en-US" b="1" dirty="0"/>
              <a:t>Language Models</a:t>
            </a:r>
            <a:r>
              <a:rPr lang="en-US" dirty="0"/>
              <a:t>: The rise of large-scale models, like GPT-3 and GPT-4 by </a:t>
            </a:r>
            <a:r>
              <a:rPr lang="en-US" dirty="0" err="1"/>
              <a:t>OpenAI</a:t>
            </a:r>
            <a:r>
              <a:rPr lang="en-US" dirty="0"/>
              <a:t>, showcased the capability of AI in generating human-like text.</a:t>
            </a:r>
          </a:p>
          <a:p>
            <a:endParaRPr lang="en-US" dirty="0"/>
          </a:p>
        </p:txBody>
      </p:sp>
    </p:spTree>
    <p:extLst>
      <p:ext uri="{BB962C8B-B14F-4D97-AF65-F5344CB8AC3E}">
        <p14:creationId xmlns:p14="http://schemas.microsoft.com/office/powerpoint/2010/main" val="94626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104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aafc8fb7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aafc8fb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aafc8fb7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aafc8fb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09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7C1026"/>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585100" y="2910325"/>
            <a:ext cx="8014500" cy="13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2" name="Google Shape;12;p2"/>
          <p:cNvCxnSpPr/>
          <p:nvPr/>
        </p:nvCxnSpPr>
        <p:spPr>
          <a:xfrm>
            <a:off x="738750" y="2834125"/>
            <a:ext cx="7666500" cy="0"/>
          </a:xfrm>
          <a:prstGeom prst="straightConnector1">
            <a:avLst/>
          </a:prstGeom>
          <a:noFill/>
          <a:ln w="9525" cap="flat" cmpd="sng">
            <a:solidFill>
              <a:srgbClr val="EBDFC7"/>
            </a:solidFill>
            <a:prstDash val="solid"/>
            <a:round/>
            <a:headEnd type="none" w="med" len="med"/>
            <a:tailEnd type="none" w="med" len="med"/>
          </a:ln>
        </p:spPr>
      </p:cxnSp>
      <p:sp>
        <p:nvSpPr>
          <p:cNvPr id="13" name="Google Shape;13;p2"/>
          <p:cNvSpPr txBox="1"/>
          <p:nvPr/>
        </p:nvSpPr>
        <p:spPr>
          <a:xfrm>
            <a:off x="585100" y="2910325"/>
            <a:ext cx="8014500" cy="13569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cxnSp>
        <p:nvCxnSpPr>
          <p:cNvPr id="14" name="Google Shape;14;p2"/>
          <p:cNvCxnSpPr/>
          <p:nvPr/>
        </p:nvCxnSpPr>
        <p:spPr>
          <a:xfrm>
            <a:off x="738750" y="2834125"/>
            <a:ext cx="7666500" cy="0"/>
          </a:xfrm>
          <a:prstGeom prst="straightConnector1">
            <a:avLst/>
          </a:prstGeom>
          <a:noFill/>
          <a:ln w="9525" cap="flat" cmpd="sng">
            <a:solidFill>
              <a:srgbClr val="EBDFC7"/>
            </a:solidFill>
            <a:prstDash val="solid"/>
            <a:round/>
            <a:headEnd type="none" w="med" len="med"/>
            <a:tailEnd type="none" w="med" len="med"/>
          </a:ln>
        </p:spPr>
      </p:cxnSp>
      <p:sp>
        <p:nvSpPr>
          <p:cNvPr id="15" name="Google Shape;15;p2"/>
          <p:cNvSpPr txBox="1">
            <a:spLocks noGrp="1"/>
          </p:cNvSpPr>
          <p:nvPr>
            <p:ph type="title"/>
          </p:nvPr>
        </p:nvSpPr>
        <p:spPr>
          <a:xfrm>
            <a:off x="311700" y="186875"/>
            <a:ext cx="8520600" cy="2456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EBDFC7"/>
              </a:buClr>
              <a:buSzPts val="3800"/>
              <a:buNone/>
              <a:defRPr sz="3800">
                <a:solidFill>
                  <a:srgbClr val="EBDFC7"/>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1664550" y="330675"/>
            <a:ext cx="5814900" cy="1162800"/>
          </a:xfrm>
          <a:prstGeom prst="rect">
            <a:avLst/>
          </a:prstGeom>
          <a:noFill/>
        </p:spPr>
        <p:txBody>
          <a:bodyPr spcFirstLastPara="1" wrap="square" lIns="91425" tIns="91425" rIns="91425" bIns="91425" anchor="ctr" anchorCtr="0">
            <a:normAutofit/>
          </a:bodyPr>
          <a:lstStyle>
            <a:lvl1pPr lvl="0" algn="ctr">
              <a:spcBef>
                <a:spcPts val="0"/>
              </a:spcBef>
              <a:spcAft>
                <a:spcPts val="0"/>
              </a:spcAft>
              <a:buClr>
                <a:srgbClr val="BA0C2F"/>
              </a:buClr>
              <a:buSzPts val="3800"/>
              <a:buNone/>
              <a:defRPr sz="3800">
                <a:solidFill>
                  <a:srgbClr val="BA0C2F"/>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 name="Google Shape;55;p11"/>
          <p:cNvSpPr txBox="1">
            <a:spLocks noGrp="1"/>
          </p:cNvSpPr>
          <p:nvPr>
            <p:ph type="body" idx="1"/>
          </p:nvPr>
        </p:nvSpPr>
        <p:spPr>
          <a:xfrm>
            <a:off x="311700" y="1701250"/>
            <a:ext cx="8520600" cy="2751900"/>
          </a:xfrm>
          <a:prstGeom prst="rect">
            <a:avLst/>
          </a:prstGeom>
        </p:spPr>
        <p:txBody>
          <a:bodyPr spcFirstLastPara="1" wrap="square" lIns="91425" tIns="91425" rIns="91425" bIns="91425" anchor="ctr"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7" name="Google Shape;57;p11"/>
          <p:cNvCxnSpPr/>
          <p:nvPr/>
        </p:nvCxnSpPr>
        <p:spPr>
          <a:xfrm>
            <a:off x="1664550" y="1572425"/>
            <a:ext cx="5837700" cy="0"/>
          </a:xfrm>
          <a:prstGeom prst="straightConnector1">
            <a:avLst/>
          </a:prstGeom>
          <a:noFill/>
          <a:ln w="9525" cap="flat" cmpd="sng">
            <a:solidFill>
              <a:srgbClr val="EBDFC7"/>
            </a:solidFill>
            <a:prstDash val="solid"/>
            <a:round/>
            <a:headEnd type="none" w="med" len="med"/>
            <a:tailEnd type="none" w="med" len="med"/>
          </a:ln>
        </p:spPr>
      </p:cxnSp>
    </p:spTree>
    <p:extLst>
      <p:ext uri="{BB962C8B-B14F-4D97-AF65-F5344CB8AC3E}">
        <p14:creationId xmlns:p14="http://schemas.microsoft.com/office/powerpoint/2010/main" val="111948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7C1026"/>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1102200"/>
            <a:ext cx="8520600" cy="29391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EBDFC7"/>
              </a:buClr>
              <a:buSzPts val="3800"/>
              <a:buNone/>
              <a:defRPr sz="3800">
                <a:solidFill>
                  <a:srgbClr val="EBDFC7"/>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9" name="Google Shape;19;p3"/>
          <p:cNvCxnSpPr/>
          <p:nvPr/>
        </p:nvCxnSpPr>
        <p:spPr>
          <a:xfrm>
            <a:off x="738750" y="3021000"/>
            <a:ext cx="7666500" cy="0"/>
          </a:xfrm>
          <a:prstGeom prst="straightConnector1">
            <a:avLst/>
          </a:prstGeom>
          <a:noFill/>
          <a:ln w="9525" cap="flat" cmpd="sng">
            <a:solidFill>
              <a:srgbClr val="EBDFC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2681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5"/>
          <p:cNvCxnSpPr/>
          <p:nvPr/>
        </p:nvCxnSpPr>
        <p:spPr>
          <a:xfrm>
            <a:off x="293550" y="933950"/>
            <a:ext cx="8556900" cy="0"/>
          </a:xfrm>
          <a:prstGeom prst="straightConnector1">
            <a:avLst/>
          </a:prstGeom>
          <a:noFill/>
          <a:ln w="9525" cap="flat" cmpd="sng">
            <a:solidFill>
              <a:srgbClr val="EBDFC7"/>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2681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p6"/>
          <p:cNvCxnSpPr/>
          <p:nvPr/>
        </p:nvCxnSpPr>
        <p:spPr>
          <a:xfrm>
            <a:off x="293550" y="933950"/>
            <a:ext cx="8556900" cy="0"/>
          </a:xfrm>
          <a:prstGeom prst="straightConnector1">
            <a:avLst/>
          </a:prstGeom>
          <a:noFill/>
          <a:ln w="9525" cap="flat" cmpd="sng">
            <a:solidFill>
              <a:srgbClr val="EBDFC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9" name="Google Shape;39;p7"/>
          <p:cNvCxnSpPr/>
          <p:nvPr/>
        </p:nvCxnSpPr>
        <p:spPr>
          <a:xfrm>
            <a:off x="293550" y="1389600"/>
            <a:ext cx="8556900" cy="0"/>
          </a:xfrm>
          <a:prstGeom prst="straightConnector1">
            <a:avLst/>
          </a:prstGeom>
          <a:noFill/>
          <a:ln w="9525" cap="flat" cmpd="sng">
            <a:solidFill>
              <a:srgbClr val="EBDFC7"/>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2" name="Google Shape;4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3" name="Google Shape;43;p8"/>
          <p:cNvCxnSpPr/>
          <p:nvPr/>
        </p:nvCxnSpPr>
        <p:spPr>
          <a:xfrm>
            <a:off x="293550" y="3384825"/>
            <a:ext cx="8556900" cy="0"/>
          </a:xfrm>
          <a:prstGeom prst="straightConnector1">
            <a:avLst/>
          </a:prstGeom>
          <a:noFill/>
          <a:ln w="9525" cap="flat" cmpd="sng">
            <a:solidFill>
              <a:srgbClr val="EBDFC7"/>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681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830B23"/>
              </a:buClr>
              <a:buSzPts val="2800"/>
              <a:buFont typeface="Lora"/>
              <a:buNone/>
              <a:defRPr sz="2800">
                <a:solidFill>
                  <a:srgbClr val="830B23"/>
                </a:solidFill>
                <a:latin typeface="Lora"/>
                <a:ea typeface="Lora"/>
                <a:cs typeface="Lora"/>
                <a:sym typeface="Lor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SzPts val="1800"/>
              <a:buFont typeface="Montserrat"/>
              <a:buChar char="●"/>
              <a:defRPr sz="1800">
                <a:latin typeface="Montserrat"/>
                <a:ea typeface="Montserrat"/>
                <a:cs typeface="Montserrat"/>
                <a:sym typeface="Montserrat"/>
              </a:defRPr>
            </a:lvl1pPr>
            <a:lvl2pPr marL="914400" lvl="1"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lnSpc>
                <a:spcPct val="115000"/>
              </a:lnSpc>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C1026"/>
        </a:solid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3">
            <a:alphaModFix/>
          </a:blip>
          <a:stretch>
            <a:fillRect/>
          </a:stretch>
        </p:blipFill>
        <p:spPr>
          <a:xfrm>
            <a:off x="0" y="321"/>
            <a:ext cx="9144003" cy="5142859"/>
          </a:xfrm>
          <a:prstGeom prst="rect">
            <a:avLst/>
          </a:prstGeom>
          <a:noFill/>
          <a:ln>
            <a:noFill/>
          </a:ln>
        </p:spPr>
      </p:pic>
      <p:pic>
        <p:nvPicPr>
          <p:cNvPr id="65" name="Google Shape;65;p13"/>
          <p:cNvPicPr preferRelativeResize="0"/>
          <p:nvPr/>
        </p:nvPicPr>
        <p:blipFill>
          <a:blip r:embed="rId4">
            <a:alphaModFix/>
          </a:blip>
          <a:stretch>
            <a:fillRect/>
          </a:stretch>
        </p:blipFill>
        <p:spPr>
          <a:xfrm>
            <a:off x="821775" y="1878561"/>
            <a:ext cx="7696476" cy="1032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555600"/>
            <a:ext cx="4747188"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Energy and Storage</a:t>
            </a:r>
            <a:endParaRPr sz="2800" dirty="0"/>
          </a:p>
        </p:txBody>
      </p:sp>
      <p:sp>
        <p:nvSpPr>
          <p:cNvPr id="71" name="Google Shape;71;p14"/>
          <p:cNvSpPr txBox="1">
            <a:spLocks noGrp="1"/>
          </p:cNvSpPr>
          <p:nvPr>
            <p:ph type="body" idx="1"/>
          </p:nvPr>
        </p:nvSpPr>
        <p:spPr>
          <a:xfrm>
            <a:off x="311700" y="1554050"/>
            <a:ext cx="4747188" cy="3179400"/>
          </a:xfrm>
          <a:prstGeom prst="rect">
            <a:avLst/>
          </a:prstGeom>
        </p:spPr>
        <p:txBody>
          <a:bodyPr spcFirstLastPara="1" wrap="square" lIns="91425" tIns="91425" rIns="91425" bIns="91425" anchor="t" anchorCtr="0">
            <a:normAutofit/>
          </a:bodyPr>
          <a:lstStyle/>
          <a:p>
            <a:pPr lvl="0" indent="-336550">
              <a:buSzPts val="1700"/>
              <a:buAutoNum type="arabicPeriod"/>
            </a:pPr>
            <a:r>
              <a:rPr lang="en-US" sz="1700" b="1" dirty="0"/>
              <a:t>Follow</a:t>
            </a:r>
            <a:r>
              <a:rPr lang="en-US" sz="1700" dirty="0"/>
              <a:t> known energy usage patterns to interact with smart thermostats</a:t>
            </a:r>
          </a:p>
          <a:p>
            <a:pPr lvl="0" indent="-336550">
              <a:buSzPts val="1700"/>
              <a:buAutoNum type="arabicPeriod"/>
            </a:pPr>
            <a:r>
              <a:rPr lang="en-US" sz="1700" b="1" dirty="0"/>
              <a:t>Learn</a:t>
            </a:r>
            <a:r>
              <a:rPr lang="en-US" sz="1700" dirty="0"/>
              <a:t> what types of incentives and messaging lead to conservation</a:t>
            </a:r>
          </a:p>
          <a:p>
            <a:pPr lvl="0" indent="-336550">
              <a:buSzPts val="1700"/>
              <a:buAutoNum type="arabicPeriod"/>
            </a:pPr>
            <a:r>
              <a:rPr lang="en-US" sz="1700" b="1" dirty="0"/>
              <a:t>Predict</a:t>
            </a:r>
            <a:r>
              <a:rPr lang="en-US" sz="1700" dirty="0"/>
              <a:t> how energy usage will change with demand for electric cars</a:t>
            </a:r>
          </a:p>
          <a:p>
            <a:pPr lvl="0" indent="-336550">
              <a:buSzPts val="1700"/>
              <a:buAutoNum type="arabicPeriod"/>
            </a:pPr>
            <a:r>
              <a:rPr lang="en-US" sz="1700" b="1" dirty="0"/>
              <a:t>Generate</a:t>
            </a:r>
            <a:r>
              <a:rPr lang="en-US" sz="1700" dirty="0"/>
              <a:t> a map of the best locations for offshore wind power</a:t>
            </a:r>
          </a:p>
          <a:p>
            <a:pPr lvl="0" indent="-336550">
              <a:buSzPts val="1700"/>
              <a:buAutoNum type="arabicPeriod"/>
            </a:pPr>
            <a:endParaRPr sz="1700" dirty="0"/>
          </a:p>
        </p:txBody>
      </p:sp>
      <p:pic>
        <p:nvPicPr>
          <p:cNvPr id="3" name="Picture 2">
            <a:extLst>
              <a:ext uri="{FF2B5EF4-FFF2-40B4-BE49-F238E27FC236}">
                <a16:creationId xmlns:a16="http://schemas.microsoft.com/office/drawing/2014/main" id="{FFB69523-B798-1D2C-271A-6C617C7B3409}"/>
              </a:ext>
            </a:extLst>
          </p:cNvPr>
          <p:cNvPicPr>
            <a:picLocks noChangeAspect="1"/>
          </p:cNvPicPr>
          <p:nvPr/>
        </p:nvPicPr>
        <p:blipFill>
          <a:blip r:embed="rId3"/>
          <a:srcRect l="11328" r="11328"/>
          <a:stretch/>
        </p:blipFill>
        <p:spPr>
          <a:xfrm>
            <a:off x="5165765" y="0"/>
            <a:ext cx="3978235" cy="5143500"/>
          </a:xfrm>
          <a:prstGeom prst="rect">
            <a:avLst/>
          </a:prstGeom>
        </p:spPr>
      </p:pic>
    </p:spTree>
    <p:extLst>
      <p:ext uri="{BB962C8B-B14F-4D97-AF65-F5344CB8AC3E}">
        <p14:creationId xmlns:p14="http://schemas.microsoft.com/office/powerpoint/2010/main" val="248170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555600"/>
            <a:ext cx="4747188"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Retail and Apparel</a:t>
            </a:r>
            <a:endParaRPr sz="2800" dirty="0"/>
          </a:p>
        </p:txBody>
      </p:sp>
      <p:sp>
        <p:nvSpPr>
          <p:cNvPr id="71" name="Google Shape;71;p14"/>
          <p:cNvSpPr txBox="1">
            <a:spLocks noGrp="1"/>
          </p:cNvSpPr>
          <p:nvPr>
            <p:ph type="body" idx="1"/>
          </p:nvPr>
        </p:nvSpPr>
        <p:spPr>
          <a:xfrm>
            <a:off x="311700" y="1554050"/>
            <a:ext cx="4747188" cy="3179400"/>
          </a:xfrm>
          <a:prstGeom prst="rect">
            <a:avLst/>
          </a:prstGeom>
        </p:spPr>
        <p:txBody>
          <a:bodyPr spcFirstLastPara="1" wrap="square" lIns="91425" tIns="91425" rIns="91425" bIns="91425" anchor="t" anchorCtr="0">
            <a:normAutofit/>
          </a:bodyPr>
          <a:lstStyle/>
          <a:p>
            <a:pPr lvl="0" indent="-336550">
              <a:buSzPts val="1700"/>
              <a:buAutoNum type="arabicPeriod"/>
            </a:pPr>
            <a:r>
              <a:rPr lang="en-US" sz="1700" b="1" dirty="0"/>
              <a:t>Follow</a:t>
            </a:r>
            <a:r>
              <a:rPr lang="en-US" sz="1700" dirty="0"/>
              <a:t> a routine that alerts users when their helmet is impacted</a:t>
            </a:r>
          </a:p>
          <a:p>
            <a:pPr lvl="0" indent="-336550">
              <a:buSzPts val="1700"/>
              <a:buAutoNum type="arabicPeriod"/>
            </a:pPr>
            <a:r>
              <a:rPr lang="en-US" sz="1700" b="1" dirty="0"/>
              <a:t>Learn</a:t>
            </a:r>
            <a:r>
              <a:rPr lang="en-US" sz="1700" dirty="0"/>
              <a:t> how different activities and usage patterns affect shoe longevity</a:t>
            </a:r>
          </a:p>
          <a:p>
            <a:pPr lvl="0" indent="-336550">
              <a:buSzPts val="1700"/>
              <a:buAutoNum type="arabicPeriod"/>
            </a:pPr>
            <a:r>
              <a:rPr lang="en-US" sz="1700" b="1" dirty="0"/>
              <a:t>Predict</a:t>
            </a:r>
            <a:r>
              <a:rPr lang="en-US" sz="1700" dirty="0"/>
              <a:t> level of exertion from sensors embedded in your ski boots</a:t>
            </a:r>
          </a:p>
          <a:p>
            <a:pPr lvl="0" indent="-336550">
              <a:buSzPts val="1700"/>
              <a:buAutoNum type="arabicPeriod"/>
            </a:pPr>
            <a:r>
              <a:rPr lang="en-US" sz="1700" b="1" dirty="0"/>
              <a:t>Generate</a:t>
            </a:r>
            <a:r>
              <a:rPr lang="en-US" sz="1700" dirty="0"/>
              <a:t> a staffing schedule based on video footage of customer traffic</a:t>
            </a:r>
            <a:endParaRPr sz="1700" dirty="0"/>
          </a:p>
        </p:txBody>
      </p:sp>
      <p:pic>
        <p:nvPicPr>
          <p:cNvPr id="3" name="Picture 2">
            <a:extLst>
              <a:ext uri="{FF2B5EF4-FFF2-40B4-BE49-F238E27FC236}">
                <a16:creationId xmlns:a16="http://schemas.microsoft.com/office/drawing/2014/main" id="{FFB69523-B798-1D2C-271A-6C617C7B3409}"/>
              </a:ext>
            </a:extLst>
          </p:cNvPr>
          <p:cNvPicPr>
            <a:picLocks noChangeAspect="1"/>
          </p:cNvPicPr>
          <p:nvPr/>
        </p:nvPicPr>
        <p:blipFill>
          <a:blip r:embed="rId3"/>
          <a:srcRect l="11328" r="11328"/>
          <a:stretch/>
        </p:blipFill>
        <p:spPr>
          <a:xfrm>
            <a:off x="5165765" y="0"/>
            <a:ext cx="3978235" cy="5143500"/>
          </a:xfrm>
          <a:prstGeom prst="rect">
            <a:avLst/>
          </a:prstGeom>
        </p:spPr>
      </p:pic>
    </p:spTree>
    <p:extLst>
      <p:ext uri="{BB962C8B-B14F-4D97-AF65-F5344CB8AC3E}">
        <p14:creationId xmlns:p14="http://schemas.microsoft.com/office/powerpoint/2010/main" val="115317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CCF3-07F9-82B1-DDB8-B9A5DD4A656D}"/>
              </a:ext>
            </a:extLst>
          </p:cNvPr>
          <p:cNvSpPr>
            <a:spLocks noGrp="1"/>
          </p:cNvSpPr>
          <p:nvPr>
            <p:ph type="title"/>
          </p:nvPr>
        </p:nvSpPr>
        <p:spPr/>
        <p:txBody>
          <a:bodyPr/>
          <a:lstStyle/>
          <a:p>
            <a:r>
              <a:rPr lang="en-US" dirty="0"/>
              <a:t>Skills for an AI-assisted Future</a:t>
            </a:r>
          </a:p>
        </p:txBody>
      </p:sp>
    </p:spTree>
    <p:extLst>
      <p:ext uri="{BB962C8B-B14F-4D97-AF65-F5344CB8AC3E}">
        <p14:creationId xmlns:p14="http://schemas.microsoft.com/office/powerpoint/2010/main" val="40772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555600"/>
            <a:ext cx="5909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Both manual laborers and knowledge workers at risk</a:t>
            </a:r>
            <a:endParaRPr sz="2800" dirty="0"/>
          </a:p>
        </p:txBody>
      </p:sp>
      <p:sp>
        <p:nvSpPr>
          <p:cNvPr id="78" name="Google Shape;78;p15"/>
          <p:cNvSpPr txBox="1">
            <a:spLocks noGrp="1"/>
          </p:cNvSpPr>
          <p:nvPr>
            <p:ph type="body" idx="1"/>
          </p:nvPr>
        </p:nvSpPr>
        <p:spPr>
          <a:xfrm>
            <a:off x="311700" y="1494675"/>
            <a:ext cx="5909700" cy="3179400"/>
          </a:xfrm>
          <a:prstGeom prst="rect">
            <a:avLst/>
          </a:prstGeom>
        </p:spPr>
        <p:txBody>
          <a:bodyPr spcFirstLastPara="1" wrap="square" lIns="91425" tIns="91425" rIns="91425" bIns="91425" anchor="t" anchorCtr="0">
            <a:noAutofit/>
          </a:bodyPr>
          <a:lstStyle/>
          <a:p>
            <a:pPr>
              <a:buFont typeface="+mj-lt"/>
              <a:buAutoNum type="arabicPeriod"/>
            </a:pPr>
            <a:r>
              <a:rPr lang="en-US" b="1" dirty="0"/>
              <a:t>Manufacturing</a:t>
            </a:r>
            <a:r>
              <a:rPr lang="en-US" dirty="0"/>
              <a:t>: Jobs in assembly lines, quality checks, and some aspects of plant operations can be automated using AI and robotics.</a:t>
            </a:r>
          </a:p>
          <a:p>
            <a:pPr>
              <a:buFont typeface="+mj-lt"/>
              <a:buAutoNum type="arabicPeriod"/>
            </a:pPr>
            <a:r>
              <a:rPr lang="en-US" b="1" dirty="0"/>
              <a:t>Agriculture</a:t>
            </a:r>
            <a:r>
              <a:rPr lang="en-US" dirty="0"/>
              <a:t>: Planting, harvesting, and sorting can be automated. Drones equipped with AI can monitor crop health, optimize irrigation, and predict diseases.</a:t>
            </a:r>
          </a:p>
          <a:p>
            <a:pPr>
              <a:buFont typeface="+mj-lt"/>
              <a:buAutoNum type="arabicPeriod"/>
            </a:pPr>
            <a:r>
              <a:rPr lang="en-US" b="1" dirty="0"/>
              <a:t>Customer Service</a:t>
            </a:r>
            <a:r>
              <a:rPr lang="en-US" dirty="0"/>
              <a:t>: First-level support in call centers or chat support, are already being replaced by AI-driven chatbots and voice assistants.</a:t>
            </a:r>
          </a:p>
          <a:p>
            <a:pPr>
              <a:buFont typeface="+mj-lt"/>
              <a:buAutoNum type="arabicPeriod"/>
            </a:pPr>
            <a:r>
              <a:rPr lang="en-US" b="1" dirty="0"/>
              <a:t>Retail</a:t>
            </a:r>
            <a:r>
              <a:rPr lang="en-US" dirty="0"/>
              <a:t>: Tasks like inventory management, billing, and even some sales roles might be impacted with the advancement of AI and robotics.</a:t>
            </a:r>
          </a:p>
          <a:p>
            <a:pPr>
              <a:buFont typeface="+mj-lt"/>
              <a:buAutoNum type="arabicPeriod"/>
            </a:pPr>
            <a:r>
              <a:rPr lang="en-US" b="1" dirty="0"/>
              <a:t>Banking and Finance</a:t>
            </a:r>
            <a:r>
              <a:rPr lang="en-US" dirty="0"/>
              <a:t>: Jobs that involve routine data analysis, credit checks, and even some investment strategies can be automated with AI algorithms.</a:t>
            </a:r>
            <a:endParaRPr lang="en-US" sz="1000" dirty="0">
              <a:effectLst/>
              <a:latin typeface=""/>
            </a:endParaRPr>
          </a:p>
          <a:p>
            <a:endParaRPr lang="en-US" sz="1000" dirty="0">
              <a:effectLst/>
              <a:latin typeface=""/>
            </a:endParaRPr>
          </a:p>
        </p:txBody>
      </p:sp>
      <p:pic>
        <p:nvPicPr>
          <p:cNvPr id="79" name="Google Shape;79;p15"/>
          <p:cNvPicPr preferRelativeResize="0"/>
          <p:nvPr/>
        </p:nvPicPr>
        <p:blipFill>
          <a:blip r:embed="rId3"/>
          <a:srcRect l="22000" r="22000"/>
          <a:stretch/>
        </p:blipFill>
        <p:spPr>
          <a:xfrm>
            <a:off x="6264491" y="0"/>
            <a:ext cx="2878658"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555600"/>
            <a:ext cx="5909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So what are we left with?</a:t>
            </a:r>
            <a:endParaRPr sz="2800" dirty="0"/>
          </a:p>
        </p:txBody>
      </p:sp>
      <p:sp>
        <p:nvSpPr>
          <p:cNvPr id="4" name="Down Arrow 3">
            <a:extLst>
              <a:ext uri="{FF2B5EF4-FFF2-40B4-BE49-F238E27FC236}">
                <a16:creationId xmlns:a16="http://schemas.microsoft.com/office/drawing/2014/main" id="{E957A5B4-FA21-D8F8-0C4F-6A4AEC044CB6}"/>
              </a:ext>
            </a:extLst>
          </p:cNvPr>
          <p:cNvSpPr/>
          <p:nvPr/>
        </p:nvSpPr>
        <p:spPr>
          <a:xfrm rot="10800000">
            <a:off x="850900" y="1676400"/>
            <a:ext cx="203200" cy="2933700"/>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E988A982-E9D9-8C2E-AA4A-C8E94C99F8DB}"/>
              </a:ext>
            </a:extLst>
          </p:cNvPr>
          <p:cNvSpPr/>
          <p:nvPr/>
        </p:nvSpPr>
        <p:spPr>
          <a:xfrm rot="16200000">
            <a:off x="4189399" y="1169999"/>
            <a:ext cx="206400" cy="6781801"/>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D383909C-5EC2-9EB8-AFEC-0EE3A643288B}"/>
              </a:ext>
            </a:extLst>
          </p:cNvPr>
          <p:cNvSpPr/>
          <p:nvPr/>
        </p:nvSpPr>
        <p:spPr>
          <a:xfrm rot="10800000">
            <a:off x="1054100" y="-1"/>
            <a:ext cx="10490199" cy="4457699"/>
          </a:xfrm>
          <a:prstGeom prst="arc">
            <a:avLst>
              <a:gd name="adj1" fmla="val 16143853"/>
              <a:gd name="adj2" fmla="val 0"/>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D6A41D4A-BBA9-96DA-633D-6302AEEC93EC}"/>
              </a:ext>
            </a:extLst>
          </p:cNvPr>
          <p:cNvSpPr txBox="1"/>
          <p:nvPr/>
        </p:nvSpPr>
        <p:spPr>
          <a:xfrm>
            <a:off x="1201882" y="2375233"/>
            <a:ext cx="641522" cy="307777"/>
          </a:xfrm>
          <a:prstGeom prst="rect">
            <a:avLst/>
          </a:prstGeom>
          <a:noFill/>
        </p:spPr>
        <p:txBody>
          <a:bodyPr wrap="none" rtlCol="0">
            <a:spAutoFit/>
          </a:bodyPr>
          <a:lstStyle/>
          <a:p>
            <a:r>
              <a:rPr lang="en-US" dirty="0"/>
              <a:t>Labor</a:t>
            </a:r>
          </a:p>
        </p:txBody>
      </p:sp>
      <p:sp>
        <p:nvSpPr>
          <p:cNvPr id="8" name="TextBox 7">
            <a:extLst>
              <a:ext uri="{FF2B5EF4-FFF2-40B4-BE49-F238E27FC236}">
                <a16:creationId xmlns:a16="http://schemas.microsoft.com/office/drawing/2014/main" id="{C8BEF7EC-5C8F-9A16-05A5-5DD87FADBCBD}"/>
              </a:ext>
            </a:extLst>
          </p:cNvPr>
          <p:cNvSpPr txBox="1"/>
          <p:nvPr/>
        </p:nvSpPr>
        <p:spPr>
          <a:xfrm>
            <a:off x="1843404" y="2873573"/>
            <a:ext cx="652743" cy="307777"/>
          </a:xfrm>
          <a:prstGeom prst="rect">
            <a:avLst/>
          </a:prstGeom>
          <a:noFill/>
        </p:spPr>
        <p:txBody>
          <a:bodyPr wrap="none" rtlCol="0">
            <a:spAutoFit/>
          </a:bodyPr>
          <a:lstStyle/>
          <a:p>
            <a:r>
              <a:rPr lang="en-US" dirty="0"/>
              <a:t>Serve</a:t>
            </a:r>
          </a:p>
        </p:txBody>
      </p:sp>
      <p:sp>
        <p:nvSpPr>
          <p:cNvPr id="9" name="TextBox 8">
            <a:extLst>
              <a:ext uri="{FF2B5EF4-FFF2-40B4-BE49-F238E27FC236}">
                <a16:creationId xmlns:a16="http://schemas.microsoft.com/office/drawing/2014/main" id="{DF92B762-DA72-E452-5EBF-3C1067F307A3}"/>
              </a:ext>
            </a:extLst>
          </p:cNvPr>
          <p:cNvSpPr txBox="1"/>
          <p:nvPr/>
        </p:nvSpPr>
        <p:spPr>
          <a:xfrm>
            <a:off x="4722046" y="3907133"/>
            <a:ext cx="652743" cy="307777"/>
          </a:xfrm>
          <a:prstGeom prst="rect">
            <a:avLst/>
          </a:prstGeom>
          <a:noFill/>
        </p:spPr>
        <p:txBody>
          <a:bodyPr wrap="none" rtlCol="0">
            <a:spAutoFit/>
          </a:bodyPr>
          <a:lstStyle/>
          <a:p>
            <a:r>
              <a:rPr lang="en-US" dirty="0"/>
              <a:t>Direct</a:t>
            </a:r>
          </a:p>
        </p:txBody>
      </p:sp>
      <p:sp>
        <p:nvSpPr>
          <p:cNvPr id="10" name="TextBox 9">
            <a:extLst>
              <a:ext uri="{FF2B5EF4-FFF2-40B4-BE49-F238E27FC236}">
                <a16:creationId xmlns:a16="http://schemas.microsoft.com/office/drawing/2014/main" id="{1A44728A-0A81-400E-2135-79AA673B7AB6}"/>
              </a:ext>
            </a:extLst>
          </p:cNvPr>
          <p:cNvSpPr txBox="1"/>
          <p:nvPr/>
        </p:nvSpPr>
        <p:spPr>
          <a:xfrm>
            <a:off x="5830533" y="4067199"/>
            <a:ext cx="721672" cy="307777"/>
          </a:xfrm>
          <a:prstGeom prst="rect">
            <a:avLst/>
          </a:prstGeom>
          <a:noFill/>
        </p:spPr>
        <p:txBody>
          <a:bodyPr wrap="none" rtlCol="0">
            <a:spAutoFit/>
          </a:bodyPr>
          <a:lstStyle/>
          <a:p>
            <a:r>
              <a:rPr lang="en-US" dirty="0"/>
              <a:t>Create</a:t>
            </a:r>
          </a:p>
        </p:txBody>
      </p:sp>
      <p:sp>
        <p:nvSpPr>
          <p:cNvPr id="11" name="TextBox 10">
            <a:extLst>
              <a:ext uri="{FF2B5EF4-FFF2-40B4-BE49-F238E27FC236}">
                <a16:creationId xmlns:a16="http://schemas.microsoft.com/office/drawing/2014/main" id="{B1BFB477-DF77-8319-B0B7-BD6EFF1C5D38}"/>
              </a:ext>
            </a:extLst>
          </p:cNvPr>
          <p:cNvSpPr txBox="1"/>
          <p:nvPr/>
        </p:nvSpPr>
        <p:spPr>
          <a:xfrm>
            <a:off x="3558650" y="3597867"/>
            <a:ext cx="822661" cy="307777"/>
          </a:xfrm>
          <a:prstGeom prst="rect">
            <a:avLst/>
          </a:prstGeom>
          <a:noFill/>
        </p:spPr>
        <p:txBody>
          <a:bodyPr wrap="none" rtlCol="0">
            <a:spAutoFit/>
          </a:bodyPr>
          <a:lstStyle/>
          <a:p>
            <a:r>
              <a:rPr lang="en-US" dirty="0"/>
              <a:t>Analyze</a:t>
            </a:r>
          </a:p>
        </p:txBody>
      </p:sp>
      <p:sp>
        <p:nvSpPr>
          <p:cNvPr id="12" name="TextBox 11">
            <a:extLst>
              <a:ext uri="{FF2B5EF4-FFF2-40B4-BE49-F238E27FC236}">
                <a16:creationId xmlns:a16="http://schemas.microsoft.com/office/drawing/2014/main" id="{D7596040-C7CF-69E8-5D79-8EEE93AEC8B9}"/>
              </a:ext>
            </a:extLst>
          </p:cNvPr>
          <p:cNvSpPr txBox="1"/>
          <p:nvPr/>
        </p:nvSpPr>
        <p:spPr>
          <a:xfrm>
            <a:off x="2623663" y="3244850"/>
            <a:ext cx="922047" cy="307777"/>
          </a:xfrm>
          <a:prstGeom prst="rect">
            <a:avLst/>
          </a:prstGeom>
          <a:noFill/>
        </p:spPr>
        <p:txBody>
          <a:bodyPr wrap="none" rtlCol="0">
            <a:spAutoFit/>
          </a:bodyPr>
          <a:lstStyle/>
          <a:p>
            <a:r>
              <a:rPr lang="en-US" dirty="0"/>
              <a:t>Provision</a:t>
            </a:r>
          </a:p>
        </p:txBody>
      </p:sp>
      <p:sp>
        <p:nvSpPr>
          <p:cNvPr id="13" name="TextBox 12">
            <a:extLst>
              <a:ext uri="{FF2B5EF4-FFF2-40B4-BE49-F238E27FC236}">
                <a16:creationId xmlns:a16="http://schemas.microsoft.com/office/drawing/2014/main" id="{9A9263C6-DFC6-1543-211C-4A09577AA2BF}"/>
              </a:ext>
            </a:extLst>
          </p:cNvPr>
          <p:cNvSpPr txBox="1"/>
          <p:nvPr/>
        </p:nvSpPr>
        <p:spPr>
          <a:xfrm rot="16200000">
            <a:off x="-102115" y="3347938"/>
            <a:ext cx="1447832" cy="307777"/>
          </a:xfrm>
          <a:prstGeom prst="rect">
            <a:avLst/>
          </a:prstGeom>
          <a:noFill/>
        </p:spPr>
        <p:txBody>
          <a:bodyPr wrap="none" rtlCol="0">
            <a:spAutoFit/>
          </a:bodyPr>
          <a:lstStyle/>
          <a:p>
            <a:r>
              <a:rPr lang="en-US" dirty="0"/>
              <a:t>Number of Jobs</a:t>
            </a:r>
          </a:p>
        </p:txBody>
      </p:sp>
      <p:sp>
        <p:nvSpPr>
          <p:cNvPr id="14" name="TextBox 13">
            <a:extLst>
              <a:ext uri="{FF2B5EF4-FFF2-40B4-BE49-F238E27FC236}">
                <a16:creationId xmlns:a16="http://schemas.microsoft.com/office/drawing/2014/main" id="{6E10544F-E2A2-14EA-DCF1-C7C5FA5E1D9A}"/>
              </a:ext>
            </a:extLst>
          </p:cNvPr>
          <p:cNvSpPr txBox="1"/>
          <p:nvPr/>
        </p:nvSpPr>
        <p:spPr>
          <a:xfrm>
            <a:off x="3098768" y="4720019"/>
            <a:ext cx="2472152" cy="307777"/>
          </a:xfrm>
          <a:prstGeom prst="rect">
            <a:avLst/>
          </a:prstGeom>
          <a:noFill/>
        </p:spPr>
        <p:txBody>
          <a:bodyPr wrap="none" rtlCol="0">
            <a:spAutoFit/>
          </a:bodyPr>
          <a:lstStyle/>
          <a:p>
            <a:r>
              <a:rPr lang="en-US" dirty="0"/>
              <a:t>Amount of Training Required</a:t>
            </a:r>
          </a:p>
        </p:txBody>
      </p:sp>
    </p:spTree>
    <p:extLst>
      <p:ext uri="{BB962C8B-B14F-4D97-AF65-F5344CB8AC3E}">
        <p14:creationId xmlns:p14="http://schemas.microsoft.com/office/powerpoint/2010/main" val="53551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555600"/>
            <a:ext cx="5909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Rising income inequality</a:t>
            </a:r>
            <a:endParaRPr sz="2800" dirty="0"/>
          </a:p>
        </p:txBody>
      </p:sp>
      <p:sp>
        <p:nvSpPr>
          <p:cNvPr id="4" name="Down Arrow 3">
            <a:extLst>
              <a:ext uri="{FF2B5EF4-FFF2-40B4-BE49-F238E27FC236}">
                <a16:creationId xmlns:a16="http://schemas.microsoft.com/office/drawing/2014/main" id="{E957A5B4-FA21-D8F8-0C4F-6A4AEC044CB6}"/>
              </a:ext>
            </a:extLst>
          </p:cNvPr>
          <p:cNvSpPr/>
          <p:nvPr/>
        </p:nvSpPr>
        <p:spPr>
          <a:xfrm rot="10800000">
            <a:off x="863600" y="1676400"/>
            <a:ext cx="203200" cy="2933700"/>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E988A982-E9D9-8C2E-AA4A-C8E94C99F8DB}"/>
              </a:ext>
            </a:extLst>
          </p:cNvPr>
          <p:cNvSpPr/>
          <p:nvPr/>
        </p:nvSpPr>
        <p:spPr>
          <a:xfrm rot="16200000">
            <a:off x="4202099" y="1169999"/>
            <a:ext cx="206400" cy="6781801"/>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D383909C-5EC2-9EB8-AFEC-0EE3A643288B}"/>
              </a:ext>
            </a:extLst>
          </p:cNvPr>
          <p:cNvSpPr/>
          <p:nvPr/>
        </p:nvSpPr>
        <p:spPr>
          <a:xfrm rot="10800000">
            <a:off x="1066800" y="-1"/>
            <a:ext cx="10490199" cy="4457699"/>
          </a:xfrm>
          <a:prstGeom prst="arc">
            <a:avLst>
              <a:gd name="adj1" fmla="val 16143853"/>
              <a:gd name="adj2" fmla="val 0"/>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D6A41D4A-BBA9-96DA-633D-6302AEEC93EC}"/>
              </a:ext>
            </a:extLst>
          </p:cNvPr>
          <p:cNvSpPr txBox="1"/>
          <p:nvPr/>
        </p:nvSpPr>
        <p:spPr>
          <a:xfrm>
            <a:off x="1214582" y="2375233"/>
            <a:ext cx="641522" cy="307777"/>
          </a:xfrm>
          <a:prstGeom prst="rect">
            <a:avLst/>
          </a:prstGeom>
          <a:noFill/>
        </p:spPr>
        <p:txBody>
          <a:bodyPr wrap="none" rtlCol="0">
            <a:spAutoFit/>
          </a:bodyPr>
          <a:lstStyle/>
          <a:p>
            <a:r>
              <a:rPr lang="en-US" dirty="0"/>
              <a:t>Labor</a:t>
            </a:r>
          </a:p>
        </p:txBody>
      </p:sp>
      <p:sp>
        <p:nvSpPr>
          <p:cNvPr id="8" name="TextBox 7">
            <a:extLst>
              <a:ext uri="{FF2B5EF4-FFF2-40B4-BE49-F238E27FC236}">
                <a16:creationId xmlns:a16="http://schemas.microsoft.com/office/drawing/2014/main" id="{C8BEF7EC-5C8F-9A16-05A5-5DD87FADBCBD}"/>
              </a:ext>
            </a:extLst>
          </p:cNvPr>
          <p:cNvSpPr txBox="1"/>
          <p:nvPr/>
        </p:nvSpPr>
        <p:spPr>
          <a:xfrm>
            <a:off x="1856104" y="2873573"/>
            <a:ext cx="652743" cy="307777"/>
          </a:xfrm>
          <a:prstGeom prst="rect">
            <a:avLst/>
          </a:prstGeom>
          <a:noFill/>
        </p:spPr>
        <p:txBody>
          <a:bodyPr wrap="none" rtlCol="0">
            <a:spAutoFit/>
          </a:bodyPr>
          <a:lstStyle/>
          <a:p>
            <a:r>
              <a:rPr lang="en-US" dirty="0"/>
              <a:t>Serve</a:t>
            </a:r>
          </a:p>
        </p:txBody>
      </p:sp>
      <p:sp>
        <p:nvSpPr>
          <p:cNvPr id="9" name="TextBox 8">
            <a:extLst>
              <a:ext uri="{FF2B5EF4-FFF2-40B4-BE49-F238E27FC236}">
                <a16:creationId xmlns:a16="http://schemas.microsoft.com/office/drawing/2014/main" id="{DF92B762-DA72-E452-5EBF-3C1067F307A3}"/>
              </a:ext>
            </a:extLst>
          </p:cNvPr>
          <p:cNvSpPr txBox="1"/>
          <p:nvPr/>
        </p:nvSpPr>
        <p:spPr>
          <a:xfrm>
            <a:off x="4722046" y="3907133"/>
            <a:ext cx="652743" cy="307777"/>
          </a:xfrm>
          <a:prstGeom prst="rect">
            <a:avLst/>
          </a:prstGeom>
          <a:noFill/>
        </p:spPr>
        <p:txBody>
          <a:bodyPr wrap="none" rtlCol="0">
            <a:spAutoFit/>
          </a:bodyPr>
          <a:lstStyle/>
          <a:p>
            <a:r>
              <a:rPr lang="en-US" dirty="0"/>
              <a:t>Direct</a:t>
            </a:r>
          </a:p>
        </p:txBody>
      </p:sp>
      <p:sp>
        <p:nvSpPr>
          <p:cNvPr id="10" name="TextBox 9">
            <a:extLst>
              <a:ext uri="{FF2B5EF4-FFF2-40B4-BE49-F238E27FC236}">
                <a16:creationId xmlns:a16="http://schemas.microsoft.com/office/drawing/2014/main" id="{1A44728A-0A81-400E-2135-79AA673B7AB6}"/>
              </a:ext>
            </a:extLst>
          </p:cNvPr>
          <p:cNvSpPr txBox="1"/>
          <p:nvPr/>
        </p:nvSpPr>
        <p:spPr>
          <a:xfrm>
            <a:off x="5843233" y="4067199"/>
            <a:ext cx="721672" cy="307777"/>
          </a:xfrm>
          <a:prstGeom prst="rect">
            <a:avLst/>
          </a:prstGeom>
          <a:noFill/>
        </p:spPr>
        <p:txBody>
          <a:bodyPr wrap="none" rtlCol="0">
            <a:spAutoFit/>
          </a:bodyPr>
          <a:lstStyle/>
          <a:p>
            <a:r>
              <a:rPr lang="en-US" dirty="0"/>
              <a:t>Create</a:t>
            </a:r>
          </a:p>
        </p:txBody>
      </p:sp>
      <p:sp>
        <p:nvSpPr>
          <p:cNvPr id="11" name="TextBox 10">
            <a:extLst>
              <a:ext uri="{FF2B5EF4-FFF2-40B4-BE49-F238E27FC236}">
                <a16:creationId xmlns:a16="http://schemas.microsoft.com/office/drawing/2014/main" id="{B1BFB477-DF77-8319-B0B7-BD6EFF1C5D38}"/>
              </a:ext>
            </a:extLst>
          </p:cNvPr>
          <p:cNvSpPr txBox="1"/>
          <p:nvPr/>
        </p:nvSpPr>
        <p:spPr>
          <a:xfrm>
            <a:off x="3571350" y="3597867"/>
            <a:ext cx="822661" cy="307777"/>
          </a:xfrm>
          <a:prstGeom prst="rect">
            <a:avLst/>
          </a:prstGeom>
          <a:noFill/>
        </p:spPr>
        <p:txBody>
          <a:bodyPr wrap="none" rtlCol="0">
            <a:spAutoFit/>
          </a:bodyPr>
          <a:lstStyle/>
          <a:p>
            <a:r>
              <a:rPr lang="en-US" dirty="0"/>
              <a:t>Analyze</a:t>
            </a:r>
          </a:p>
        </p:txBody>
      </p:sp>
      <p:sp>
        <p:nvSpPr>
          <p:cNvPr id="12" name="TextBox 11">
            <a:extLst>
              <a:ext uri="{FF2B5EF4-FFF2-40B4-BE49-F238E27FC236}">
                <a16:creationId xmlns:a16="http://schemas.microsoft.com/office/drawing/2014/main" id="{D7596040-C7CF-69E8-5D79-8EEE93AEC8B9}"/>
              </a:ext>
            </a:extLst>
          </p:cNvPr>
          <p:cNvSpPr txBox="1"/>
          <p:nvPr/>
        </p:nvSpPr>
        <p:spPr>
          <a:xfrm>
            <a:off x="2636363" y="3244850"/>
            <a:ext cx="922047" cy="307777"/>
          </a:xfrm>
          <a:prstGeom prst="rect">
            <a:avLst/>
          </a:prstGeom>
          <a:noFill/>
        </p:spPr>
        <p:txBody>
          <a:bodyPr wrap="none" rtlCol="0">
            <a:spAutoFit/>
          </a:bodyPr>
          <a:lstStyle/>
          <a:p>
            <a:r>
              <a:rPr lang="en-US" dirty="0"/>
              <a:t>Provision</a:t>
            </a:r>
          </a:p>
        </p:txBody>
      </p:sp>
      <p:sp>
        <p:nvSpPr>
          <p:cNvPr id="13" name="TextBox 12">
            <a:extLst>
              <a:ext uri="{FF2B5EF4-FFF2-40B4-BE49-F238E27FC236}">
                <a16:creationId xmlns:a16="http://schemas.microsoft.com/office/drawing/2014/main" id="{9A9263C6-DFC6-1543-211C-4A09577AA2BF}"/>
              </a:ext>
            </a:extLst>
          </p:cNvPr>
          <p:cNvSpPr txBox="1"/>
          <p:nvPr/>
        </p:nvSpPr>
        <p:spPr>
          <a:xfrm rot="16200000">
            <a:off x="-89415" y="3347938"/>
            <a:ext cx="1447832" cy="307777"/>
          </a:xfrm>
          <a:prstGeom prst="rect">
            <a:avLst/>
          </a:prstGeom>
          <a:noFill/>
        </p:spPr>
        <p:txBody>
          <a:bodyPr wrap="none" rtlCol="0">
            <a:spAutoFit/>
          </a:bodyPr>
          <a:lstStyle/>
          <a:p>
            <a:r>
              <a:rPr lang="en-US" dirty="0"/>
              <a:t>Number of Jobs</a:t>
            </a:r>
          </a:p>
        </p:txBody>
      </p:sp>
      <p:sp>
        <p:nvSpPr>
          <p:cNvPr id="14" name="TextBox 13">
            <a:extLst>
              <a:ext uri="{FF2B5EF4-FFF2-40B4-BE49-F238E27FC236}">
                <a16:creationId xmlns:a16="http://schemas.microsoft.com/office/drawing/2014/main" id="{6E10544F-E2A2-14EA-DCF1-C7C5FA5E1D9A}"/>
              </a:ext>
            </a:extLst>
          </p:cNvPr>
          <p:cNvSpPr txBox="1"/>
          <p:nvPr/>
        </p:nvSpPr>
        <p:spPr>
          <a:xfrm>
            <a:off x="3111468" y="4720019"/>
            <a:ext cx="2472152" cy="307777"/>
          </a:xfrm>
          <a:prstGeom prst="rect">
            <a:avLst/>
          </a:prstGeom>
          <a:noFill/>
        </p:spPr>
        <p:txBody>
          <a:bodyPr wrap="none" rtlCol="0">
            <a:spAutoFit/>
          </a:bodyPr>
          <a:lstStyle/>
          <a:p>
            <a:r>
              <a:rPr lang="en-US" dirty="0"/>
              <a:t>Amount of Training Required</a:t>
            </a:r>
          </a:p>
        </p:txBody>
      </p:sp>
      <p:sp>
        <p:nvSpPr>
          <p:cNvPr id="2" name="Oval 1">
            <a:extLst>
              <a:ext uri="{FF2B5EF4-FFF2-40B4-BE49-F238E27FC236}">
                <a16:creationId xmlns:a16="http://schemas.microsoft.com/office/drawing/2014/main" id="{BA95BCF8-B4EB-F392-9207-E0256562D7AE}"/>
              </a:ext>
            </a:extLst>
          </p:cNvPr>
          <p:cNvSpPr/>
          <p:nvPr/>
        </p:nvSpPr>
        <p:spPr>
          <a:xfrm rot="2881593">
            <a:off x="821844" y="2169288"/>
            <a:ext cx="2030493" cy="1072147"/>
          </a:xfrm>
          <a:prstGeom prst="ellipse">
            <a:avLst/>
          </a:prstGeom>
          <a:solidFill>
            <a:schemeClr val="accent1">
              <a:alpha val="2994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1D0B0C1-1F2B-0877-1281-45665F110000}"/>
              </a:ext>
            </a:extLst>
          </p:cNvPr>
          <p:cNvSpPr txBox="1"/>
          <p:nvPr/>
        </p:nvSpPr>
        <p:spPr>
          <a:xfrm rot="1071432">
            <a:off x="4123164" y="1758342"/>
            <a:ext cx="1197764" cy="400110"/>
          </a:xfrm>
          <a:prstGeom prst="rect">
            <a:avLst/>
          </a:prstGeom>
          <a:noFill/>
        </p:spPr>
        <p:txBody>
          <a:bodyPr wrap="none" rtlCol="0">
            <a:spAutoFit/>
          </a:bodyPr>
          <a:lstStyle/>
          <a:p>
            <a:r>
              <a:rPr lang="en-US" sz="2000" b="1" dirty="0"/>
              <a:t>Humans</a:t>
            </a:r>
          </a:p>
        </p:txBody>
      </p:sp>
      <p:sp>
        <p:nvSpPr>
          <p:cNvPr id="16" name="Right Arrow 15">
            <a:extLst>
              <a:ext uri="{FF2B5EF4-FFF2-40B4-BE49-F238E27FC236}">
                <a16:creationId xmlns:a16="http://schemas.microsoft.com/office/drawing/2014/main" id="{95DCDAA7-19B2-5CFB-A17A-A33AD5B5E2D6}"/>
              </a:ext>
            </a:extLst>
          </p:cNvPr>
          <p:cNvSpPr/>
          <p:nvPr/>
        </p:nvSpPr>
        <p:spPr>
          <a:xfrm rot="3165515">
            <a:off x="4637013" y="2756277"/>
            <a:ext cx="1315579" cy="3529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B1414F1-8FFB-C7B6-CC8B-19D0DFA7A13D}"/>
              </a:ext>
            </a:extLst>
          </p:cNvPr>
          <p:cNvSpPr/>
          <p:nvPr/>
        </p:nvSpPr>
        <p:spPr>
          <a:xfrm rot="624716">
            <a:off x="4394936" y="3623440"/>
            <a:ext cx="2422432" cy="1072147"/>
          </a:xfrm>
          <a:prstGeom prst="ellipse">
            <a:avLst/>
          </a:prstGeom>
          <a:solidFill>
            <a:schemeClr val="accent1">
              <a:alpha val="2994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0231F299-F013-E537-88F0-A25E91D4DD45}"/>
              </a:ext>
            </a:extLst>
          </p:cNvPr>
          <p:cNvSpPr/>
          <p:nvPr/>
        </p:nvSpPr>
        <p:spPr>
          <a:xfrm rot="9912806">
            <a:off x="2532024" y="2149841"/>
            <a:ext cx="1652362" cy="3529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09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555600"/>
            <a:ext cx="5909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An optimistic future...</a:t>
            </a:r>
            <a:endParaRPr sz="2800" dirty="0"/>
          </a:p>
        </p:txBody>
      </p:sp>
      <p:sp>
        <p:nvSpPr>
          <p:cNvPr id="78" name="Google Shape;78;p15"/>
          <p:cNvSpPr txBox="1">
            <a:spLocks noGrp="1"/>
          </p:cNvSpPr>
          <p:nvPr>
            <p:ph type="body" idx="1"/>
          </p:nvPr>
        </p:nvSpPr>
        <p:spPr>
          <a:xfrm>
            <a:off x="311700" y="1494675"/>
            <a:ext cx="5909700" cy="3179400"/>
          </a:xfrm>
          <a:prstGeom prst="rect">
            <a:avLst/>
          </a:prstGeom>
        </p:spPr>
        <p:txBody>
          <a:bodyPr spcFirstLastPara="1" wrap="square" lIns="91425" tIns="91425" rIns="91425" bIns="91425" anchor="t" anchorCtr="0">
            <a:noAutofit/>
          </a:bodyPr>
          <a:lstStyle/>
          <a:p>
            <a:pPr marL="152400" indent="0">
              <a:buNone/>
            </a:pPr>
            <a:r>
              <a:rPr lang="en-US" sz="1600" b="1" dirty="0">
                <a:effectLst/>
                <a:latin typeface=""/>
              </a:rPr>
              <a:t>Jobs</a:t>
            </a:r>
          </a:p>
          <a:p>
            <a:r>
              <a:rPr lang="en-US" sz="1600" dirty="0">
                <a:latin typeface=""/>
              </a:rPr>
              <a:t>Deep contextual knowledge</a:t>
            </a:r>
          </a:p>
          <a:p>
            <a:r>
              <a:rPr lang="en-US" sz="1600" dirty="0">
                <a:effectLst/>
                <a:latin typeface=""/>
              </a:rPr>
              <a:t>Strong social skills</a:t>
            </a:r>
          </a:p>
          <a:p>
            <a:r>
              <a:rPr lang="en-US" sz="1600" dirty="0">
                <a:latin typeface=""/>
              </a:rPr>
              <a:t>Premium on creativity</a:t>
            </a:r>
          </a:p>
          <a:p>
            <a:endParaRPr lang="en-US" sz="1600" dirty="0">
              <a:effectLst/>
              <a:latin typeface=""/>
            </a:endParaRPr>
          </a:p>
          <a:p>
            <a:pPr marL="152400" indent="0">
              <a:buNone/>
            </a:pPr>
            <a:r>
              <a:rPr lang="en-US" sz="1600" b="1" dirty="0">
                <a:latin typeface=""/>
              </a:rPr>
              <a:t>Economy</a:t>
            </a:r>
          </a:p>
          <a:p>
            <a:r>
              <a:rPr lang="en-US" sz="1600" dirty="0">
                <a:latin typeface=""/>
              </a:rPr>
              <a:t>Experience, health, and energy</a:t>
            </a:r>
            <a:endParaRPr lang="en-US" sz="1600" dirty="0">
              <a:effectLst/>
              <a:latin typeface=""/>
            </a:endParaRPr>
          </a:p>
          <a:p>
            <a:r>
              <a:rPr lang="en-US" sz="1600" dirty="0">
                <a:effectLst/>
                <a:latin typeface=""/>
              </a:rPr>
              <a:t>Large social safety net</a:t>
            </a:r>
          </a:p>
          <a:p>
            <a:r>
              <a:rPr lang="en-US" sz="1600" dirty="0">
                <a:latin typeface=""/>
              </a:rPr>
              <a:t>Subsidized training risk</a:t>
            </a:r>
          </a:p>
          <a:p>
            <a:endParaRPr lang="en-US" sz="1600" dirty="0">
              <a:effectLst/>
              <a:latin typeface=""/>
            </a:endParaRPr>
          </a:p>
        </p:txBody>
      </p:sp>
      <p:pic>
        <p:nvPicPr>
          <p:cNvPr id="79" name="Google Shape;79;p15"/>
          <p:cNvPicPr preferRelativeResize="0"/>
          <p:nvPr/>
        </p:nvPicPr>
        <p:blipFill rotWithShape="1">
          <a:blip r:embed="rId3"/>
          <a:srcRect l="18446" t="44" r="25556" b="44"/>
          <a:stretch/>
        </p:blipFill>
        <p:spPr>
          <a:xfrm>
            <a:off x="6263640" y="0"/>
            <a:ext cx="2880360" cy="5143500"/>
          </a:xfrm>
          <a:prstGeom prst="rect">
            <a:avLst/>
          </a:prstGeom>
          <a:noFill/>
          <a:ln>
            <a:noFill/>
          </a:ln>
        </p:spPr>
      </p:pic>
    </p:spTree>
    <p:extLst>
      <p:ext uri="{BB962C8B-B14F-4D97-AF65-F5344CB8AC3E}">
        <p14:creationId xmlns:p14="http://schemas.microsoft.com/office/powerpoint/2010/main" val="160656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6"/>
          <p:cNvPicPr preferRelativeResize="0"/>
          <p:nvPr/>
        </p:nvPicPr>
        <p:blipFill rotWithShape="1">
          <a:blip r:embed="rId3">
            <a:alphaModFix amt="28000"/>
          </a:blip>
          <a:srcRect t="15626"/>
          <a:stretch/>
        </p:blipFill>
        <p:spPr>
          <a:xfrm>
            <a:off x="0" y="0"/>
            <a:ext cx="9143999" cy="5143498"/>
          </a:xfrm>
          <a:prstGeom prst="rect">
            <a:avLst/>
          </a:prstGeom>
          <a:noFill/>
          <a:ln>
            <a:noFill/>
          </a:ln>
        </p:spPr>
      </p:pic>
      <p:sp>
        <p:nvSpPr>
          <p:cNvPr id="212" name="Google Shape;212;p36"/>
          <p:cNvSpPr txBox="1">
            <a:spLocks noGrp="1"/>
          </p:cNvSpPr>
          <p:nvPr>
            <p:ph type="title"/>
          </p:nvPr>
        </p:nvSpPr>
        <p:spPr>
          <a:xfrm>
            <a:off x="1664550" y="330675"/>
            <a:ext cx="5814900" cy="1162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Takeaways</a:t>
            </a:r>
            <a:endParaRPr dirty="0"/>
          </a:p>
        </p:txBody>
      </p:sp>
      <p:sp>
        <p:nvSpPr>
          <p:cNvPr id="213" name="Google Shape;213;p36"/>
          <p:cNvSpPr txBox="1">
            <a:spLocks noGrp="1"/>
          </p:cNvSpPr>
          <p:nvPr>
            <p:ph type="body" idx="1"/>
          </p:nvPr>
        </p:nvSpPr>
        <p:spPr>
          <a:xfrm>
            <a:off x="535200" y="1180550"/>
            <a:ext cx="8073600" cy="2751900"/>
          </a:xfrm>
          <a:prstGeom prst="rect">
            <a:avLst/>
          </a:prstGeom>
        </p:spPr>
        <p:txBody>
          <a:bodyPr spcFirstLastPara="1" wrap="square" lIns="91425" tIns="91425" rIns="91425" bIns="91425" anchor="ctr" anchorCtr="0">
            <a:normAutofit/>
          </a:bodyPr>
          <a:lstStyle/>
          <a:p>
            <a:pPr marL="342900" lvl="0" algn="l">
              <a:spcBef>
                <a:spcPts val="1200"/>
              </a:spcBef>
              <a:buClr>
                <a:schemeClr val="dk1"/>
              </a:buClr>
              <a:buSzPts val="1100"/>
              <a:buFont typeface="+mj-lt"/>
              <a:buAutoNum type="arabicPeriod"/>
            </a:pPr>
            <a:r>
              <a:rPr lang="en-US" dirty="0"/>
              <a:t>AI is transitioning from </a:t>
            </a:r>
            <a:r>
              <a:rPr lang="en-US" b="1" dirty="0"/>
              <a:t>prediction</a:t>
            </a:r>
            <a:r>
              <a:rPr lang="en-US" dirty="0"/>
              <a:t> (2010s) to </a:t>
            </a:r>
            <a:r>
              <a:rPr lang="en-US" b="1" dirty="0"/>
              <a:t>generation</a:t>
            </a:r>
            <a:r>
              <a:rPr lang="en-US" dirty="0"/>
              <a:t> (2020s)</a:t>
            </a:r>
          </a:p>
          <a:p>
            <a:pPr marL="342900" lvl="0" algn="l">
              <a:spcBef>
                <a:spcPts val="1200"/>
              </a:spcBef>
              <a:buClr>
                <a:schemeClr val="dk1"/>
              </a:buClr>
              <a:buSzPts val="1100"/>
              <a:buFont typeface="+mj-lt"/>
              <a:buAutoNum type="arabicPeriod"/>
            </a:pPr>
            <a:r>
              <a:rPr lang="en-US" dirty="0"/>
              <a:t>AI is being adopted in nearly </a:t>
            </a:r>
            <a:r>
              <a:rPr lang="en-US" b="1" dirty="0"/>
              <a:t>every sector </a:t>
            </a:r>
            <a:r>
              <a:rPr lang="en-US" dirty="0"/>
              <a:t>of Oregon’s economy</a:t>
            </a:r>
          </a:p>
          <a:p>
            <a:pPr marL="342900" lvl="0" algn="l">
              <a:spcBef>
                <a:spcPts val="1200"/>
              </a:spcBef>
              <a:buClr>
                <a:schemeClr val="dk1"/>
              </a:buClr>
              <a:buSzPts val="1100"/>
              <a:buFont typeface="+mj-lt"/>
              <a:buAutoNum type="arabicPeriod"/>
            </a:pPr>
            <a:r>
              <a:rPr lang="en-US" dirty="0"/>
              <a:t>We can </a:t>
            </a:r>
            <a:r>
              <a:rPr lang="en-US" b="1" dirty="0"/>
              <a:t>avoid</a:t>
            </a:r>
            <a:r>
              <a:rPr lang="en-US" dirty="0"/>
              <a:t> rising income </a:t>
            </a:r>
            <a:r>
              <a:rPr lang="en-US" b="1" dirty="0"/>
              <a:t>inequality</a:t>
            </a:r>
            <a:r>
              <a:rPr lang="en-US" dirty="0"/>
              <a:t> if we invest in </a:t>
            </a:r>
            <a:r>
              <a:rPr lang="en-US" b="1" dirty="0"/>
              <a:t>education</a:t>
            </a:r>
            <a:endParaRPr b="1" dirty="0"/>
          </a:p>
        </p:txBody>
      </p:sp>
      <p:pic>
        <p:nvPicPr>
          <p:cNvPr id="214" name="Google Shape;214;p36"/>
          <p:cNvPicPr preferRelativeResize="0"/>
          <p:nvPr/>
        </p:nvPicPr>
        <p:blipFill rotWithShape="1">
          <a:blip r:embed="rId4">
            <a:alphaModFix/>
          </a:blip>
          <a:srcRect l="11961" t="33910" r="14880" b="45363"/>
          <a:stretch/>
        </p:blipFill>
        <p:spPr>
          <a:xfrm>
            <a:off x="2149263" y="3681125"/>
            <a:ext cx="4845472" cy="772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cxnSp>
        <p:nvCxnSpPr>
          <p:cNvPr id="232" name="Google Shape;232;p38"/>
          <p:cNvCxnSpPr/>
          <p:nvPr/>
        </p:nvCxnSpPr>
        <p:spPr>
          <a:xfrm>
            <a:off x="738750" y="2834125"/>
            <a:ext cx="7666500" cy="0"/>
          </a:xfrm>
          <a:prstGeom prst="straightConnector1">
            <a:avLst/>
          </a:prstGeom>
          <a:noFill/>
          <a:ln w="9525" cap="flat" cmpd="sng">
            <a:solidFill>
              <a:srgbClr val="EBDFC7"/>
            </a:solidFill>
            <a:prstDash val="solid"/>
            <a:round/>
            <a:headEnd type="none" w="med" len="med"/>
            <a:tailEnd type="none" w="med" len="med"/>
          </a:ln>
        </p:spPr>
      </p:cxnSp>
      <p:sp>
        <p:nvSpPr>
          <p:cNvPr id="233" name="Google Shape;233;p38"/>
          <p:cNvSpPr txBox="1">
            <a:spLocks noGrp="1"/>
          </p:cNvSpPr>
          <p:nvPr>
            <p:ph type="title"/>
          </p:nvPr>
        </p:nvSpPr>
        <p:spPr>
          <a:xfrm>
            <a:off x="311700" y="186875"/>
            <a:ext cx="8520600" cy="245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Discussion</a:t>
            </a:r>
            <a:endParaRPr dirty="0"/>
          </a:p>
        </p:txBody>
      </p:sp>
      <p:pic>
        <p:nvPicPr>
          <p:cNvPr id="234" name="Google Shape;234;p38"/>
          <p:cNvPicPr preferRelativeResize="0"/>
          <p:nvPr/>
        </p:nvPicPr>
        <p:blipFill>
          <a:blip r:embed="rId3">
            <a:alphaModFix/>
          </a:blip>
          <a:stretch>
            <a:fillRect/>
          </a:stretch>
        </p:blipFill>
        <p:spPr>
          <a:xfrm>
            <a:off x="1837238" y="3088778"/>
            <a:ext cx="5469523" cy="733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subTitle" idx="1"/>
          </p:nvPr>
        </p:nvSpPr>
        <p:spPr>
          <a:xfrm>
            <a:off x="585100" y="2910324"/>
            <a:ext cx="8014500" cy="1915675"/>
          </a:xfrm>
          <a:prstGeom prst="rect">
            <a:avLst/>
          </a:prstGeom>
        </p:spPr>
        <p:txBody>
          <a:bodyPr spcFirstLastPara="1" wrap="square" lIns="91425" tIns="91425" rIns="91425" bIns="91425" anchor="t" anchorCtr="0">
            <a:normAutofit lnSpcReduction="10000"/>
          </a:bodyPr>
          <a:lstStyle/>
          <a:p>
            <a:pPr marL="0" lvl="0" indent="0"/>
            <a:endParaRPr lang="en-US" b="1" dirty="0"/>
          </a:p>
          <a:p>
            <a:pPr marL="0" lvl="0" indent="0"/>
            <a:r>
              <a:rPr lang="en-US" b="1" dirty="0"/>
              <a:t>Jameson Watts, PhD</a:t>
            </a:r>
          </a:p>
          <a:p>
            <a:pPr marL="0" lvl="0" indent="0"/>
            <a:endParaRPr lang="en-US" sz="2000" dirty="0"/>
          </a:p>
          <a:p>
            <a:pPr marL="0" lvl="0" indent="0"/>
            <a:r>
              <a:rPr lang="en-US" sz="2000" dirty="0"/>
              <a:t>Dean, School of Computing and Information Sciences</a:t>
            </a:r>
          </a:p>
          <a:p>
            <a:pPr marL="0" lvl="0" indent="0"/>
            <a:r>
              <a:rPr lang="en-US" sz="2000" dirty="0"/>
              <a:t>Willamette University</a:t>
            </a:r>
            <a:endParaRPr sz="2000" dirty="0"/>
          </a:p>
        </p:txBody>
      </p:sp>
      <p:sp>
        <p:nvSpPr>
          <p:cNvPr id="91" name="Google Shape;91;p17"/>
          <p:cNvSpPr txBox="1">
            <a:spLocks noGrp="1"/>
          </p:cNvSpPr>
          <p:nvPr>
            <p:ph type="title"/>
          </p:nvPr>
        </p:nvSpPr>
        <p:spPr>
          <a:xfrm>
            <a:off x="311700" y="186875"/>
            <a:ext cx="8520600" cy="245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Exploring the Impact of AI on Economic Development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15DF5-8CFF-3981-82A3-0ABFEA93BF38}"/>
              </a:ext>
            </a:extLst>
          </p:cNvPr>
          <p:cNvPicPr>
            <a:picLocks noChangeAspect="1"/>
          </p:cNvPicPr>
          <p:nvPr/>
        </p:nvPicPr>
        <p:blipFill>
          <a:blip r:embed="rId3"/>
          <a:stretch>
            <a:fillRect/>
          </a:stretch>
        </p:blipFill>
        <p:spPr>
          <a:xfrm>
            <a:off x="0" y="-698500"/>
            <a:ext cx="9131300" cy="9131300"/>
          </a:xfrm>
          <a:prstGeom prst="rect">
            <a:avLst/>
          </a:prstGeom>
        </p:spPr>
      </p:pic>
      <p:sp>
        <p:nvSpPr>
          <p:cNvPr id="3" name="Google Shape;90;p17">
            <a:extLst>
              <a:ext uri="{FF2B5EF4-FFF2-40B4-BE49-F238E27FC236}">
                <a16:creationId xmlns:a16="http://schemas.microsoft.com/office/drawing/2014/main" id="{F1CFD2E6-3C6A-BD74-498B-BA9FDB7C2060}"/>
              </a:ext>
            </a:extLst>
          </p:cNvPr>
          <p:cNvSpPr txBox="1">
            <a:spLocks/>
          </p:cNvSpPr>
          <p:nvPr/>
        </p:nvSpPr>
        <p:spPr>
          <a:xfrm>
            <a:off x="1486800" y="25400"/>
            <a:ext cx="5447400" cy="384043"/>
          </a:xfrm>
          <a:prstGeom prst="rect">
            <a:avLst/>
          </a:prstGeom>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bg2"/>
                </a:solidFill>
                <a:latin typeface=""/>
                <a:ea typeface="Baskerville" panose="02020502070401020303" pitchFamily="18" charset="0"/>
              </a:rPr>
              <a:t>DALL-E Prompt: Humans and Robots Playing in an Oregon Forest.</a:t>
            </a:r>
          </a:p>
        </p:txBody>
      </p:sp>
    </p:spTree>
    <p:extLst>
      <p:ext uri="{BB962C8B-B14F-4D97-AF65-F5344CB8AC3E}">
        <p14:creationId xmlns:p14="http://schemas.microsoft.com/office/powerpoint/2010/main" val="1115111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555600"/>
            <a:ext cx="4073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a:t>Agenda</a:t>
            </a:r>
            <a:endParaRPr sz="2800"/>
          </a:p>
        </p:txBody>
      </p:sp>
      <p:sp>
        <p:nvSpPr>
          <p:cNvPr id="71" name="Google Shape;71;p14"/>
          <p:cNvSpPr txBox="1">
            <a:spLocks noGrp="1"/>
          </p:cNvSpPr>
          <p:nvPr>
            <p:ph type="body" idx="1"/>
          </p:nvPr>
        </p:nvSpPr>
        <p:spPr>
          <a:xfrm>
            <a:off x="311700" y="1554050"/>
            <a:ext cx="4457100" cy="3179400"/>
          </a:xfrm>
          <a:prstGeom prst="rect">
            <a:avLst/>
          </a:prstGeom>
        </p:spPr>
        <p:txBody>
          <a:bodyPr spcFirstLastPara="1" wrap="square" lIns="91425" tIns="91425" rIns="91425" bIns="91425" anchor="t" anchorCtr="0">
            <a:normAutofit/>
          </a:bodyPr>
          <a:lstStyle/>
          <a:p>
            <a:pPr lvl="0" indent="-336550">
              <a:buSzPts val="1700"/>
              <a:buAutoNum type="arabicPeriod"/>
            </a:pPr>
            <a:endParaRPr lang="en-US" sz="1700" dirty="0"/>
          </a:p>
          <a:p>
            <a:pPr lvl="0" indent="-336550">
              <a:buSzPts val="1700"/>
              <a:buAutoNum type="arabicPeriod"/>
            </a:pPr>
            <a:r>
              <a:rPr lang="en-US" sz="1700" dirty="0"/>
              <a:t>Applications of AI for Oregon</a:t>
            </a:r>
          </a:p>
          <a:p>
            <a:pPr lvl="0" indent="-336550">
              <a:buSzPts val="1700"/>
              <a:buAutoNum type="arabicPeriod"/>
            </a:pPr>
            <a:endParaRPr lang="en-US" sz="1700" dirty="0"/>
          </a:p>
          <a:p>
            <a:pPr lvl="0" indent="-336550">
              <a:buSzPts val="1700"/>
              <a:buAutoNum type="arabicPeriod"/>
            </a:pPr>
            <a:r>
              <a:rPr lang="en-US" sz="1700" dirty="0"/>
              <a:t>Skills for an AI-assisted future</a:t>
            </a:r>
          </a:p>
          <a:p>
            <a:pPr lvl="0" indent="-336550">
              <a:buSzPts val="1700"/>
              <a:buAutoNum type="arabicPeriod"/>
            </a:pPr>
            <a:endParaRPr lang="en-US" sz="1700" dirty="0"/>
          </a:p>
          <a:p>
            <a:pPr lvl="0" indent="-336550">
              <a:buSzPts val="1700"/>
              <a:buAutoNum type="arabicPeriod"/>
            </a:pPr>
            <a:r>
              <a:rPr lang="en-US" sz="1700" dirty="0"/>
              <a:t>Discussion</a:t>
            </a:r>
          </a:p>
        </p:txBody>
      </p:sp>
      <p:pic>
        <p:nvPicPr>
          <p:cNvPr id="72" name="Google Shape;72;p14"/>
          <p:cNvPicPr preferRelativeResize="0"/>
          <p:nvPr/>
        </p:nvPicPr>
        <p:blipFill>
          <a:blip r:embed="rId3"/>
          <a:srcRect l="8990" r="8990"/>
          <a:stretch/>
        </p:blipFill>
        <p:spPr>
          <a:xfrm>
            <a:off x="4925325" y="0"/>
            <a:ext cx="4218678" cy="51435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CCF3-07F9-82B1-DDB8-B9A5DD4A656D}"/>
              </a:ext>
            </a:extLst>
          </p:cNvPr>
          <p:cNvSpPr>
            <a:spLocks noGrp="1"/>
          </p:cNvSpPr>
          <p:nvPr>
            <p:ph type="title"/>
          </p:nvPr>
        </p:nvSpPr>
        <p:spPr/>
        <p:txBody>
          <a:bodyPr/>
          <a:lstStyle/>
          <a:p>
            <a:r>
              <a:rPr lang="en-US" dirty="0"/>
              <a:t>Applications of AI for Oregon</a:t>
            </a:r>
          </a:p>
        </p:txBody>
      </p:sp>
    </p:spTree>
    <p:extLst>
      <p:ext uri="{BB962C8B-B14F-4D97-AF65-F5344CB8AC3E}">
        <p14:creationId xmlns:p14="http://schemas.microsoft.com/office/powerpoint/2010/main" val="3171160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4CFE-BBB7-AF34-A4DE-4FF123BFE4F4}"/>
              </a:ext>
            </a:extLst>
          </p:cNvPr>
          <p:cNvSpPr>
            <a:spLocks noGrp="1"/>
          </p:cNvSpPr>
          <p:nvPr>
            <p:ph type="title"/>
          </p:nvPr>
        </p:nvSpPr>
        <p:spPr/>
        <p:txBody>
          <a:bodyPr>
            <a:normAutofit fontScale="90000"/>
          </a:bodyPr>
          <a:lstStyle/>
          <a:p>
            <a:r>
              <a:rPr lang="en-US" dirty="0"/>
              <a:t> A (very) brief history of AI</a:t>
            </a:r>
          </a:p>
        </p:txBody>
      </p:sp>
      <p:graphicFrame>
        <p:nvGraphicFramePr>
          <p:cNvPr id="7" name="Diagram 6">
            <a:extLst>
              <a:ext uri="{FF2B5EF4-FFF2-40B4-BE49-F238E27FC236}">
                <a16:creationId xmlns:a16="http://schemas.microsoft.com/office/drawing/2014/main" id="{298981B2-3C68-57EA-7D25-F2F9D8A287DB}"/>
              </a:ext>
            </a:extLst>
          </p:cNvPr>
          <p:cNvGraphicFramePr/>
          <p:nvPr>
            <p:extLst>
              <p:ext uri="{D42A27DB-BD31-4B8C-83A1-F6EECF244321}">
                <p14:modId xmlns:p14="http://schemas.microsoft.com/office/powerpoint/2010/main" val="95919930"/>
              </p:ext>
            </p:extLst>
          </p:nvPr>
        </p:nvGraphicFramePr>
        <p:xfrm>
          <a:off x="0" y="209550"/>
          <a:ext cx="91440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own Arrow 11">
            <a:extLst>
              <a:ext uri="{FF2B5EF4-FFF2-40B4-BE49-F238E27FC236}">
                <a16:creationId xmlns:a16="http://schemas.microsoft.com/office/drawing/2014/main" id="{A21E7DA5-E509-C376-227B-1C69AD232314}"/>
              </a:ext>
            </a:extLst>
          </p:cNvPr>
          <p:cNvSpPr/>
          <p:nvPr/>
        </p:nvSpPr>
        <p:spPr>
          <a:xfrm rot="10800000">
            <a:off x="8255000" y="1384300"/>
            <a:ext cx="355600" cy="3327400"/>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6B8CBF-8EDB-2E8A-7213-E7C1222279BB}"/>
              </a:ext>
            </a:extLst>
          </p:cNvPr>
          <p:cNvSpPr txBox="1"/>
          <p:nvPr/>
        </p:nvSpPr>
        <p:spPr>
          <a:xfrm rot="16200000">
            <a:off x="7556500" y="3441700"/>
            <a:ext cx="1274708" cy="307777"/>
          </a:xfrm>
          <a:prstGeom prst="rect">
            <a:avLst/>
          </a:prstGeom>
          <a:noFill/>
        </p:spPr>
        <p:txBody>
          <a:bodyPr wrap="none" rtlCol="0">
            <a:spAutoFit/>
          </a:bodyPr>
          <a:lstStyle/>
          <a:p>
            <a:r>
              <a:rPr lang="en-US" dirty="0"/>
              <a:t>Data + Power</a:t>
            </a:r>
          </a:p>
        </p:txBody>
      </p:sp>
    </p:spTree>
    <p:extLst>
      <p:ext uri="{BB962C8B-B14F-4D97-AF65-F5344CB8AC3E}">
        <p14:creationId xmlns:p14="http://schemas.microsoft.com/office/powerpoint/2010/main" val="130314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4CFE-BBB7-AF34-A4DE-4FF123BFE4F4}"/>
              </a:ext>
            </a:extLst>
          </p:cNvPr>
          <p:cNvSpPr>
            <a:spLocks noGrp="1"/>
          </p:cNvSpPr>
          <p:nvPr>
            <p:ph type="title"/>
          </p:nvPr>
        </p:nvSpPr>
        <p:spPr/>
        <p:txBody>
          <a:bodyPr>
            <a:normAutofit fontScale="90000"/>
          </a:bodyPr>
          <a:lstStyle/>
          <a:p>
            <a:r>
              <a:rPr lang="en-US" dirty="0"/>
              <a:t> A (very) brief history of AI</a:t>
            </a:r>
          </a:p>
        </p:txBody>
      </p:sp>
      <p:graphicFrame>
        <p:nvGraphicFramePr>
          <p:cNvPr id="7" name="Diagram 6">
            <a:extLst>
              <a:ext uri="{FF2B5EF4-FFF2-40B4-BE49-F238E27FC236}">
                <a16:creationId xmlns:a16="http://schemas.microsoft.com/office/drawing/2014/main" id="{298981B2-3C68-57EA-7D25-F2F9D8A287DB}"/>
              </a:ext>
            </a:extLst>
          </p:cNvPr>
          <p:cNvGraphicFramePr/>
          <p:nvPr>
            <p:extLst>
              <p:ext uri="{D42A27DB-BD31-4B8C-83A1-F6EECF244321}">
                <p14:modId xmlns:p14="http://schemas.microsoft.com/office/powerpoint/2010/main" val="1657694960"/>
              </p:ext>
            </p:extLst>
          </p:nvPr>
        </p:nvGraphicFramePr>
        <p:xfrm>
          <a:off x="0" y="209550"/>
          <a:ext cx="91440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a:extLst>
              <a:ext uri="{FF2B5EF4-FFF2-40B4-BE49-F238E27FC236}">
                <a16:creationId xmlns:a16="http://schemas.microsoft.com/office/drawing/2014/main" id="{043817C3-FD5B-DAB1-6D39-988B5A870B83}"/>
              </a:ext>
            </a:extLst>
          </p:cNvPr>
          <p:cNvSpPr/>
          <p:nvPr/>
        </p:nvSpPr>
        <p:spPr>
          <a:xfrm rot="10800000">
            <a:off x="8255000" y="1384300"/>
            <a:ext cx="355600" cy="3327400"/>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6485E6-1272-84DF-B1A5-1DCCC8FCB38F}"/>
              </a:ext>
            </a:extLst>
          </p:cNvPr>
          <p:cNvSpPr txBox="1"/>
          <p:nvPr/>
        </p:nvSpPr>
        <p:spPr>
          <a:xfrm rot="16200000">
            <a:off x="7556500" y="3441700"/>
            <a:ext cx="1274708" cy="307777"/>
          </a:xfrm>
          <a:prstGeom prst="rect">
            <a:avLst/>
          </a:prstGeom>
          <a:noFill/>
        </p:spPr>
        <p:txBody>
          <a:bodyPr wrap="none" rtlCol="0">
            <a:spAutoFit/>
          </a:bodyPr>
          <a:lstStyle/>
          <a:p>
            <a:r>
              <a:rPr lang="en-US" dirty="0"/>
              <a:t>Data + Power</a:t>
            </a:r>
          </a:p>
        </p:txBody>
      </p:sp>
    </p:spTree>
    <p:extLst>
      <p:ext uri="{BB962C8B-B14F-4D97-AF65-F5344CB8AC3E}">
        <p14:creationId xmlns:p14="http://schemas.microsoft.com/office/powerpoint/2010/main" val="111800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A9EC8B4-D4A8-8C68-684A-33F17ADD7CBE}"/>
              </a:ext>
            </a:extLst>
          </p:cNvPr>
          <p:cNvGraphicFramePr/>
          <p:nvPr>
            <p:extLst>
              <p:ext uri="{D42A27DB-BD31-4B8C-83A1-F6EECF244321}">
                <p14:modId xmlns:p14="http://schemas.microsoft.com/office/powerpoint/2010/main" val="4224600252"/>
              </p:ext>
            </p:extLst>
          </p:nvPr>
        </p:nvGraphicFramePr>
        <p:xfrm>
          <a:off x="311700" y="177800"/>
          <a:ext cx="8520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124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555600"/>
            <a:ext cx="4747188"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US" sz="2800" dirty="0"/>
              <a:t>Forestry and Agriculture</a:t>
            </a:r>
            <a:endParaRPr sz="2800" dirty="0"/>
          </a:p>
        </p:txBody>
      </p:sp>
      <p:sp>
        <p:nvSpPr>
          <p:cNvPr id="71" name="Google Shape;71;p14"/>
          <p:cNvSpPr txBox="1">
            <a:spLocks noGrp="1"/>
          </p:cNvSpPr>
          <p:nvPr>
            <p:ph type="body" idx="1"/>
          </p:nvPr>
        </p:nvSpPr>
        <p:spPr>
          <a:xfrm>
            <a:off x="311700" y="1554050"/>
            <a:ext cx="4747188" cy="3179400"/>
          </a:xfrm>
          <a:prstGeom prst="rect">
            <a:avLst/>
          </a:prstGeom>
        </p:spPr>
        <p:txBody>
          <a:bodyPr spcFirstLastPara="1" wrap="square" lIns="91425" tIns="91425" rIns="91425" bIns="91425" anchor="t" anchorCtr="0">
            <a:normAutofit/>
          </a:bodyPr>
          <a:lstStyle/>
          <a:p>
            <a:pPr lvl="0" indent="-336550">
              <a:buSzPts val="1700"/>
              <a:buAutoNum type="arabicPeriod"/>
            </a:pPr>
            <a:r>
              <a:rPr lang="en-US" sz="1700" b="1" dirty="0"/>
              <a:t>Follow</a:t>
            </a:r>
            <a:r>
              <a:rPr lang="en-US" sz="1700" dirty="0"/>
              <a:t> a set of predetermined rules to notify farmers of water use </a:t>
            </a:r>
          </a:p>
          <a:p>
            <a:pPr lvl="0" indent="-336550">
              <a:buSzPts val="1700"/>
              <a:buAutoNum type="arabicPeriod"/>
            </a:pPr>
            <a:r>
              <a:rPr lang="en-US" sz="1700" b="1" dirty="0"/>
              <a:t>Learn</a:t>
            </a:r>
            <a:r>
              <a:rPr lang="en-US" sz="1700" dirty="0"/>
              <a:t> how soil, climate and chemicals yield the best crops</a:t>
            </a:r>
          </a:p>
          <a:p>
            <a:pPr lvl="0" indent="-336550">
              <a:buSzPts val="1700"/>
              <a:buAutoNum type="arabicPeriod"/>
            </a:pPr>
            <a:r>
              <a:rPr lang="en-US" sz="1700" b="1" dirty="0"/>
              <a:t>Predict</a:t>
            </a:r>
            <a:r>
              <a:rPr lang="en-US" sz="1700" dirty="0"/>
              <a:t> how much water southern Oregon will have next year</a:t>
            </a:r>
          </a:p>
          <a:p>
            <a:pPr lvl="0" indent="-336550">
              <a:buSzPts val="1700"/>
              <a:buAutoNum type="arabicPeriod"/>
            </a:pPr>
            <a:r>
              <a:rPr lang="en-US" sz="1700" b="1" dirty="0"/>
              <a:t>Generate</a:t>
            </a:r>
            <a:r>
              <a:rPr lang="en-US" sz="1700" dirty="0"/>
              <a:t> a plan for logging that minimizes future fire danger</a:t>
            </a:r>
            <a:endParaRPr sz="1700" dirty="0"/>
          </a:p>
        </p:txBody>
      </p:sp>
      <p:pic>
        <p:nvPicPr>
          <p:cNvPr id="3" name="Picture 2">
            <a:extLst>
              <a:ext uri="{FF2B5EF4-FFF2-40B4-BE49-F238E27FC236}">
                <a16:creationId xmlns:a16="http://schemas.microsoft.com/office/drawing/2014/main" id="{FFB69523-B798-1D2C-271A-6C617C7B3409}"/>
              </a:ext>
            </a:extLst>
          </p:cNvPr>
          <p:cNvPicPr>
            <a:picLocks noChangeAspect="1"/>
          </p:cNvPicPr>
          <p:nvPr/>
        </p:nvPicPr>
        <p:blipFill>
          <a:blip r:embed="rId3"/>
          <a:srcRect l="11328" r="11328"/>
          <a:stretch/>
        </p:blipFill>
        <p:spPr>
          <a:xfrm>
            <a:off x="5165765" y="0"/>
            <a:ext cx="3978235" cy="514350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56D0DC787F1E4997283FC72AB09E79" ma:contentTypeVersion="16" ma:contentTypeDescription="Create a new document." ma:contentTypeScope="" ma:versionID="af68d58ee8e369a8c4e68a7708ca210a">
  <xsd:schema xmlns:xsd="http://www.w3.org/2001/XMLSchema" xmlns:xs="http://www.w3.org/2001/XMLSchema" xmlns:p="http://schemas.microsoft.com/office/2006/metadata/properties" xmlns:ns3="2de2e083-f9c5-4437-9e03-6bb10c01279e" xmlns:ns4="9b1079c3-9efd-448a-b1fb-e7f86c10b7a7" targetNamespace="http://schemas.microsoft.com/office/2006/metadata/properties" ma:root="true" ma:fieldsID="edeb1ca9c64de4391300b88f91f37c05" ns3:_="" ns4:_="">
    <xsd:import namespace="2de2e083-f9c5-4437-9e03-6bb10c01279e"/>
    <xsd:import namespace="9b1079c3-9efd-448a-b1fb-e7f86c10b7a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2e083-f9c5-4437-9e03-6bb10c012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1079c3-9efd-448a-b1fb-e7f86c10b7a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de2e083-f9c5-4437-9e03-6bb10c01279e" xsi:nil="true"/>
  </documentManagement>
</p:properties>
</file>

<file path=customXml/itemProps1.xml><?xml version="1.0" encoding="utf-8"?>
<ds:datastoreItem xmlns:ds="http://schemas.openxmlformats.org/officeDocument/2006/customXml" ds:itemID="{943DF1EC-D4B8-4C93-A0CD-116B3CF46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e2e083-f9c5-4437-9e03-6bb10c01279e"/>
    <ds:schemaRef ds:uri="9b1079c3-9efd-448a-b1fb-e7f86c10b7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15881D-22F2-4AB8-997B-56C0697FEC2F}">
  <ds:schemaRefs>
    <ds:schemaRef ds:uri="http://schemas.microsoft.com/sharepoint/v3/contenttype/forms"/>
  </ds:schemaRefs>
</ds:datastoreItem>
</file>

<file path=customXml/itemProps3.xml><?xml version="1.0" encoding="utf-8"?>
<ds:datastoreItem xmlns:ds="http://schemas.openxmlformats.org/officeDocument/2006/customXml" ds:itemID="{39F62866-3EA4-4C27-B933-438BA5F58AB4}">
  <ds:schemaRefs>
    <ds:schemaRef ds:uri="http://purl.org/dc/dcmitype/"/>
    <ds:schemaRef ds:uri="2de2e083-f9c5-4437-9e03-6bb10c01279e"/>
    <ds:schemaRef ds:uri="http://schemas.openxmlformats.org/package/2006/metadata/core-properties"/>
    <ds:schemaRef ds:uri="http://schemas.microsoft.com/office/2006/metadata/properties"/>
    <ds:schemaRef ds:uri="9b1079c3-9efd-448a-b1fb-e7f86c10b7a7"/>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4633</TotalTime>
  <Words>1670</Words>
  <Application>Microsoft Office PowerPoint</Application>
  <PresentationFormat>On-screen Show (16:9)</PresentationFormat>
  <Paragraphs>154</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Montserrat</vt:lpstr>
      <vt:lpstr>Lora</vt:lpstr>
      <vt:lpstr>Simple Light</vt:lpstr>
      <vt:lpstr>PowerPoint Presentation</vt:lpstr>
      <vt:lpstr>Exploring the Impact of AI on Economic Development</vt:lpstr>
      <vt:lpstr>PowerPoint Presentation</vt:lpstr>
      <vt:lpstr>Agenda</vt:lpstr>
      <vt:lpstr>Applications of AI for Oregon</vt:lpstr>
      <vt:lpstr> A (very) brief history of AI</vt:lpstr>
      <vt:lpstr> A (very) brief history of AI</vt:lpstr>
      <vt:lpstr>PowerPoint Presentation</vt:lpstr>
      <vt:lpstr>Forestry and Agriculture</vt:lpstr>
      <vt:lpstr>Energy and Storage</vt:lpstr>
      <vt:lpstr>Retail and Apparel</vt:lpstr>
      <vt:lpstr>Skills for an AI-assisted Future</vt:lpstr>
      <vt:lpstr>Both manual laborers and knowledge workers at risk</vt:lpstr>
      <vt:lpstr>So what are we left with?</vt:lpstr>
      <vt:lpstr>Rising income inequality</vt:lpstr>
      <vt:lpstr>An optimistic future...</vt:lpstr>
      <vt:lpstr>Takeaways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Tonya R Wheeler</dc:creator>
  <cp:lastModifiedBy>Casey Haneberg</cp:lastModifiedBy>
  <cp:revision>22</cp:revision>
  <cp:lastPrinted>2023-05-22T15:50:11Z</cp:lastPrinted>
  <dcterms:modified xsi:type="dcterms:W3CDTF">2023-10-10T17:09:16Z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0x010100CD56D0DC787F1E4997283FC72AB09E79</vt:lpwstr>
  </property>
</Properties>
</file>