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webextensions/webextension2.xml" ContentType="application/vnd.ms-office.webextension+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83" r:id="rId1"/>
    <p:sldMasterId id="2147483895" r:id="rId2"/>
  </p:sldMasterIdLst>
  <p:notesMasterIdLst>
    <p:notesMasterId r:id="rId45"/>
  </p:notesMasterIdLst>
  <p:sldIdLst>
    <p:sldId id="468" r:id="rId3"/>
    <p:sldId id="280" r:id="rId4"/>
    <p:sldId id="270" r:id="rId5"/>
    <p:sldId id="262" r:id="rId6"/>
    <p:sldId id="264" r:id="rId7"/>
    <p:sldId id="292" r:id="rId8"/>
    <p:sldId id="258" r:id="rId9"/>
    <p:sldId id="263" r:id="rId10"/>
    <p:sldId id="284" r:id="rId11"/>
    <p:sldId id="282" r:id="rId12"/>
    <p:sldId id="285" r:id="rId13"/>
    <p:sldId id="286" r:id="rId14"/>
    <p:sldId id="269" r:id="rId15"/>
    <p:sldId id="257" r:id="rId16"/>
    <p:sldId id="267" r:id="rId17"/>
    <p:sldId id="278" r:id="rId18"/>
    <p:sldId id="279" r:id="rId19"/>
    <p:sldId id="276" r:id="rId20"/>
    <p:sldId id="268" r:id="rId21"/>
    <p:sldId id="288" r:id="rId22"/>
    <p:sldId id="289" r:id="rId23"/>
    <p:sldId id="287" r:id="rId24"/>
    <p:sldId id="290" r:id="rId25"/>
    <p:sldId id="277" r:id="rId26"/>
    <p:sldId id="266" r:id="rId27"/>
    <p:sldId id="293" r:id="rId28"/>
    <p:sldId id="294" r:id="rId29"/>
    <p:sldId id="291" r:id="rId30"/>
    <p:sldId id="295" r:id="rId31"/>
    <p:sldId id="297" r:id="rId32"/>
    <p:sldId id="273" r:id="rId33"/>
    <p:sldId id="283" r:id="rId34"/>
    <p:sldId id="275" r:id="rId35"/>
    <p:sldId id="274" r:id="rId36"/>
    <p:sldId id="300" r:id="rId37"/>
    <p:sldId id="301" r:id="rId38"/>
    <p:sldId id="271" r:id="rId39"/>
    <p:sldId id="302" r:id="rId40"/>
    <p:sldId id="303" r:id="rId41"/>
    <p:sldId id="304" r:id="rId42"/>
    <p:sldId id="305" r:id="rId43"/>
    <p:sldId id="469"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0ADF1D8E-A827-4840-88FC-6FDA59896253}">
          <p14:sldIdLst>
            <p14:sldId id="468"/>
            <p14:sldId id="280"/>
            <p14:sldId id="270"/>
            <p14:sldId id="262"/>
            <p14:sldId id="264"/>
            <p14:sldId id="292"/>
            <p14:sldId id="258"/>
            <p14:sldId id="263"/>
            <p14:sldId id="284"/>
            <p14:sldId id="282"/>
          </p14:sldIdLst>
        </p14:section>
        <p14:section name="Three Issues" id="{82382754-D870-2744-B104-613F99589EF4}">
          <p14:sldIdLst>
            <p14:sldId id="285"/>
            <p14:sldId id="286"/>
            <p14:sldId id="269"/>
            <p14:sldId id="257"/>
          </p14:sldIdLst>
        </p14:section>
        <p14:section name="Transportation" id="{AD76CACF-59D8-CE48-96B2-338CE563013C}">
          <p14:sldIdLst>
            <p14:sldId id="267"/>
            <p14:sldId id="278"/>
            <p14:sldId id="279"/>
            <p14:sldId id="276"/>
          </p14:sldIdLst>
        </p14:section>
        <p14:section name="Sports Betting" id="{7A1965B6-92C5-5A4D-A25F-40938116A771}">
          <p14:sldIdLst>
            <p14:sldId id="268"/>
            <p14:sldId id="288"/>
            <p14:sldId id="289"/>
            <p14:sldId id="287"/>
            <p14:sldId id="290"/>
          </p14:sldIdLst>
        </p14:section>
        <p14:section name="Placemaking" id="{28F8BF5B-9B9A-6842-82EA-6FCD784A7985}">
          <p14:sldIdLst>
            <p14:sldId id="277"/>
            <p14:sldId id="266"/>
            <p14:sldId id="293"/>
            <p14:sldId id="294"/>
            <p14:sldId id="291"/>
            <p14:sldId id="295"/>
            <p14:sldId id="297"/>
          </p14:sldIdLst>
        </p14:section>
        <p14:section name="Closing" id="{A86486AF-5B1D-8649-8FAA-10BBF4E4E5FC}">
          <p14:sldIdLst>
            <p14:sldId id="273"/>
            <p14:sldId id="283"/>
            <p14:sldId id="275"/>
            <p14:sldId id="274"/>
            <p14:sldId id="300"/>
            <p14:sldId id="301"/>
            <p14:sldId id="271"/>
            <p14:sldId id="302"/>
            <p14:sldId id="303"/>
            <p14:sldId id="304"/>
            <p14:sldId id="305"/>
            <p14:sldId id="46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E4AC92-0F43-4FAB-9229-54479B92F15A}" v="17" dt="2023-10-09T18:58:14.2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604"/>
    <p:restoredTop sz="96088"/>
  </p:normalViewPr>
  <p:slideViewPr>
    <p:cSldViewPr snapToGrid="0">
      <p:cViewPr varScale="1">
        <p:scale>
          <a:sx n="78" d="100"/>
          <a:sy n="78" d="100"/>
        </p:scale>
        <p:origin x="989" y="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51" Type="http://schemas.microsoft.com/office/2015/10/relationships/revisionInfo" Target="revisionInfo.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rector oeda.biz" userId="8889bdf8-a236-4583-af66-9712991dc0b9" providerId="ADAL" clId="{D8E4AC92-0F43-4FAB-9229-54479B92F15A}"/>
    <pc:docChg chg="undo custSel modSld sldOrd">
      <pc:chgData name="director oeda.biz" userId="8889bdf8-a236-4583-af66-9712991dc0b9" providerId="ADAL" clId="{D8E4AC92-0F43-4FAB-9229-54479B92F15A}" dt="2023-10-09T18:53:20.916" v="39" actId="1076"/>
      <pc:docMkLst>
        <pc:docMk/>
      </pc:docMkLst>
      <pc:sldChg chg="modSp mod ord">
        <pc:chgData name="director oeda.biz" userId="8889bdf8-a236-4583-af66-9712991dc0b9" providerId="ADAL" clId="{D8E4AC92-0F43-4FAB-9229-54479B92F15A}" dt="2023-10-09T18:52:26" v="31" actId="1076"/>
        <pc:sldMkLst>
          <pc:docMk/>
          <pc:sldMk cId="3010705359" sldId="468"/>
        </pc:sldMkLst>
        <pc:spChg chg="mod">
          <ac:chgData name="director oeda.biz" userId="8889bdf8-a236-4583-af66-9712991dc0b9" providerId="ADAL" clId="{D8E4AC92-0F43-4FAB-9229-54479B92F15A}" dt="2023-10-09T18:52:22.024" v="30" actId="1036"/>
          <ac:spMkLst>
            <pc:docMk/>
            <pc:sldMk cId="3010705359" sldId="468"/>
            <ac:spMk id="8" creationId="{66ABFD53-6E79-9FBC-7A57-A2185A85E3FA}"/>
          </ac:spMkLst>
        </pc:spChg>
        <pc:spChg chg="mod">
          <ac:chgData name="director oeda.biz" userId="8889bdf8-a236-4583-af66-9712991dc0b9" providerId="ADAL" clId="{D8E4AC92-0F43-4FAB-9229-54479B92F15A}" dt="2023-10-09T18:52:26" v="31" actId="1076"/>
          <ac:spMkLst>
            <pc:docMk/>
            <pc:sldMk cId="3010705359" sldId="468"/>
            <ac:spMk id="10" creationId="{F79C5399-1EA0-FEDE-415E-DB551507D66C}"/>
          </ac:spMkLst>
        </pc:spChg>
        <pc:picChg chg="mod">
          <ac:chgData name="director oeda.biz" userId="8889bdf8-a236-4583-af66-9712991dc0b9" providerId="ADAL" clId="{D8E4AC92-0F43-4FAB-9229-54479B92F15A}" dt="2023-10-09T18:52:08.197" v="2" actId="1076"/>
          <ac:picMkLst>
            <pc:docMk/>
            <pc:sldMk cId="3010705359" sldId="468"/>
            <ac:picMk id="12" creationId="{7A3D7CFC-D0AD-3ABB-AD94-2181C89D8D54}"/>
          </ac:picMkLst>
        </pc:picChg>
      </pc:sldChg>
      <pc:sldChg chg="modSp mod">
        <pc:chgData name="director oeda.biz" userId="8889bdf8-a236-4583-af66-9712991dc0b9" providerId="ADAL" clId="{D8E4AC92-0F43-4FAB-9229-54479B92F15A}" dt="2023-10-09T18:53:20.916" v="39" actId="1076"/>
        <pc:sldMkLst>
          <pc:docMk/>
          <pc:sldMk cId="902001094" sldId="469"/>
        </pc:sldMkLst>
        <pc:spChg chg="mod">
          <ac:chgData name="director oeda.biz" userId="8889bdf8-a236-4583-af66-9712991dc0b9" providerId="ADAL" clId="{D8E4AC92-0F43-4FAB-9229-54479B92F15A}" dt="2023-10-09T18:53:01.319" v="33" actId="404"/>
          <ac:spMkLst>
            <pc:docMk/>
            <pc:sldMk cId="902001094" sldId="469"/>
            <ac:spMk id="8" creationId="{66ABFD53-6E79-9FBC-7A57-A2185A85E3FA}"/>
          </ac:spMkLst>
        </pc:spChg>
        <pc:spChg chg="mod">
          <ac:chgData name="director oeda.biz" userId="8889bdf8-a236-4583-af66-9712991dc0b9" providerId="ADAL" clId="{D8E4AC92-0F43-4FAB-9229-54479B92F15A}" dt="2023-10-09T18:53:20.916" v="39" actId="1076"/>
          <ac:spMkLst>
            <pc:docMk/>
            <pc:sldMk cId="902001094" sldId="469"/>
            <ac:spMk id="10" creationId="{2E328D83-D68F-36EB-4753-A2695655CBDE}"/>
          </ac:spMkLst>
        </pc:spChg>
        <pc:grpChg chg="mod">
          <ac:chgData name="director oeda.biz" userId="8889bdf8-a236-4583-af66-9712991dc0b9" providerId="ADAL" clId="{D8E4AC92-0F43-4FAB-9229-54479B92F15A}" dt="2023-10-09T18:53:09.871" v="36" actId="1076"/>
          <ac:grpSpMkLst>
            <pc:docMk/>
            <pc:sldMk cId="902001094" sldId="469"/>
            <ac:grpSpMk id="5" creationId="{00000000-0000-0000-0000-000000000000}"/>
          </ac:grpSpMkLst>
        </pc:grpChg>
      </pc:sldChg>
    </pc:docChg>
  </pc:docChgLst>
</pc:chgInfo>
</file>

<file path=ppt/diagrams/_rels/data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ata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_rels/drawing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rawing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7A55D6-9B18-A942-8E7A-9A647C0061F7}" type="doc">
      <dgm:prSet loTypeId="urn:microsoft.com/office/officeart/2005/8/layout/matrix1" loCatId="" qsTypeId="urn:microsoft.com/office/officeart/2005/8/quickstyle/simple4" qsCatId="simple" csTypeId="urn:microsoft.com/office/officeart/2005/8/colors/colorful1" csCatId="colorful" phldr="1"/>
      <dgm:spPr/>
      <dgm:t>
        <a:bodyPr/>
        <a:lstStyle/>
        <a:p>
          <a:endParaRPr lang="en-US"/>
        </a:p>
      </dgm:t>
    </dgm:pt>
    <dgm:pt modelId="{40F9B959-9583-3844-9590-AF58AAC07957}">
      <dgm:prSet phldrT="[Text]" custT="1"/>
      <dgm:spPr/>
      <dgm:t>
        <a:bodyPr/>
        <a:lstStyle/>
        <a:p>
          <a:r>
            <a:rPr lang="en-US" sz="3600" dirty="0"/>
            <a:t>Event Venues</a:t>
          </a:r>
        </a:p>
      </dgm:t>
    </dgm:pt>
    <dgm:pt modelId="{3911E287-2902-254A-81EC-EE6D6086EAA1}" type="parTrans" cxnId="{92CE72C8-3927-EE40-BAD2-397F29AF2CB8}">
      <dgm:prSet/>
      <dgm:spPr/>
      <dgm:t>
        <a:bodyPr/>
        <a:lstStyle/>
        <a:p>
          <a:endParaRPr lang="en-US"/>
        </a:p>
      </dgm:t>
    </dgm:pt>
    <dgm:pt modelId="{68550D9F-AA85-6B41-9CAB-153A8B60C097}" type="sibTrans" cxnId="{92CE72C8-3927-EE40-BAD2-397F29AF2CB8}">
      <dgm:prSet/>
      <dgm:spPr/>
      <dgm:t>
        <a:bodyPr/>
        <a:lstStyle/>
        <a:p>
          <a:endParaRPr lang="en-US"/>
        </a:p>
      </dgm:t>
    </dgm:pt>
    <dgm:pt modelId="{26DB79A2-0E46-8944-B29D-0E763E9FD069}">
      <dgm:prSet phldrT="[Text]"/>
      <dgm:spPr/>
      <dgm:t>
        <a:bodyPr/>
        <a:lstStyle/>
        <a:p>
          <a:r>
            <a:rPr lang="en-US" dirty="0"/>
            <a:t>Sports</a:t>
          </a:r>
        </a:p>
      </dgm:t>
    </dgm:pt>
    <dgm:pt modelId="{26665C7A-0890-8845-895E-B0033F5AC03B}" type="parTrans" cxnId="{1CD2C919-5018-154D-86FB-F26E281E272C}">
      <dgm:prSet/>
      <dgm:spPr/>
      <dgm:t>
        <a:bodyPr/>
        <a:lstStyle/>
        <a:p>
          <a:endParaRPr lang="en-US"/>
        </a:p>
      </dgm:t>
    </dgm:pt>
    <dgm:pt modelId="{F3498B29-4DF4-E541-97F0-9C8488DAD590}" type="sibTrans" cxnId="{1CD2C919-5018-154D-86FB-F26E281E272C}">
      <dgm:prSet/>
      <dgm:spPr/>
      <dgm:t>
        <a:bodyPr/>
        <a:lstStyle/>
        <a:p>
          <a:endParaRPr lang="en-US"/>
        </a:p>
      </dgm:t>
    </dgm:pt>
    <dgm:pt modelId="{6A62100F-BB66-FA44-8730-885C9A362C72}">
      <dgm:prSet phldrT="[Text]"/>
      <dgm:spPr/>
      <dgm:t>
        <a:bodyPr/>
        <a:lstStyle/>
        <a:p>
          <a:r>
            <a:rPr lang="en-US"/>
            <a:t>Celebration</a:t>
          </a:r>
        </a:p>
      </dgm:t>
    </dgm:pt>
    <dgm:pt modelId="{B1F1562E-5FF8-7540-87B3-F37A0DED83A7}" type="parTrans" cxnId="{01AD4CDD-E9F6-774C-B5DB-8B9371092612}">
      <dgm:prSet/>
      <dgm:spPr/>
      <dgm:t>
        <a:bodyPr/>
        <a:lstStyle/>
        <a:p>
          <a:endParaRPr lang="en-US"/>
        </a:p>
      </dgm:t>
    </dgm:pt>
    <dgm:pt modelId="{3EF02432-0B24-8943-A5EA-9B824533348A}" type="sibTrans" cxnId="{01AD4CDD-E9F6-774C-B5DB-8B9371092612}">
      <dgm:prSet/>
      <dgm:spPr/>
      <dgm:t>
        <a:bodyPr/>
        <a:lstStyle/>
        <a:p>
          <a:endParaRPr lang="en-US"/>
        </a:p>
      </dgm:t>
    </dgm:pt>
    <dgm:pt modelId="{37A67281-16AC-9C47-866C-62948E405471}">
      <dgm:prSet phldrT="[Text]"/>
      <dgm:spPr/>
      <dgm:t>
        <a:bodyPr/>
        <a:lstStyle/>
        <a:p>
          <a:r>
            <a:rPr lang="en-US"/>
            <a:t>Music</a:t>
          </a:r>
        </a:p>
      </dgm:t>
    </dgm:pt>
    <dgm:pt modelId="{02BC4AD1-B466-4B4A-9CF1-FAB6F4815864}" type="parTrans" cxnId="{D57CB474-74CC-554E-A979-7893CB203E32}">
      <dgm:prSet/>
      <dgm:spPr/>
      <dgm:t>
        <a:bodyPr/>
        <a:lstStyle/>
        <a:p>
          <a:endParaRPr lang="en-US"/>
        </a:p>
      </dgm:t>
    </dgm:pt>
    <dgm:pt modelId="{9108205E-A986-3844-B50A-6B1B197A5013}" type="sibTrans" cxnId="{D57CB474-74CC-554E-A979-7893CB203E32}">
      <dgm:prSet/>
      <dgm:spPr/>
      <dgm:t>
        <a:bodyPr/>
        <a:lstStyle/>
        <a:p>
          <a:endParaRPr lang="en-US"/>
        </a:p>
      </dgm:t>
    </dgm:pt>
    <dgm:pt modelId="{5CB7761C-4390-7244-921A-5CA6F3F96A0C}">
      <dgm:prSet phldrT="[Text]"/>
      <dgm:spPr/>
      <dgm:t>
        <a:bodyPr/>
        <a:lstStyle/>
        <a:p>
          <a:r>
            <a:rPr lang="en-US"/>
            <a:t>Arts</a:t>
          </a:r>
        </a:p>
      </dgm:t>
    </dgm:pt>
    <dgm:pt modelId="{67821733-27B3-E34F-99D1-B9FDD02204CF}" type="parTrans" cxnId="{70C0EBD1-47D1-2A4C-83E3-86EE0B5B17B0}">
      <dgm:prSet/>
      <dgm:spPr/>
      <dgm:t>
        <a:bodyPr/>
        <a:lstStyle/>
        <a:p>
          <a:endParaRPr lang="en-US"/>
        </a:p>
      </dgm:t>
    </dgm:pt>
    <dgm:pt modelId="{2B4A288B-A4DB-1547-A36C-82787A892329}" type="sibTrans" cxnId="{70C0EBD1-47D1-2A4C-83E3-86EE0B5B17B0}">
      <dgm:prSet/>
      <dgm:spPr/>
      <dgm:t>
        <a:bodyPr/>
        <a:lstStyle/>
        <a:p>
          <a:endParaRPr lang="en-US"/>
        </a:p>
      </dgm:t>
    </dgm:pt>
    <dgm:pt modelId="{F61E2625-4127-B345-9125-655B8B921FC7}" type="pres">
      <dgm:prSet presAssocID="{C97A55D6-9B18-A942-8E7A-9A647C0061F7}" presName="diagram" presStyleCnt="0">
        <dgm:presLayoutVars>
          <dgm:chMax val="1"/>
          <dgm:dir/>
          <dgm:animLvl val="ctr"/>
          <dgm:resizeHandles val="exact"/>
        </dgm:presLayoutVars>
      </dgm:prSet>
      <dgm:spPr/>
    </dgm:pt>
    <dgm:pt modelId="{C257AFED-28EC-CA4D-8D03-B98A55DF4AE6}" type="pres">
      <dgm:prSet presAssocID="{C97A55D6-9B18-A942-8E7A-9A647C0061F7}" presName="matrix" presStyleCnt="0"/>
      <dgm:spPr/>
    </dgm:pt>
    <dgm:pt modelId="{458D396B-11A4-E34D-AE94-209CE17608F6}" type="pres">
      <dgm:prSet presAssocID="{C97A55D6-9B18-A942-8E7A-9A647C0061F7}" presName="tile1" presStyleLbl="node1" presStyleIdx="0" presStyleCnt="4"/>
      <dgm:spPr/>
    </dgm:pt>
    <dgm:pt modelId="{68536903-9ABE-3648-BA00-E63B61740A99}" type="pres">
      <dgm:prSet presAssocID="{C97A55D6-9B18-A942-8E7A-9A647C0061F7}" presName="tile1text" presStyleLbl="node1" presStyleIdx="0" presStyleCnt="4">
        <dgm:presLayoutVars>
          <dgm:chMax val="0"/>
          <dgm:chPref val="0"/>
          <dgm:bulletEnabled val="1"/>
        </dgm:presLayoutVars>
      </dgm:prSet>
      <dgm:spPr/>
    </dgm:pt>
    <dgm:pt modelId="{197EEA99-6406-0B4D-AE64-CF3E9BC24721}" type="pres">
      <dgm:prSet presAssocID="{C97A55D6-9B18-A942-8E7A-9A647C0061F7}" presName="tile2" presStyleLbl="node1" presStyleIdx="1" presStyleCnt="4"/>
      <dgm:spPr/>
    </dgm:pt>
    <dgm:pt modelId="{B76537E2-19C2-1144-8F02-7BE800B6FE46}" type="pres">
      <dgm:prSet presAssocID="{C97A55D6-9B18-A942-8E7A-9A647C0061F7}" presName="tile2text" presStyleLbl="node1" presStyleIdx="1" presStyleCnt="4">
        <dgm:presLayoutVars>
          <dgm:chMax val="0"/>
          <dgm:chPref val="0"/>
          <dgm:bulletEnabled val="1"/>
        </dgm:presLayoutVars>
      </dgm:prSet>
      <dgm:spPr/>
    </dgm:pt>
    <dgm:pt modelId="{D7081150-D1F8-EC4C-98F2-9CE620B5D508}" type="pres">
      <dgm:prSet presAssocID="{C97A55D6-9B18-A942-8E7A-9A647C0061F7}" presName="tile3" presStyleLbl="node1" presStyleIdx="2" presStyleCnt="4"/>
      <dgm:spPr/>
    </dgm:pt>
    <dgm:pt modelId="{5047C5A2-02DE-9349-B476-C64F85C03411}" type="pres">
      <dgm:prSet presAssocID="{C97A55D6-9B18-A942-8E7A-9A647C0061F7}" presName="tile3text" presStyleLbl="node1" presStyleIdx="2" presStyleCnt="4">
        <dgm:presLayoutVars>
          <dgm:chMax val="0"/>
          <dgm:chPref val="0"/>
          <dgm:bulletEnabled val="1"/>
        </dgm:presLayoutVars>
      </dgm:prSet>
      <dgm:spPr/>
    </dgm:pt>
    <dgm:pt modelId="{A77C487A-7B32-A145-A547-0DAC6D961499}" type="pres">
      <dgm:prSet presAssocID="{C97A55D6-9B18-A942-8E7A-9A647C0061F7}" presName="tile4" presStyleLbl="node1" presStyleIdx="3" presStyleCnt="4"/>
      <dgm:spPr/>
    </dgm:pt>
    <dgm:pt modelId="{0E4A11DA-226B-E546-A02D-A5AE95153466}" type="pres">
      <dgm:prSet presAssocID="{C97A55D6-9B18-A942-8E7A-9A647C0061F7}" presName="tile4text" presStyleLbl="node1" presStyleIdx="3" presStyleCnt="4">
        <dgm:presLayoutVars>
          <dgm:chMax val="0"/>
          <dgm:chPref val="0"/>
          <dgm:bulletEnabled val="1"/>
        </dgm:presLayoutVars>
      </dgm:prSet>
      <dgm:spPr/>
    </dgm:pt>
    <dgm:pt modelId="{F79DA7B2-18E8-7E48-8481-4A1135247D77}" type="pres">
      <dgm:prSet presAssocID="{C97A55D6-9B18-A942-8E7A-9A647C0061F7}" presName="centerTile" presStyleLbl="fgShp" presStyleIdx="0" presStyleCnt="1" custScaleX="164925" custScaleY="179882">
        <dgm:presLayoutVars>
          <dgm:chMax val="0"/>
          <dgm:chPref val="0"/>
        </dgm:presLayoutVars>
      </dgm:prSet>
      <dgm:spPr/>
    </dgm:pt>
  </dgm:ptLst>
  <dgm:cxnLst>
    <dgm:cxn modelId="{F4F72700-A5CF-2E4B-8A9F-16260DCF8AB0}" type="presOf" srcId="{37A67281-16AC-9C47-866C-62948E405471}" destId="{A77C487A-7B32-A145-A547-0DAC6D961499}" srcOrd="0" destOrd="0" presId="urn:microsoft.com/office/officeart/2005/8/layout/matrix1"/>
    <dgm:cxn modelId="{0A8A4219-2E96-E345-9D5A-0E1124896F63}" type="presOf" srcId="{5CB7761C-4390-7244-921A-5CA6F3F96A0C}" destId="{5047C5A2-02DE-9349-B476-C64F85C03411}" srcOrd="1" destOrd="0" presId="urn:microsoft.com/office/officeart/2005/8/layout/matrix1"/>
    <dgm:cxn modelId="{1CD2C919-5018-154D-86FB-F26E281E272C}" srcId="{40F9B959-9583-3844-9590-AF58AAC07957}" destId="{26DB79A2-0E46-8944-B29D-0E763E9FD069}" srcOrd="0" destOrd="0" parTransId="{26665C7A-0890-8845-895E-B0033F5AC03B}" sibTransId="{F3498B29-4DF4-E541-97F0-9C8488DAD590}"/>
    <dgm:cxn modelId="{D9DEA665-8E18-E740-8400-CB512A66DC86}" type="presOf" srcId="{26DB79A2-0E46-8944-B29D-0E763E9FD069}" destId="{458D396B-11A4-E34D-AE94-209CE17608F6}" srcOrd="0" destOrd="0" presId="urn:microsoft.com/office/officeart/2005/8/layout/matrix1"/>
    <dgm:cxn modelId="{D57CB474-74CC-554E-A979-7893CB203E32}" srcId="{40F9B959-9583-3844-9590-AF58AAC07957}" destId="{37A67281-16AC-9C47-866C-62948E405471}" srcOrd="3" destOrd="0" parTransId="{02BC4AD1-B466-4B4A-9CF1-FAB6F4815864}" sibTransId="{9108205E-A986-3844-B50A-6B1B197A5013}"/>
    <dgm:cxn modelId="{C921C079-305E-774C-BCE4-47BB94B78630}" type="presOf" srcId="{6A62100F-BB66-FA44-8730-885C9A362C72}" destId="{197EEA99-6406-0B4D-AE64-CF3E9BC24721}" srcOrd="0" destOrd="0" presId="urn:microsoft.com/office/officeart/2005/8/layout/matrix1"/>
    <dgm:cxn modelId="{2BB4BF82-1113-2146-8385-BEB5ED03BD96}" type="presOf" srcId="{26DB79A2-0E46-8944-B29D-0E763E9FD069}" destId="{68536903-9ABE-3648-BA00-E63B61740A99}" srcOrd="1" destOrd="0" presId="urn:microsoft.com/office/officeart/2005/8/layout/matrix1"/>
    <dgm:cxn modelId="{643F3C96-F07F-A047-B447-D38624A64849}" type="presOf" srcId="{40F9B959-9583-3844-9590-AF58AAC07957}" destId="{F79DA7B2-18E8-7E48-8481-4A1135247D77}" srcOrd="0" destOrd="0" presId="urn:microsoft.com/office/officeart/2005/8/layout/matrix1"/>
    <dgm:cxn modelId="{8FEF49A5-3AF7-CB46-A70F-36D66CDEB511}" type="presOf" srcId="{5CB7761C-4390-7244-921A-5CA6F3F96A0C}" destId="{D7081150-D1F8-EC4C-98F2-9CE620B5D508}" srcOrd="0" destOrd="0" presId="urn:microsoft.com/office/officeart/2005/8/layout/matrix1"/>
    <dgm:cxn modelId="{48064AB8-EE95-7442-9400-D639A25CC1CF}" type="presOf" srcId="{6A62100F-BB66-FA44-8730-885C9A362C72}" destId="{B76537E2-19C2-1144-8F02-7BE800B6FE46}" srcOrd="1" destOrd="0" presId="urn:microsoft.com/office/officeart/2005/8/layout/matrix1"/>
    <dgm:cxn modelId="{5B9F1DBB-5376-B44B-B4DE-9AFE5CE75E5B}" type="presOf" srcId="{37A67281-16AC-9C47-866C-62948E405471}" destId="{0E4A11DA-226B-E546-A02D-A5AE95153466}" srcOrd="1" destOrd="0" presId="urn:microsoft.com/office/officeart/2005/8/layout/matrix1"/>
    <dgm:cxn modelId="{AC6DDEBC-2FE0-934C-847A-55BF15CD8506}" type="presOf" srcId="{C97A55D6-9B18-A942-8E7A-9A647C0061F7}" destId="{F61E2625-4127-B345-9125-655B8B921FC7}" srcOrd="0" destOrd="0" presId="urn:microsoft.com/office/officeart/2005/8/layout/matrix1"/>
    <dgm:cxn modelId="{92CE72C8-3927-EE40-BAD2-397F29AF2CB8}" srcId="{C97A55D6-9B18-A942-8E7A-9A647C0061F7}" destId="{40F9B959-9583-3844-9590-AF58AAC07957}" srcOrd="0" destOrd="0" parTransId="{3911E287-2902-254A-81EC-EE6D6086EAA1}" sibTransId="{68550D9F-AA85-6B41-9CAB-153A8B60C097}"/>
    <dgm:cxn modelId="{70C0EBD1-47D1-2A4C-83E3-86EE0B5B17B0}" srcId="{40F9B959-9583-3844-9590-AF58AAC07957}" destId="{5CB7761C-4390-7244-921A-5CA6F3F96A0C}" srcOrd="2" destOrd="0" parTransId="{67821733-27B3-E34F-99D1-B9FDD02204CF}" sibTransId="{2B4A288B-A4DB-1547-A36C-82787A892329}"/>
    <dgm:cxn modelId="{01AD4CDD-E9F6-774C-B5DB-8B9371092612}" srcId="{40F9B959-9583-3844-9590-AF58AAC07957}" destId="{6A62100F-BB66-FA44-8730-885C9A362C72}" srcOrd="1" destOrd="0" parTransId="{B1F1562E-5FF8-7540-87B3-F37A0DED83A7}" sibTransId="{3EF02432-0B24-8943-A5EA-9B824533348A}"/>
    <dgm:cxn modelId="{FFBC56BA-7BC5-3149-8261-8DFA5DB8AC88}" type="presParOf" srcId="{F61E2625-4127-B345-9125-655B8B921FC7}" destId="{C257AFED-28EC-CA4D-8D03-B98A55DF4AE6}" srcOrd="0" destOrd="0" presId="urn:microsoft.com/office/officeart/2005/8/layout/matrix1"/>
    <dgm:cxn modelId="{1C6F8F64-BA45-254C-8B72-99018FEFFDA7}" type="presParOf" srcId="{C257AFED-28EC-CA4D-8D03-B98A55DF4AE6}" destId="{458D396B-11A4-E34D-AE94-209CE17608F6}" srcOrd="0" destOrd="0" presId="urn:microsoft.com/office/officeart/2005/8/layout/matrix1"/>
    <dgm:cxn modelId="{0BE4E54F-AEA0-E54C-8DAA-69429F6BFD0C}" type="presParOf" srcId="{C257AFED-28EC-CA4D-8D03-B98A55DF4AE6}" destId="{68536903-9ABE-3648-BA00-E63B61740A99}" srcOrd="1" destOrd="0" presId="urn:microsoft.com/office/officeart/2005/8/layout/matrix1"/>
    <dgm:cxn modelId="{EE3AE2A5-B8E9-5649-9C72-67A0CCD46C56}" type="presParOf" srcId="{C257AFED-28EC-CA4D-8D03-B98A55DF4AE6}" destId="{197EEA99-6406-0B4D-AE64-CF3E9BC24721}" srcOrd="2" destOrd="0" presId="urn:microsoft.com/office/officeart/2005/8/layout/matrix1"/>
    <dgm:cxn modelId="{1098FD19-95C7-CB4F-A0B3-A1655E159B0D}" type="presParOf" srcId="{C257AFED-28EC-CA4D-8D03-B98A55DF4AE6}" destId="{B76537E2-19C2-1144-8F02-7BE800B6FE46}" srcOrd="3" destOrd="0" presId="urn:microsoft.com/office/officeart/2005/8/layout/matrix1"/>
    <dgm:cxn modelId="{BEF18150-5996-C94C-8C53-309C27BE475F}" type="presParOf" srcId="{C257AFED-28EC-CA4D-8D03-B98A55DF4AE6}" destId="{D7081150-D1F8-EC4C-98F2-9CE620B5D508}" srcOrd="4" destOrd="0" presId="urn:microsoft.com/office/officeart/2005/8/layout/matrix1"/>
    <dgm:cxn modelId="{3CD7591A-F6B9-374F-A48B-3F1988A83A9C}" type="presParOf" srcId="{C257AFED-28EC-CA4D-8D03-B98A55DF4AE6}" destId="{5047C5A2-02DE-9349-B476-C64F85C03411}" srcOrd="5" destOrd="0" presId="urn:microsoft.com/office/officeart/2005/8/layout/matrix1"/>
    <dgm:cxn modelId="{EA21B0B2-A432-6348-96FC-B4EB07858F6E}" type="presParOf" srcId="{C257AFED-28EC-CA4D-8D03-B98A55DF4AE6}" destId="{A77C487A-7B32-A145-A547-0DAC6D961499}" srcOrd="6" destOrd="0" presId="urn:microsoft.com/office/officeart/2005/8/layout/matrix1"/>
    <dgm:cxn modelId="{A1666817-69D3-5242-AD40-C446F29F0FA2}" type="presParOf" srcId="{C257AFED-28EC-CA4D-8D03-B98A55DF4AE6}" destId="{0E4A11DA-226B-E546-A02D-A5AE95153466}" srcOrd="7" destOrd="0" presId="urn:microsoft.com/office/officeart/2005/8/layout/matrix1"/>
    <dgm:cxn modelId="{EA93DCF9-C31D-4E46-88B2-20D47C27787D}" type="presParOf" srcId="{F61E2625-4127-B345-9125-655B8B921FC7}" destId="{F79DA7B2-18E8-7E48-8481-4A1135247D77}" srcOrd="1" destOrd="0" presId="urn:microsoft.com/office/officeart/2005/8/layout/matrix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8E8D26-1D05-4D2F-B07A-72134866B02D}" type="doc">
      <dgm:prSet loTypeId="urn:microsoft.com/office/officeart/2008/layout/LinedList" loCatId="list" qsTypeId="urn:microsoft.com/office/officeart/2005/8/quickstyle/simple4" qsCatId="simple" csTypeId="urn:microsoft.com/office/officeart/2005/8/colors/colorful1" csCatId="colorful" phldr="1"/>
      <dgm:spPr/>
      <dgm:t>
        <a:bodyPr/>
        <a:lstStyle/>
        <a:p>
          <a:endParaRPr lang="en-US"/>
        </a:p>
      </dgm:t>
    </dgm:pt>
    <dgm:pt modelId="{52E9260D-FC71-4023-A2A4-7B933D3D6FB5}">
      <dgm:prSet/>
      <dgm:spPr/>
      <dgm:t>
        <a:bodyPr/>
        <a:lstStyle/>
        <a:p>
          <a:pPr>
            <a:defRPr cap="all"/>
          </a:pPr>
          <a:r>
            <a:rPr lang="en-US" dirty="0"/>
            <a:t>Taxation</a:t>
          </a:r>
        </a:p>
      </dgm:t>
    </dgm:pt>
    <dgm:pt modelId="{53E15460-64BA-4783-9623-9C233E7A3777}" type="parTrans" cxnId="{65DA16B0-F41A-4CFE-A9ED-0ABC480BFF8B}">
      <dgm:prSet/>
      <dgm:spPr/>
      <dgm:t>
        <a:bodyPr/>
        <a:lstStyle/>
        <a:p>
          <a:endParaRPr lang="en-US"/>
        </a:p>
      </dgm:t>
    </dgm:pt>
    <dgm:pt modelId="{D6E238FF-7914-4404-AEDB-65E601EAD80B}" type="sibTrans" cxnId="{65DA16B0-F41A-4CFE-A9ED-0ABC480BFF8B}">
      <dgm:prSet/>
      <dgm:spPr/>
      <dgm:t>
        <a:bodyPr/>
        <a:lstStyle/>
        <a:p>
          <a:endParaRPr lang="en-US"/>
        </a:p>
      </dgm:t>
    </dgm:pt>
    <dgm:pt modelId="{085861B6-8BFD-49BE-A8A2-DEC7C30E0C65}">
      <dgm:prSet/>
      <dgm:spPr/>
      <dgm:t>
        <a:bodyPr/>
        <a:lstStyle/>
        <a:p>
          <a:pPr>
            <a:defRPr cap="all"/>
          </a:pPr>
          <a:r>
            <a:rPr lang="en-US" dirty="0"/>
            <a:t>Labor Law</a:t>
          </a:r>
        </a:p>
      </dgm:t>
    </dgm:pt>
    <dgm:pt modelId="{18FE1297-EF56-4147-AAD3-1CCD2F79D999}" type="parTrans" cxnId="{898E850F-E3C7-45B5-AA7C-CB8B7BDA25DC}">
      <dgm:prSet/>
      <dgm:spPr/>
      <dgm:t>
        <a:bodyPr/>
        <a:lstStyle/>
        <a:p>
          <a:endParaRPr lang="en-US"/>
        </a:p>
      </dgm:t>
    </dgm:pt>
    <dgm:pt modelId="{62D195AD-27D2-4EA7-9F63-72182734DDA9}" type="sibTrans" cxnId="{898E850F-E3C7-45B5-AA7C-CB8B7BDA25DC}">
      <dgm:prSet/>
      <dgm:spPr/>
      <dgm:t>
        <a:bodyPr/>
        <a:lstStyle/>
        <a:p>
          <a:endParaRPr lang="en-US"/>
        </a:p>
      </dgm:t>
    </dgm:pt>
    <dgm:pt modelId="{0E74B75A-AE49-436D-8D2C-F792939C789A}">
      <dgm:prSet/>
      <dgm:spPr/>
      <dgm:t>
        <a:bodyPr/>
        <a:lstStyle/>
        <a:p>
          <a:pPr>
            <a:defRPr cap="all"/>
          </a:pPr>
          <a:r>
            <a:rPr lang="en-US" dirty="0"/>
            <a:t>Consumer Protection</a:t>
          </a:r>
        </a:p>
      </dgm:t>
    </dgm:pt>
    <dgm:pt modelId="{B6FE9667-F443-475B-B041-92C4A07968BA}" type="parTrans" cxnId="{720124D9-E532-4ECD-A0DA-A66FF8F7BF89}">
      <dgm:prSet/>
      <dgm:spPr/>
      <dgm:t>
        <a:bodyPr/>
        <a:lstStyle/>
        <a:p>
          <a:endParaRPr lang="en-US"/>
        </a:p>
      </dgm:t>
    </dgm:pt>
    <dgm:pt modelId="{977D1739-AF23-4AF7-99A0-1284CD90FE3E}" type="sibTrans" cxnId="{720124D9-E532-4ECD-A0DA-A66FF8F7BF89}">
      <dgm:prSet/>
      <dgm:spPr/>
      <dgm:t>
        <a:bodyPr/>
        <a:lstStyle/>
        <a:p>
          <a:endParaRPr lang="en-US"/>
        </a:p>
      </dgm:t>
    </dgm:pt>
    <dgm:pt modelId="{52609110-B6C6-1E4F-83A7-C1670A11A1EA}">
      <dgm:prSet/>
      <dgm:spPr/>
      <dgm:t>
        <a:bodyPr/>
        <a:lstStyle/>
        <a:p>
          <a:pPr>
            <a:defRPr cap="all"/>
          </a:pPr>
          <a:r>
            <a:rPr lang="en-US" dirty="0"/>
            <a:t>Homelessness</a:t>
          </a:r>
        </a:p>
      </dgm:t>
    </dgm:pt>
    <dgm:pt modelId="{01E31228-FDBE-5949-9827-3C6E306E6854}" type="parTrans" cxnId="{D583CEF4-89E4-6142-AEA1-C8DCBB07E47F}">
      <dgm:prSet/>
      <dgm:spPr/>
      <dgm:t>
        <a:bodyPr/>
        <a:lstStyle/>
        <a:p>
          <a:endParaRPr lang="en-US"/>
        </a:p>
      </dgm:t>
    </dgm:pt>
    <dgm:pt modelId="{F5D3589C-7B77-F044-A18C-1FE4F97438E2}" type="sibTrans" cxnId="{D583CEF4-89E4-6142-AEA1-C8DCBB07E47F}">
      <dgm:prSet/>
      <dgm:spPr/>
      <dgm:t>
        <a:bodyPr/>
        <a:lstStyle/>
        <a:p>
          <a:endParaRPr lang="en-US"/>
        </a:p>
      </dgm:t>
    </dgm:pt>
    <dgm:pt modelId="{1E2D5B43-8F59-C944-8393-A04B7620BAB2}">
      <dgm:prSet/>
      <dgm:spPr/>
      <dgm:t>
        <a:bodyPr/>
        <a:lstStyle/>
        <a:p>
          <a:pPr>
            <a:defRPr cap="all"/>
          </a:pPr>
          <a:r>
            <a:rPr lang="en-US" dirty="0"/>
            <a:t>Behavioral Health</a:t>
          </a:r>
        </a:p>
      </dgm:t>
    </dgm:pt>
    <dgm:pt modelId="{EB013153-5001-B144-A1CC-88F2E89E143F}" type="parTrans" cxnId="{5B20611F-95DD-1A46-83AE-B1E6B5D3E184}">
      <dgm:prSet/>
      <dgm:spPr/>
      <dgm:t>
        <a:bodyPr/>
        <a:lstStyle/>
        <a:p>
          <a:endParaRPr lang="en-US"/>
        </a:p>
      </dgm:t>
    </dgm:pt>
    <dgm:pt modelId="{EE9FBCFB-9F06-CC4B-9FBF-B80C5E2324EE}" type="sibTrans" cxnId="{5B20611F-95DD-1A46-83AE-B1E6B5D3E184}">
      <dgm:prSet/>
      <dgm:spPr/>
      <dgm:t>
        <a:bodyPr/>
        <a:lstStyle/>
        <a:p>
          <a:endParaRPr lang="en-US"/>
        </a:p>
      </dgm:t>
    </dgm:pt>
    <dgm:pt modelId="{308CB2B2-6E60-1F48-AA5C-3F497E879487}">
      <dgm:prSet/>
      <dgm:spPr/>
      <dgm:t>
        <a:bodyPr/>
        <a:lstStyle/>
        <a:p>
          <a:pPr>
            <a:defRPr cap="all"/>
          </a:pPr>
          <a:r>
            <a:rPr lang="en-US" dirty="0"/>
            <a:t>Unions</a:t>
          </a:r>
        </a:p>
      </dgm:t>
    </dgm:pt>
    <dgm:pt modelId="{758E89BE-86AA-614A-975F-768B9B7E1C47}" type="parTrans" cxnId="{A073CDF3-D59F-4241-ACE3-3F5EBC990A5D}">
      <dgm:prSet/>
      <dgm:spPr/>
      <dgm:t>
        <a:bodyPr/>
        <a:lstStyle/>
        <a:p>
          <a:endParaRPr lang="en-US"/>
        </a:p>
      </dgm:t>
    </dgm:pt>
    <dgm:pt modelId="{E4B72EF0-B074-CE47-9070-4C680A42EB5F}" type="sibTrans" cxnId="{A073CDF3-D59F-4241-ACE3-3F5EBC990A5D}">
      <dgm:prSet/>
      <dgm:spPr/>
      <dgm:t>
        <a:bodyPr/>
        <a:lstStyle/>
        <a:p>
          <a:endParaRPr lang="en-US"/>
        </a:p>
      </dgm:t>
    </dgm:pt>
    <dgm:pt modelId="{165C1E6B-FC9E-224C-B13C-0CB02B6A5B22}">
      <dgm:prSet/>
      <dgm:spPr/>
      <dgm:t>
        <a:bodyPr/>
        <a:lstStyle/>
        <a:p>
          <a:pPr>
            <a:defRPr cap="all"/>
          </a:pPr>
          <a:r>
            <a:rPr lang="en-US" dirty="0"/>
            <a:t>Land Use</a:t>
          </a:r>
        </a:p>
      </dgm:t>
    </dgm:pt>
    <dgm:pt modelId="{EC2671EF-5914-B544-BAD9-FCD710D99F38}" type="parTrans" cxnId="{27827621-B246-A14A-82A5-3EC2986A2F31}">
      <dgm:prSet/>
      <dgm:spPr/>
      <dgm:t>
        <a:bodyPr/>
        <a:lstStyle/>
        <a:p>
          <a:endParaRPr lang="en-US"/>
        </a:p>
      </dgm:t>
    </dgm:pt>
    <dgm:pt modelId="{2053B398-13F6-654C-8B4D-B2793948053C}" type="sibTrans" cxnId="{27827621-B246-A14A-82A5-3EC2986A2F31}">
      <dgm:prSet/>
      <dgm:spPr/>
      <dgm:t>
        <a:bodyPr/>
        <a:lstStyle/>
        <a:p>
          <a:endParaRPr lang="en-US"/>
        </a:p>
      </dgm:t>
    </dgm:pt>
    <dgm:pt modelId="{5BAAD17D-4FB2-594A-BD1F-58A58B1E98AF}">
      <dgm:prSet/>
      <dgm:spPr/>
      <dgm:t>
        <a:bodyPr/>
        <a:lstStyle/>
        <a:p>
          <a:pPr>
            <a:defRPr cap="all"/>
          </a:pPr>
          <a:r>
            <a:rPr lang="en-US" dirty="0"/>
            <a:t>Strength of business</a:t>
          </a:r>
        </a:p>
      </dgm:t>
    </dgm:pt>
    <dgm:pt modelId="{F31CF298-EBA4-1C40-9241-87480AA51FE8}" type="parTrans" cxnId="{80FE707E-4BC3-424E-9AC3-493CE7D7B1BF}">
      <dgm:prSet/>
      <dgm:spPr/>
      <dgm:t>
        <a:bodyPr/>
        <a:lstStyle/>
        <a:p>
          <a:endParaRPr lang="en-US"/>
        </a:p>
      </dgm:t>
    </dgm:pt>
    <dgm:pt modelId="{186217B9-63A0-144E-938B-827560883588}" type="sibTrans" cxnId="{80FE707E-4BC3-424E-9AC3-493CE7D7B1BF}">
      <dgm:prSet/>
      <dgm:spPr/>
      <dgm:t>
        <a:bodyPr/>
        <a:lstStyle/>
        <a:p>
          <a:endParaRPr lang="en-US"/>
        </a:p>
      </dgm:t>
    </dgm:pt>
    <dgm:pt modelId="{69989223-4649-7745-8B6D-F6D2C6CA91D4}">
      <dgm:prSet/>
      <dgm:spPr/>
      <dgm:t>
        <a:bodyPr/>
        <a:lstStyle/>
        <a:p>
          <a:pPr>
            <a:defRPr cap="all"/>
          </a:pPr>
          <a:r>
            <a:rPr lang="en-US" dirty="0"/>
            <a:t>Environment</a:t>
          </a:r>
        </a:p>
      </dgm:t>
    </dgm:pt>
    <dgm:pt modelId="{EB21BB20-AD6E-5C48-9903-266EAFF5110B}" type="parTrans" cxnId="{46A8D593-4BF0-E346-8624-8BE1612F9F22}">
      <dgm:prSet/>
      <dgm:spPr/>
      <dgm:t>
        <a:bodyPr/>
        <a:lstStyle/>
        <a:p>
          <a:endParaRPr lang="en-US"/>
        </a:p>
      </dgm:t>
    </dgm:pt>
    <dgm:pt modelId="{980F4E86-0E8B-194C-9633-60A9C4E62ECB}" type="sibTrans" cxnId="{46A8D593-4BF0-E346-8624-8BE1612F9F22}">
      <dgm:prSet/>
      <dgm:spPr/>
      <dgm:t>
        <a:bodyPr/>
        <a:lstStyle/>
        <a:p>
          <a:endParaRPr lang="en-US"/>
        </a:p>
      </dgm:t>
    </dgm:pt>
    <dgm:pt modelId="{C6681E42-E4AF-E948-BC22-7608FDBBA03F}" type="pres">
      <dgm:prSet presAssocID="{078E8D26-1D05-4D2F-B07A-72134866B02D}" presName="vert0" presStyleCnt="0">
        <dgm:presLayoutVars>
          <dgm:dir/>
          <dgm:animOne val="branch"/>
          <dgm:animLvl val="lvl"/>
        </dgm:presLayoutVars>
      </dgm:prSet>
      <dgm:spPr/>
    </dgm:pt>
    <dgm:pt modelId="{17161F18-F675-B14E-B446-C44A24A52D84}" type="pres">
      <dgm:prSet presAssocID="{52E9260D-FC71-4023-A2A4-7B933D3D6FB5}" presName="thickLine" presStyleLbl="alignNode1" presStyleIdx="0" presStyleCnt="9"/>
      <dgm:spPr/>
    </dgm:pt>
    <dgm:pt modelId="{2A260D89-4D9D-D941-969C-C1AE243E6C09}" type="pres">
      <dgm:prSet presAssocID="{52E9260D-FC71-4023-A2A4-7B933D3D6FB5}" presName="horz1" presStyleCnt="0"/>
      <dgm:spPr/>
    </dgm:pt>
    <dgm:pt modelId="{1D9CDC89-439E-F647-A5D2-428F96DA64C7}" type="pres">
      <dgm:prSet presAssocID="{52E9260D-FC71-4023-A2A4-7B933D3D6FB5}" presName="tx1" presStyleLbl="revTx" presStyleIdx="0" presStyleCnt="9"/>
      <dgm:spPr/>
    </dgm:pt>
    <dgm:pt modelId="{E60748DD-DF39-3D4F-B1B2-6D0993ED51E8}" type="pres">
      <dgm:prSet presAssocID="{52E9260D-FC71-4023-A2A4-7B933D3D6FB5}" presName="vert1" presStyleCnt="0"/>
      <dgm:spPr/>
    </dgm:pt>
    <dgm:pt modelId="{DD95AB2F-0647-5549-A16F-654BEE2D0BB8}" type="pres">
      <dgm:prSet presAssocID="{085861B6-8BFD-49BE-A8A2-DEC7C30E0C65}" presName="thickLine" presStyleLbl="alignNode1" presStyleIdx="1" presStyleCnt="9"/>
      <dgm:spPr/>
    </dgm:pt>
    <dgm:pt modelId="{C436B7CC-309A-B240-BAC5-080CA99AC907}" type="pres">
      <dgm:prSet presAssocID="{085861B6-8BFD-49BE-A8A2-DEC7C30E0C65}" presName="horz1" presStyleCnt="0"/>
      <dgm:spPr/>
    </dgm:pt>
    <dgm:pt modelId="{8ABA703A-3001-AF46-B375-0FA7510A9CC2}" type="pres">
      <dgm:prSet presAssocID="{085861B6-8BFD-49BE-A8A2-DEC7C30E0C65}" presName="tx1" presStyleLbl="revTx" presStyleIdx="1" presStyleCnt="9"/>
      <dgm:spPr/>
    </dgm:pt>
    <dgm:pt modelId="{00430097-2667-4B47-A1B1-7CF327D90418}" type="pres">
      <dgm:prSet presAssocID="{085861B6-8BFD-49BE-A8A2-DEC7C30E0C65}" presName="vert1" presStyleCnt="0"/>
      <dgm:spPr/>
    </dgm:pt>
    <dgm:pt modelId="{A611BD3C-69A2-934E-8E50-E47182C9ADA2}" type="pres">
      <dgm:prSet presAssocID="{69989223-4649-7745-8B6D-F6D2C6CA91D4}" presName="thickLine" presStyleLbl="alignNode1" presStyleIdx="2" presStyleCnt="9"/>
      <dgm:spPr/>
    </dgm:pt>
    <dgm:pt modelId="{1F39E64F-81CD-CB49-A271-4D23FFB192CA}" type="pres">
      <dgm:prSet presAssocID="{69989223-4649-7745-8B6D-F6D2C6CA91D4}" presName="horz1" presStyleCnt="0"/>
      <dgm:spPr/>
    </dgm:pt>
    <dgm:pt modelId="{47F7AD98-D43B-9B44-8DA9-E317488C49EF}" type="pres">
      <dgm:prSet presAssocID="{69989223-4649-7745-8B6D-F6D2C6CA91D4}" presName="tx1" presStyleLbl="revTx" presStyleIdx="2" presStyleCnt="9"/>
      <dgm:spPr/>
    </dgm:pt>
    <dgm:pt modelId="{A6785C30-6EB0-0E47-BFB6-A14E1A2B5614}" type="pres">
      <dgm:prSet presAssocID="{69989223-4649-7745-8B6D-F6D2C6CA91D4}" presName="vert1" presStyleCnt="0"/>
      <dgm:spPr/>
    </dgm:pt>
    <dgm:pt modelId="{EC8519BF-1A3A-4E4C-A99A-19BC54CB77A0}" type="pres">
      <dgm:prSet presAssocID="{0E74B75A-AE49-436D-8D2C-F792939C789A}" presName="thickLine" presStyleLbl="alignNode1" presStyleIdx="3" presStyleCnt="9"/>
      <dgm:spPr/>
    </dgm:pt>
    <dgm:pt modelId="{11A00D04-C7D6-EA40-8F95-F09412CB6561}" type="pres">
      <dgm:prSet presAssocID="{0E74B75A-AE49-436D-8D2C-F792939C789A}" presName="horz1" presStyleCnt="0"/>
      <dgm:spPr/>
    </dgm:pt>
    <dgm:pt modelId="{64D4EADD-B231-874D-9C9D-680E0280ABB7}" type="pres">
      <dgm:prSet presAssocID="{0E74B75A-AE49-436D-8D2C-F792939C789A}" presName="tx1" presStyleLbl="revTx" presStyleIdx="3" presStyleCnt="9"/>
      <dgm:spPr/>
    </dgm:pt>
    <dgm:pt modelId="{2EF57CF8-5393-4E42-A03E-4DB8141ADBCA}" type="pres">
      <dgm:prSet presAssocID="{0E74B75A-AE49-436D-8D2C-F792939C789A}" presName="vert1" presStyleCnt="0"/>
      <dgm:spPr/>
    </dgm:pt>
    <dgm:pt modelId="{E230C3F7-3FFC-3B4A-8A7F-938277F89395}" type="pres">
      <dgm:prSet presAssocID="{52609110-B6C6-1E4F-83A7-C1670A11A1EA}" presName="thickLine" presStyleLbl="alignNode1" presStyleIdx="4" presStyleCnt="9"/>
      <dgm:spPr/>
    </dgm:pt>
    <dgm:pt modelId="{D7E3DE70-179D-A943-8E05-0C961FEE8B57}" type="pres">
      <dgm:prSet presAssocID="{52609110-B6C6-1E4F-83A7-C1670A11A1EA}" presName="horz1" presStyleCnt="0"/>
      <dgm:spPr/>
    </dgm:pt>
    <dgm:pt modelId="{53292DD9-5829-0E4B-8490-FFB63C65A7CB}" type="pres">
      <dgm:prSet presAssocID="{52609110-B6C6-1E4F-83A7-C1670A11A1EA}" presName="tx1" presStyleLbl="revTx" presStyleIdx="4" presStyleCnt="9"/>
      <dgm:spPr/>
    </dgm:pt>
    <dgm:pt modelId="{079C7EBF-84EE-AB49-B1D0-39CFA82DBABB}" type="pres">
      <dgm:prSet presAssocID="{52609110-B6C6-1E4F-83A7-C1670A11A1EA}" presName="vert1" presStyleCnt="0"/>
      <dgm:spPr/>
    </dgm:pt>
    <dgm:pt modelId="{85CE3334-0DE3-6348-8272-AC1576BBBCBD}" type="pres">
      <dgm:prSet presAssocID="{1E2D5B43-8F59-C944-8393-A04B7620BAB2}" presName="thickLine" presStyleLbl="alignNode1" presStyleIdx="5" presStyleCnt="9"/>
      <dgm:spPr/>
    </dgm:pt>
    <dgm:pt modelId="{56CA2EC2-F62A-504C-9EF4-39F987BA2D4F}" type="pres">
      <dgm:prSet presAssocID="{1E2D5B43-8F59-C944-8393-A04B7620BAB2}" presName="horz1" presStyleCnt="0"/>
      <dgm:spPr/>
    </dgm:pt>
    <dgm:pt modelId="{3320CC21-9DAB-A743-9E99-D53111C7CEAA}" type="pres">
      <dgm:prSet presAssocID="{1E2D5B43-8F59-C944-8393-A04B7620BAB2}" presName="tx1" presStyleLbl="revTx" presStyleIdx="5" presStyleCnt="9"/>
      <dgm:spPr/>
    </dgm:pt>
    <dgm:pt modelId="{D0479AA4-0361-0841-AD8B-AC9C3F4CAFB9}" type="pres">
      <dgm:prSet presAssocID="{1E2D5B43-8F59-C944-8393-A04B7620BAB2}" presName="vert1" presStyleCnt="0"/>
      <dgm:spPr/>
    </dgm:pt>
    <dgm:pt modelId="{66EA03D2-DAD9-9546-8BE2-CC5D3E3003FE}" type="pres">
      <dgm:prSet presAssocID="{308CB2B2-6E60-1F48-AA5C-3F497E879487}" presName="thickLine" presStyleLbl="alignNode1" presStyleIdx="6" presStyleCnt="9"/>
      <dgm:spPr/>
    </dgm:pt>
    <dgm:pt modelId="{A851BF38-4190-3340-B31C-484F398EAF27}" type="pres">
      <dgm:prSet presAssocID="{308CB2B2-6E60-1F48-AA5C-3F497E879487}" presName="horz1" presStyleCnt="0"/>
      <dgm:spPr/>
    </dgm:pt>
    <dgm:pt modelId="{E41DDD3A-D940-F848-9A43-FC2AAA4ED6F9}" type="pres">
      <dgm:prSet presAssocID="{308CB2B2-6E60-1F48-AA5C-3F497E879487}" presName="tx1" presStyleLbl="revTx" presStyleIdx="6" presStyleCnt="9"/>
      <dgm:spPr/>
    </dgm:pt>
    <dgm:pt modelId="{CC9BB21A-9A9D-D641-8897-BBDEC0481E2E}" type="pres">
      <dgm:prSet presAssocID="{308CB2B2-6E60-1F48-AA5C-3F497E879487}" presName="vert1" presStyleCnt="0"/>
      <dgm:spPr/>
    </dgm:pt>
    <dgm:pt modelId="{2B0B5FA5-1976-6441-BB7C-4C7773E4FD51}" type="pres">
      <dgm:prSet presAssocID="{165C1E6B-FC9E-224C-B13C-0CB02B6A5B22}" presName="thickLine" presStyleLbl="alignNode1" presStyleIdx="7" presStyleCnt="9"/>
      <dgm:spPr/>
    </dgm:pt>
    <dgm:pt modelId="{62E65005-A307-7B47-8119-3D176AD23B94}" type="pres">
      <dgm:prSet presAssocID="{165C1E6B-FC9E-224C-B13C-0CB02B6A5B22}" presName="horz1" presStyleCnt="0"/>
      <dgm:spPr/>
    </dgm:pt>
    <dgm:pt modelId="{710D33B1-C94D-DF41-BC78-C1A4C698B6E8}" type="pres">
      <dgm:prSet presAssocID="{165C1E6B-FC9E-224C-B13C-0CB02B6A5B22}" presName="tx1" presStyleLbl="revTx" presStyleIdx="7" presStyleCnt="9"/>
      <dgm:spPr/>
    </dgm:pt>
    <dgm:pt modelId="{456FA1A5-9759-8B43-96ED-3EAF876F5899}" type="pres">
      <dgm:prSet presAssocID="{165C1E6B-FC9E-224C-B13C-0CB02B6A5B22}" presName="vert1" presStyleCnt="0"/>
      <dgm:spPr/>
    </dgm:pt>
    <dgm:pt modelId="{85C8D45B-7394-AC4F-86B8-D11031B300BA}" type="pres">
      <dgm:prSet presAssocID="{5BAAD17D-4FB2-594A-BD1F-58A58B1E98AF}" presName="thickLine" presStyleLbl="alignNode1" presStyleIdx="8" presStyleCnt="9"/>
      <dgm:spPr/>
    </dgm:pt>
    <dgm:pt modelId="{6EE65723-AFD0-EB49-BEDF-F622A720ACB6}" type="pres">
      <dgm:prSet presAssocID="{5BAAD17D-4FB2-594A-BD1F-58A58B1E98AF}" presName="horz1" presStyleCnt="0"/>
      <dgm:spPr/>
    </dgm:pt>
    <dgm:pt modelId="{EF27ED2A-CF30-E347-81DC-22860B914405}" type="pres">
      <dgm:prSet presAssocID="{5BAAD17D-4FB2-594A-BD1F-58A58B1E98AF}" presName="tx1" presStyleLbl="revTx" presStyleIdx="8" presStyleCnt="9"/>
      <dgm:spPr/>
    </dgm:pt>
    <dgm:pt modelId="{29C57AE9-778F-D941-8D36-F8055FCB9E2E}" type="pres">
      <dgm:prSet presAssocID="{5BAAD17D-4FB2-594A-BD1F-58A58B1E98AF}" presName="vert1" presStyleCnt="0"/>
      <dgm:spPr/>
    </dgm:pt>
  </dgm:ptLst>
  <dgm:cxnLst>
    <dgm:cxn modelId="{3EF40207-8C24-C54B-9655-435E36A8CFD7}" type="presOf" srcId="{52E9260D-FC71-4023-A2A4-7B933D3D6FB5}" destId="{1D9CDC89-439E-F647-A5D2-428F96DA64C7}" srcOrd="0" destOrd="0" presId="urn:microsoft.com/office/officeart/2008/layout/LinedList"/>
    <dgm:cxn modelId="{898E850F-E3C7-45B5-AA7C-CB8B7BDA25DC}" srcId="{078E8D26-1D05-4D2F-B07A-72134866B02D}" destId="{085861B6-8BFD-49BE-A8A2-DEC7C30E0C65}" srcOrd="1" destOrd="0" parTransId="{18FE1297-EF56-4147-AAD3-1CCD2F79D999}" sibTransId="{62D195AD-27D2-4EA7-9F63-72182734DDA9}"/>
    <dgm:cxn modelId="{5B20611F-95DD-1A46-83AE-B1E6B5D3E184}" srcId="{078E8D26-1D05-4D2F-B07A-72134866B02D}" destId="{1E2D5B43-8F59-C944-8393-A04B7620BAB2}" srcOrd="5" destOrd="0" parTransId="{EB013153-5001-B144-A1CC-88F2E89E143F}" sibTransId="{EE9FBCFB-9F06-CC4B-9FBF-B80C5E2324EE}"/>
    <dgm:cxn modelId="{27827621-B246-A14A-82A5-3EC2986A2F31}" srcId="{078E8D26-1D05-4D2F-B07A-72134866B02D}" destId="{165C1E6B-FC9E-224C-B13C-0CB02B6A5B22}" srcOrd="7" destOrd="0" parTransId="{EC2671EF-5914-B544-BAD9-FCD710D99F38}" sibTransId="{2053B398-13F6-654C-8B4D-B2793948053C}"/>
    <dgm:cxn modelId="{2298FF42-A49F-7241-9104-601D47E2D53B}" type="presOf" srcId="{69989223-4649-7745-8B6D-F6D2C6CA91D4}" destId="{47F7AD98-D43B-9B44-8DA9-E317488C49EF}" srcOrd="0" destOrd="0" presId="urn:microsoft.com/office/officeart/2008/layout/LinedList"/>
    <dgm:cxn modelId="{11FFEC72-1B19-EC4F-9180-965E39B6E382}" type="presOf" srcId="{1E2D5B43-8F59-C944-8393-A04B7620BAB2}" destId="{3320CC21-9DAB-A743-9E99-D53111C7CEAA}" srcOrd="0" destOrd="0" presId="urn:microsoft.com/office/officeart/2008/layout/LinedList"/>
    <dgm:cxn modelId="{80FE707E-4BC3-424E-9AC3-493CE7D7B1BF}" srcId="{078E8D26-1D05-4D2F-B07A-72134866B02D}" destId="{5BAAD17D-4FB2-594A-BD1F-58A58B1E98AF}" srcOrd="8" destOrd="0" parTransId="{F31CF298-EBA4-1C40-9241-87480AA51FE8}" sibTransId="{186217B9-63A0-144E-938B-827560883588}"/>
    <dgm:cxn modelId="{BD1BAB81-D4E5-7149-8CE4-0C0A7F8CF0F5}" type="presOf" srcId="{078E8D26-1D05-4D2F-B07A-72134866B02D}" destId="{C6681E42-E4AF-E948-BC22-7608FDBBA03F}" srcOrd="0" destOrd="0" presId="urn:microsoft.com/office/officeart/2008/layout/LinedList"/>
    <dgm:cxn modelId="{F7B52B87-46C0-374D-BCCE-70ADE5E7A1DD}" type="presOf" srcId="{5BAAD17D-4FB2-594A-BD1F-58A58B1E98AF}" destId="{EF27ED2A-CF30-E347-81DC-22860B914405}" srcOrd="0" destOrd="0" presId="urn:microsoft.com/office/officeart/2008/layout/LinedList"/>
    <dgm:cxn modelId="{DDC47088-0F90-0F43-A04D-4DBE4F85F48C}" type="presOf" srcId="{085861B6-8BFD-49BE-A8A2-DEC7C30E0C65}" destId="{8ABA703A-3001-AF46-B375-0FA7510A9CC2}" srcOrd="0" destOrd="0" presId="urn:microsoft.com/office/officeart/2008/layout/LinedList"/>
    <dgm:cxn modelId="{46A8D593-4BF0-E346-8624-8BE1612F9F22}" srcId="{078E8D26-1D05-4D2F-B07A-72134866B02D}" destId="{69989223-4649-7745-8B6D-F6D2C6CA91D4}" srcOrd="2" destOrd="0" parTransId="{EB21BB20-AD6E-5C48-9903-266EAFF5110B}" sibTransId="{980F4E86-0E8B-194C-9633-60A9C4E62ECB}"/>
    <dgm:cxn modelId="{17D962A5-9476-6A49-BF03-AEC5EA810197}" type="presOf" srcId="{52609110-B6C6-1E4F-83A7-C1670A11A1EA}" destId="{53292DD9-5829-0E4B-8490-FFB63C65A7CB}" srcOrd="0" destOrd="0" presId="urn:microsoft.com/office/officeart/2008/layout/LinedList"/>
    <dgm:cxn modelId="{65DA16B0-F41A-4CFE-A9ED-0ABC480BFF8B}" srcId="{078E8D26-1D05-4D2F-B07A-72134866B02D}" destId="{52E9260D-FC71-4023-A2A4-7B933D3D6FB5}" srcOrd="0" destOrd="0" parTransId="{53E15460-64BA-4783-9623-9C233E7A3777}" sibTransId="{D6E238FF-7914-4404-AEDB-65E601EAD80B}"/>
    <dgm:cxn modelId="{720124D9-E532-4ECD-A0DA-A66FF8F7BF89}" srcId="{078E8D26-1D05-4D2F-B07A-72134866B02D}" destId="{0E74B75A-AE49-436D-8D2C-F792939C789A}" srcOrd="3" destOrd="0" parTransId="{B6FE9667-F443-475B-B041-92C4A07968BA}" sibTransId="{977D1739-AF23-4AF7-99A0-1284CD90FE3E}"/>
    <dgm:cxn modelId="{D49126E7-EFA9-1744-BA51-11BB11E91CF2}" type="presOf" srcId="{165C1E6B-FC9E-224C-B13C-0CB02B6A5B22}" destId="{710D33B1-C94D-DF41-BC78-C1A4C698B6E8}" srcOrd="0" destOrd="0" presId="urn:microsoft.com/office/officeart/2008/layout/LinedList"/>
    <dgm:cxn modelId="{A073CDF3-D59F-4241-ACE3-3F5EBC990A5D}" srcId="{078E8D26-1D05-4D2F-B07A-72134866B02D}" destId="{308CB2B2-6E60-1F48-AA5C-3F497E879487}" srcOrd="6" destOrd="0" parTransId="{758E89BE-86AA-614A-975F-768B9B7E1C47}" sibTransId="{E4B72EF0-B074-CE47-9070-4C680A42EB5F}"/>
    <dgm:cxn modelId="{D583CEF4-89E4-6142-AEA1-C8DCBB07E47F}" srcId="{078E8D26-1D05-4D2F-B07A-72134866B02D}" destId="{52609110-B6C6-1E4F-83A7-C1670A11A1EA}" srcOrd="4" destOrd="0" parTransId="{01E31228-FDBE-5949-9827-3C6E306E6854}" sibTransId="{F5D3589C-7B77-F044-A18C-1FE4F97438E2}"/>
    <dgm:cxn modelId="{C31F53FB-649D-7E49-8261-AA6BFB4BB88E}" type="presOf" srcId="{0E74B75A-AE49-436D-8D2C-F792939C789A}" destId="{64D4EADD-B231-874D-9C9D-680E0280ABB7}" srcOrd="0" destOrd="0" presId="urn:microsoft.com/office/officeart/2008/layout/LinedList"/>
    <dgm:cxn modelId="{602C67FC-C349-5F4A-A524-DA71A8FF7BE4}" type="presOf" srcId="{308CB2B2-6E60-1F48-AA5C-3F497E879487}" destId="{E41DDD3A-D940-F848-9A43-FC2AAA4ED6F9}" srcOrd="0" destOrd="0" presId="urn:microsoft.com/office/officeart/2008/layout/LinedList"/>
    <dgm:cxn modelId="{8BD1CAD5-EED1-1148-AFEE-A4B54DDA3505}" type="presParOf" srcId="{C6681E42-E4AF-E948-BC22-7608FDBBA03F}" destId="{17161F18-F675-B14E-B446-C44A24A52D84}" srcOrd="0" destOrd="0" presId="urn:microsoft.com/office/officeart/2008/layout/LinedList"/>
    <dgm:cxn modelId="{C46179F3-B525-AA48-B2AD-EB2EC83192E8}" type="presParOf" srcId="{C6681E42-E4AF-E948-BC22-7608FDBBA03F}" destId="{2A260D89-4D9D-D941-969C-C1AE243E6C09}" srcOrd="1" destOrd="0" presId="urn:microsoft.com/office/officeart/2008/layout/LinedList"/>
    <dgm:cxn modelId="{8080CB72-D482-5F46-8DD3-FE0DB35D67E7}" type="presParOf" srcId="{2A260D89-4D9D-D941-969C-C1AE243E6C09}" destId="{1D9CDC89-439E-F647-A5D2-428F96DA64C7}" srcOrd="0" destOrd="0" presId="urn:microsoft.com/office/officeart/2008/layout/LinedList"/>
    <dgm:cxn modelId="{69A3B339-DEE8-5E49-ADBB-DC641959DC64}" type="presParOf" srcId="{2A260D89-4D9D-D941-969C-C1AE243E6C09}" destId="{E60748DD-DF39-3D4F-B1B2-6D0993ED51E8}" srcOrd="1" destOrd="0" presId="urn:microsoft.com/office/officeart/2008/layout/LinedList"/>
    <dgm:cxn modelId="{08A6CA0B-E447-3C44-8A96-8C78D9E1336C}" type="presParOf" srcId="{C6681E42-E4AF-E948-BC22-7608FDBBA03F}" destId="{DD95AB2F-0647-5549-A16F-654BEE2D0BB8}" srcOrd="2" destOrd="0" presId="urn:microsoft.com/office/officeart/2008/layout/LinedList"/>
    <dgm:cxn modelId="{531C5E43-AD3A-6249-B90E-949A0EC7DCA3}" type="presParOf" srcId="{C6681E42-E4AF-E948-BC22-7608FDBBA03F}" destId="{C436B7CC-309A-B240-BAC5-080CA99AC907}" srcOrd="3" destOrd="0" presId="urn:microsoft.com/office/officeart/2008/layout/LinedList"/>
    <dgm:cxn modelId="{F1F7A2B4-EA5E-D744-BBDD-E8A5A5FAC605}" type="presParOf" srcId="{C436B7CC-309A-B240-BAC5-080CA99AC907}" destId="{8ABA703A-3001-AF46-B375-0FA7510A9CC2}" srcOrd="0" destOrd="0" presId="urn:microsoft.com/office/officeart/2008/layout/LinedList"/>
    <dgm:cxn modelId="{F626A9FE-F185-834F-B300-DBED20C42F4C}" type="presParOf" srcId="{C436B7CC-309A-B240-BAC5-080CA99AC907}" destId="{00430097-2667-4B47-A1B1-7CF327D90418}" srcOrd="1" destOrd="0" presId="urn:microsoft.com/office/officeart/2008/layout/LinedList"/>
    <dgm:cxn modelId="{6FD1CED1-D4C7-9C4E-B26A-B54F32A6A052}" type="presParOf" srcId="{C6681E42-E4AF-E948-BC22-7608FDBBA03F}" destId="{A611BD3C-69A2-934E-8E50-E47182C9ADA2}" srcOrd="4" destOrd="0" presId="urn:microsoft.com/office/officeart/2008/layout/LinedList"/>
    <dgm:cxn modelId="{478D748A-516C-CF42-876A-131F375B5CD4}" type="presParOf" srcId="{C6681E42-E4AF-E948-BC22-7608FDBBA03F}" destId="{1F39E64F-81CD-CB49-A271-4D23FFB192CA}" srcOrd="5" destOrd="0" presId="urn:microsoft.com/office/officeart/2008/layout/LinedList"/>
    <dgm:cxn modelId="{A07301A7-B8A0-1C46-B531-E147117112AB}" type="presParOf" srcId="{1F39E64F-81CD-CB49-A271-4D23FFB192CA}" destId="{47F7AD98-D43B-9B44-8DA9-E317488C49EF}" srcOrd="0" destOrd="0" presId="urn:microsoft.com/office/officeart/2008/layout/LinedList"/>
    <dgm:cxn modelId="{ED226FE1-67D5-C54D-BBF4-50307CC3CF97}" type="presParOf" srcId="{1F39E64F-81CD-CB49-A271-4D23FFB192CA}" destId="{A6785C30-6EB0-0E47-BFB6-A14E1A2B5614}" srcOrd="1" destOrd="0" presId="urn:microsoft.com/office/officeart/2008/layout/LinedList"/>
    <dgm:cxn modelId="{D7D7A462-791D-4840-8AF1-35367E136FD6}" type="presParOf" srcId="{C6681E42-E4AF-E948-BC22-7608FDBBA03F}" destId="{EC8519BF-1A3A-4E4C-A99A-19BC54CB77A0}" srcOrd="6" destOrd="0" presId="urn:microsoft.com/office/officeart/2008/layout/LinedList"/>
    <dgm:cxn modelId="{C25992CC-A186-484E-BDE5-339F01B6C6F4}" type="presParOf" srcId="{C6681E42-E4AF-E948-BC22-7608FDBBA03F}" destId="{11A00D04-C7D6-EA40-8F95-F09412CB6561}" srcOrd="7" destOrd="0" presId="urn:microsoft.com/office/officeart/2008/layout/LinedList"/>
    <dgm:cxn modelId="{89463790-BA11-AA45-BD94-7F0C4F1EC75F}" type="presParOf" srcId="{11A00D04-C7D6-EA40-8F95-F09412CB6561}" destId="{64D4EADD-B231-874D-9C9D-680E0280ABB7}" srcOrd="0" destOrd="0" presId="urn:microsoft.com/office/officeart/2008/layout/LinedList"/>
    <dgm:cxn modelId="{FE1AAA61-37F7-AB44-906F-63C8D8A24347}" type="presParOf" srcId="{11A00D04-C7D6-EA40-8F95-F09412CB6561}" destId="{2EF57CF8-5393-4E42-A03E-4DB8141ADBCA}" srcOrd="1" destOrd="0" presId="urn:microsoft.com/office/officeart/2008/layout/LinedList"/>
    <dgm:cxn modelId="{D6504FDB-A756-0640-9E3C-C36963AD46E7}" type="presParOf" srcId="{C6681E42-E4AF-E948-BC22-7608FDBBA03F}" destId="{E230C3F7-3FFC-3B4A-8A7F-938277F89395}" srcOrd="8" destOrd="0" presId="urn:microsoft.com/office/officeart/2008/layout/LinedList"/>
    <dgm:cxn modelId="{ACE83659-19BF-B745-BC1A-E6CFAF8832C4}" type="presParOf" srcId="{C6681E42-E4AF-E948-BC22-7608FDBBA03F}" destId="{D7E3DE70-179D-A943-8E05-0C961FEE8B57}" srcOrd="9" destOrd="0" presId="urn:microsoft.com/office/officeart/2008/layout/LinedList"/>
    <dgm:cxn modelId="{30152D96-3277-D14B-93BC-CB71A10CD060}" type="presParOf" srcId="{D7E3DE70-179D-A943-8E05-0C961FEE8B57}" destId="{53292DD9-5829-0E4B-8490-FFB63C65A7CB}" srcOrd="0" destOrd="0" presId="urn:microsoft.com/office/officeart/2008/layout/LinedList"/>
    <dgm:cxn modelId="{9E57B525-DC8D-B14A-9771-10110620A718}" type="presParOf" srcId="{D7E3DE70-179D-A943-8E05-0C961FEE8B57}" destId="{079C7EBF-84EE-AB49-B1D0-39CFA82DBABB}" srcOrd="1" destOrd="0" presId="urn:microsoft.com/office/officeart/2008/layout/LinedList"/>
    <dgm:cxn modelId="{AFBBD3A9-D6A4-F547-8BFC-897450AA8E10}" type="presParOf" srcId="{C6681E42-E4AF-E948-BC22-7608FDBBA03F}" destId="{85CE3334-0DE3-6348-8272-AC1576BBBCBD}" srcOrd="10" destOrd="0" presId="urn:microsoft.com/office/officeart/2008/layout/LinedList"/>
    <dgm:cxn modelId="{BAF60281-A0B1-3246-92D3-6E3ACBDD23DF}" type="presParOf" srcId="{C6681E42-E4AF-E948-BC22-7608FDBBA03F}" destId="{56CA2EC2-F62A-504C-9EF4-39F987BA2D4F}" srcOrd="11" destOrd="0" presId="urn:microsoft.com/office/officeart/2008/layout/LinedList"/>
    <dgm:cxn modelId="{9988BBBC-D807-C54E-9E5D-B8A4A8E5D88D}" type="presParOf" srcId="{56CA2EC2-F62A-504C-9EF4-39F987BA2D4F}" destId="{3320CC21-9DAB-A743-9E99-D53111C7CEAA}" srcOrd="0" destOrd="0" presId="urn:microsoft.com/office/officeart/2008/layout/LinedList"/>
    <dgm:cxn modelId="{0DCA20DC-B445-E647-8B94-7C59EB5885E1}" type="presParOf" srcId="{56CA2EC2-F62A-504C-9EF4-39F987BA2D4F}" destId="{D0479AA4-0361-0841-AD8B-AC9C3F4CAFB9}" srcOrd="1" destOrd="0" presId="urn:microsoft.com/office/officeart/2008/layout/LinedList"/>
    <dgm:cxn modelId="{1720A35B-83D4-634C-8540-96681C86B63A}" type="presParOf" srcId="{C6681E42-E4AF-E948-BC22-7608FDBBA03F}" destId="{66EA03D2-DAD9-9546-8BE2-CC5D3E3003FE}" srcOrd="12" destOrd="0" presId="urn:microsoft.com/office/officeart/2008/layout/LinedList"/>
    <dgm:cxn modelId="{9EB60C19-C009-974C-97E8-6E81D797D390}" type="presParOf" srcId="{C6681E42-E4AF-E948-BC22-7608FDBBA03F}" destId="{A851BF38-4190-3340-B31C-484F398EAF27}" srcOrd="13" destOrd="0" presId="urn:microsoft.com/office/officeart/2008/layout/LinedList"/>
    <dgm:cxn modelId="{0C267F95-5FDE-B74A-8C9F-E322735C001C}" type="presParOf" srcId="{A851BF38-4190-3340-B31C-484F398EAF27}" destId="{E41DDD3A-D940-F848-9A43-FC2AAA4ED6F9}" srcOrd="0" destOrd="0" presId="urn:microsoft.com/office/officeart/2008/layout/LinedList"/>
    <dgm:cxn modelId="{1A7C518C-9146-614C-86FF-3B0425874F75}" type="presParOf" srcId="{A851BF38-4190-3340-B31C-484F398EAF27}" destId="{CC9BB21A-9A9D-D641-8897-BBDEC0481E2E}" srcOrd="1" destOrd="0" presId="urn:microsoft.com/office/officeart/2008/layout/LinedList"/>
    <dgm:cxn modelId="{E961982C-DE7D-584D-908E-65D4CA832B6A}" type="presParOf" srcId="{C6681E42-E4AF-E948-BC22-7608FDBBA03F}" destId="{2B0B5FA5-1976-6441-BB7C-4C7773E4FD51}" srcOrd="14" destOrd="0" presId="urn:microsoft.com/office/officeart/2008/layout/LinedList"/>
    <dgm:cxn modelId="{9EBE8A3B-2EC0-4E49-BE01-E55AC9C7B9DE}" type="presParOf" srcId="{C6681E42-E4AF-E948-BC22-7608FDBBA03F}" destId="{62E65005-A307-7B47-8119-3D176AD23B94}" srcOrd="15" destOrd="0" presId="urn:microsoft.com/office/officeart/2008/layout/LinedList"/>
    <dgm:cxn modelId="{3A96F29D-F128-744B-BD09-DF0B417B083F}" type="presParOf" srcId="{62E65005-A307-7B47-8119-3D176AD23B94}" destId="{710D33B1-C94D-DF41-BC78-C1A4C698B6E8}" srcOrd="0" destOrd="0" presId="urn:microsoft.com/office/officeart/2008/layout/LinedList"/>
    <dgm:cxn modelId="{0D156D43-613B-004F-86DC-C1FBED0148AC}" type="presParOf" srcId="{62E65005-A307-7B47-8119-3D176AD23B94}" destId="{456FA1A5-9759-8B43-96ED-3EAF876F5899}" srcOrd="1" destOrd="0" presId="urn:microsoft.com/office/officeart/2008/layout/LinedList"/>
    <dgm:cxn modelId="{50DDA12D-7116-5B4F-A4AC-4B89061B6C77}" type="presParOf" srcId="{C6681E42-E4AF-E948-BC22-7608FDBBA03F}" destId="{85C8D45B-7394-AC4F-86B8-D11031B300BA}" srcOrd="16" destOrd="0" presId="urn:microsoft.com/office/officeart/2008/layout/LinedList"/>
    <dgm:cxn modelId="{89C1C019-3982-CF4D-AEBF-74CA9713440D}" type="presParOf" srcId="{C6681E42-E4AF-E948-BC22-7608FDBBA03F}" destId="{6EE65723-AFD0-EB49-BEDF-F622A720ACB6}" srcOrd="17" destOrd="0" presId="urn:microsoft.com/office/officeart/2008/layout/LinedList"/>
    <dgm:cxn modelId="{6A53865E-660F-D546-92D9-8E22E7D8BCC9}" type="presParOf" srcId="{6EE65723-AFD0-EB49-BEDF-F622A720ACB6}" destId="{EF27ED2A-CF30-E347-81DC-22860B914405}" srcOrd="0" destOrd="0" presId="urn:microsoft.com/office/officeart/2008/layout/LinedList"/>
    <dgm:cxn modelId="{457E8EBA-23E6-6244-A349-AD8F04F40F5B}" type="presParOf" srcId="{6EE65723-AFD0-EB49-BEDF-F622A720ACB6}" destId="{29C57AE9-778F-D941-8D36-F8055FCB9E2E}"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78E8D26-1D05-4D2F-B07A-72134866B02D}" type="doc">
      <dgm:prSet loTypeId="urn:microsoft.com/office/officeart/2008/layout/LinedList" loCatId="list" qsTypeId="urn:microsoft.com/office/officeart/2005/8/quickstyle/simple4" qsCatId="simple" csTypeId="urn:microsoft.com/office/officeart/2005/8/colors/colorful1" csCatId="colorful" phldr="1"/>
      <dgm:spPr/>
      <dgm:t>
        <a:bodyPr/>
        <a:lstStyle/>
        <a:p>
          <a:endParaRPr lang="en-US"/>
        </a:p>
      </dgm:t>
    </dgm:pt>
    <dgm:pt modelId="{085861B6-8BFD-49BE-A8A2-DEC7C30E0C65}">
      <dgm:prSet/>
      <dgm:spPr/>
      <dgm:t>
        <a:bodyPr/>
        <a:lstStyle/>
        <a:p>
          <a:pPr>
            <a:defRPr cap="all"/>
          </a:pPr>
          <a:r>
            <a:rPr lang="en-US" dirty="0"/>
            <a:t>Transportation</a:t>
          </a:r>
        </a:p>
      </dgm:t>
    </dgm:pt>
    <dgm:pt modelId="{18FE1297-EF56-4147-AAD3-1CCD2F79D999}" type="parTrans" cxnId="{898E850F-E3C7-45B5-AA7C-CB8B7BDA25DC}">
      <dgm:prSet/>
      <dgm:spPr/>
      <dgm:t>
        <a:bodyPr/>
        <a:lstStyle/>
        <a:p>
          <a:endParaRPr lang="en-US"/>
        </a:p>
      </dgm:t>
    </dgm:pt>
    <dgm:pt modelId="{62D195AD-27D2-4EA7-9F63-72182734DDA9}" type="sibTrans" cxnId="{898E850F-E3C7-45B5-AA7C-CB8B7BDA25DC}">
      <dgm:prSet/>
      <dgm:spPr/>
      <dgm:t>
        <a:bodyPr/>
        <a:lstStyle/>
        <a:p>
          <a:endParaRPr lang="en-US"/>
        </a:p>
      </dgm:t>
    </dgm:pt>
    <dgm:pt modelId="{CDDC6BF3-8FC9-42E3-838F-7F77BBC9A44E}">
      <dgm:prSet/>
      <dgm:spPr/>
      <dgm:t>
        <a:bodyPr/>
        <a:lstStyle/>
        <a:p>
          <a:pPr>
            <a:defRPr cap="all"/>
          </a:pPr>
          <a:r>
            <a:rPr lang="en-US" dirty="0"/>
            <a:t>Sports Betting</a:t>
          </a:r>
        </a:p>
      </dgm:t>
    </dgm:pt>
    <dgm:pt modelId="{D5D60391-C04B-41CB-9E22-56B95D6EB5EB}" type="parTrans" cxnId="{DF5B5FAE-4763-414B-8BA9-5DB1977561AA}">
      <dgm:prSet/>
      <dgm:spPr/>
      <dgm:t>
        <a:bodyPr/>
        <a:lstStyle/>
        <a:p>
          <a:endParaRPr lang="en-US"/>
        </a:p>
      </dgm:t>
    </dgm:pt>
    <dgm:pt modelId="{FA48847E-966F-441A-914E-820A9B07A4B8}" type="sibTrans" cxnId="{DF5B5FAE-4763-414B-8BA9-5DB1977561AA}">
      <dgm:prSet/>
      <dgm:spPr/>
      <dgm:t>
        <a:bodyPr/>
        <a:lstStyle/>
        <a:p>
          <a:endParaRPr lang="en-US"/>
        </a:p>
      </dgm:t>
    </dgm:pt>
    <dgm:pt modelId="{9B5B1F0A-7605-9649-8B86-67A5D0AD885C}">
      <dgm:prSet/>
      <dgm:spPr/>
      <dgm:t>
        <a:bodyPr/>
        <a:lstStyle/>
        <a:p>
          <a:pPr>
            <a:defRPr cap="all"/>
          </a:pPr>
          <a:r>
            <a:rPr lang="en-US" dirty="0"/>
            <a:t>PLACEMAKING</a:t>
          </a:r>
        </a:p>
      </dgm:t>
    </dgm:pt>
    <dgm:pt modelId="{F68A0BD5-C95C-D343-BEC3-122442D8A959}" type="parTrans" cxnId="{46EF8D81-DF56-2B4C-B37B-282A41B3EBBF}">
      <dgm:prSet/>
      <dgm:spPr/>
    </dgm:pt>
    <dgm:pt modelId="{AF12F1EC-786A-AE4E-BBA8-9B7A95FCDEE9}" type="sibTrans" cxnId="{46EF8D81-DF56-2B4C-B37B-282A41B3EBBF}">
      <dgm:prSet/>
      <dgm:spPr/>
    </dgm:pt>
    <dgm:pt modelId="{C6681E42-E4AF-E948-BC22-7608FDBBA03F}" type="pres">
      <dgm:prSet presAssocID="{078E8D26-1D05-4D2F-B07A-72134866B02D}" presName="vert0" presStyleCnt="0">
        <dgm:presLayoutVars>
          <dgm:dir/>
          <dgm:animOne val="branch"/>
          <dgm:animLvl val="lvl"/>
        </dgm:presLayoutVars>
      </dgm:prSet>
      <dgm:spPr/>
    </dgm:pt>
    <dgm:pt modelId="{DD95AB2F-0647-5549-A16F-654BEE2D0BB8}" type="pres">
      <dgm:prSet presAssocID="{085861B6-8BFD-49BE-A8A2-DEC7C30E0C65}" presName="thickLine" presStyleLbl="alignNode1" presStyleIdx="0" presStyleCnt="3"/>
      <dgm:spPr/>
    </dgm:pt>
    <dgm:pt modelId="{C436B7CC-309A-B240-BAC5-080CA99AC907}" type="pres">
      <dgm:prSet presAssocID="{085861B6-8BFD-49BE-A8A2-DEC7C30E0C65}" presName="horz1" presStyleCnt="0"/>
      <dgm:spPr/>
    </dgm:pt>
    <dgm:pt modelId="{8ABA703A-3001-AF46-B375-0FA7510A9CC2}" type="pres">
      <dgm:prSet presAssocID="{085861B6-8BFD-49BE-A8A2-DEC7C30E0C65}" presName="tx1" presStyleLbl="revTx" presStyleIdx="0" presStyleCnt="3"/>
      <dgm:spPr/>
    </dgm:pt>
    <dgm:pt modelId="{00430097-2667-4B47-A1B1-7CF327D90418}" type="pres">
      <dgm:prSet presAssocID="{085861B6-8BFD-49BE-A8A2-DEC7C30E0C65}" presName="vert1" presStyleCnt="0"/>
      <dgm:spPr/>
    </dgm:pt>
    <dgm:pt modelId="{A01D5222-A0A3-0245-962B-6CC68ACC7F2B}" type="pres">
      <dgm:prSet presAssocID="{CDDC6BF3-8FC9-42E3-838F-7F77BBC9A44E}" presName="thickLine" presStyleLbl="alignNode1" presStyleIdx="1" presStyleCnt="3"/>
      <dgm:spPr/>
    </dgm:pt>
    <dgm:pt modelId="{55BA544D-3940-2648-8AE4-183B42FAB4E0}" type="pres">
      <dgm:prSet presAssocID="{CDDC6BF3-8FC9-42E3-838F-7F77BBC9A44E}" presName="horz1" presStyleCnt="0"/>
      <dgm:spPr/>
    </dgm:pt>
    <dgm:pt modelId="{563AD57B-478C-394C-B0C8-B79DCCC258B5}" type="pres">
      <dgm:prSet presAssocID="{CDDC6BF3-8FC9-42E3-838F-7F77BBC9A44E}" presName="tx1" presStyleLbl="revTx" presStyleIdx="1" presStyleCnt="3"/>
      <dgm:spPr/>
    </dgm:pt>
    <dgm:pt modelId="{6F059812-413A-A448-9D8C-F949F2381070}" type="pres">
      <dgm:prSet presAssocID="{CDDC6BF3-8FC9-42E3-838F-7F77BBC9A44E}" presName="vert1" presStyleCnt="0"/>
      <dgm:spPr/>
    </dgm:pt>
    <dgm:pt modelId="{54165BA8-7B9C-BD49-A49F-2BBB2998271B}" type="pres">
      <dgm:prSet presAssocID="{9B5B1F0A-7605-9649-8B86-67A5D0AD885C}" presName="thickLine" presStyleLbl="alignNode1" presStyleIdx="2" presStyleCnt="3"/>
      <dgm:spPr/>
    </dgm:pt>
    <dgm:pt modelId="{8B9E81BB-D79D-CD4B-BD71-FF7ED45FBFFA}" type="pres">
      <dgm:prSet presAssocID="{9B5B1F0A-7605-9649-8B86-67A5D0AD885C}" presName="horz1" presStyleCnt="0"/>
      <dgm:spPr/>
    </dgm:pt>
    <dgm:pt modelId="{B7361D6A-999E-3E4D-9004-BF1A375636FA}" type="pres">
      <dgm:prSet presAssocID="{9B5B1F0A-7605-9649-8B86-67A5D0AD885C}" presName="tx1" presStyleLbl="revTx" presStyleIdx="2" presStyleCnt="3"/>
      <dgm:spPr/>
    </dgm:pt>
    <dgm:pt modelId="{E7812A55-E49B-BD41-BF91-183A964E2079}" type="pres">
      <dgm:prSet presAssocID="{9B5B1F0A-7605-9649-8B86-67A5D0AD885C}" presName="vert1" presStyleCnt="0"/>
      <dgm:spPr/>
    </dgm:pt>
  </dgm:ptLst>
  <dgm:cxnLst>
    <dgm:cxn modelId="{898E850F-E3C7-45B5-AA7C-CB8B7BDA25DC}" srcId="{078E8D26-1D05-4D2F-B07A-72134866B02D}" destId="{085861B6-8BFD-49BE-A8A2-DEC7C30E0C65}" srcOrd="0" destOrd="0" parTransId="{18FE1297-EF56-4147-AAD3-1CCD2F79D999}" sibTransId="{62D195AD-27D2-4EA7-9F63-72182734DDA9}"/>
    <dgm:cxn modelId="{46EF8D81-DF56-2B4C-B37B-282A41B3EBBF}" srcId="{078E8D26-1D05-4D2F-B07A-72134866B02D}" destId="{9B5B1F0A-7605-9649-8B86-67A5D0AD885C}" srcOrd="2" destOrd="0" parTransId="{F68A0BD5-C95C-D343-BEC3-122442D8A959}" sibTransId="{AF12F1EC-786A-AE4E-BBA8-9B7A95FCDEE9}"/>
    <dgm:cxn modelId="{BD1BAB81-D4E5-7149-8CE4-0C0A7F8CF0F5}" type="presOf" srcId="{078E8D26-1D05-4D2F-B07A-72134866B02D}" destId="{C6681E42-E4AF-E948-BC22-7608FDBBA03F}" srcOrd="0" destOrd="0" presId="urn:microsoft.com/office/officeart/2008/layout/LinedList"/>
    <dgm:cxn modelId="{DDC47088-0F90-0F43-A04D-4DBE4F85F48C}" type="presOf" srcId="{085861B6-8BFD-49BE-A8A2-DEC7C30E0C65}" destId="{8ABA703A-3001-AF46-B375-0FA7510A9CC2}" srcOrd="0" destOrd="0" presId="urn:microsoft.com/office/officeart/2008/layout/LinedList"/>
    <dgm:cxn modelId="{35257D9A-D9E5-4643-8DE9-44D5BBE8090B}" type="presOf" srcId="{CDDC6BF3-8FC9-42E3-838F-7F77BBC9A44E}" destId="{563AD57B-478C-394C-B0C8-B79DCCC258B5}" srcOrd="0" destOrd="0" presId="urn:microsoft.com/office/officeart/2008/layout/LinedList"/>
    <dgm:cxn modelId="{DF5B5FAE-4763-414B-8BA9-5DB1977561AA}" srcId="{078E8D26-1D05-4D2F-B07A-72134866B02D}" destId="{CDDC6BF3-8FC9-42E3-838F-7F77BBC9A44E}" srcOrd="1" destOrd="0" parTransId="{D5D60391-C04B-41CB-9E22-56B95D6EB5EB}" sibTransId="{FA48847E-966F-441A-914E-820A9B07A4B8}"/>
    <dgm:cxn modelId="{A641EABE-C3E7-DF44-83BC-2C5AB27D5F34}" type="presOf" srcId="{9B5B1F0A-7605-9649-8B86-67A5D0AD885C}" destId="{B7361D6A-999E-3E4D-9004-BF1A375636FA}" srcOrd="0" destOrd="0" presId="urn:microsoft.com/office/officeart/2008/layout/LinedList"/>
    <dgm:cxn modelId="{08A6CA0B-E447-3C44-8A96-8C78D9E1336C}" type="presParOf" srcId="{C6681E42-E4AF-E948-BC22-7608FDBBA03F}" destId="{DD95AB2F-0647-5549-A16F-654BEE2D0BB8}" srcOrd="0" destOrd="0" presId="urn:microsoft.com/office/officeart/2008/layout/LinedList"/>
    <dgm:cxn modelId="{531C5E43-AD3A-6249-B90E-949A0EC7DCA3}" type="presParOf" srcId="{C6681E42-E4AF-E948-BC22-7608FDBBA03F}" destId="{C436B7CC-309A-B240-BAC5-080CA99AC907}" srcOrd="1" destOrd="0" presId="urn:microsoft.com/office/officeart/2008/layout/LinedList"/>
    <dgm:cxn modelId="{F1F7A2B4-EA5E-D744-BBDD-E8A5A5FAC605}" type="presParOf" srcId="{C436B7CC-309A-B240-BAC5-080CA99AC907}" destId="{8ABA703A-3001-AF46-B375-0FA7510A9CC2}" srcOrd="0" destOrd="0" presId="urn:microsoft.com/office/officeart/2008/layout/LinedList"/>
    <dgm:cxn modelId="{F626A9FE-F185-834F-B300-DBED20C42F4C}" type="presParOf" srcId="{C436B7CC-309A-B240-BAC5-080CA99AC907}" destId="{00430097-2667-4B47-A1B1-7CF327D90418}" srcOrd="1" destOrd="0" presId="urn:microsoft.com/office/officeart/2008/layout/LinedList"/>
    <dgm:cxn modelId="{397A6938-F8A6-EF45-95D9-7113BEC41F2E}" type="presParOf" srcId="{C6681E42-E4AF-E948-BC22-7608FDBBA03F}" destId="{A01D5222-A0A3-0245-962B-6CC68ACC7F2B}" srcOrd="2" destOrd="0" presId="urn:microsoft.com/office/officeart/2008/layout/LinedList"/>
    <dgm:cxn modelId="{0941CE42-9675-B749-9054-A8523068D35F}" type="presParOf" srcId="{C6681E42-E4AF-E948-BC22-7608FDBBA03F}" destId="{55BA544D-3940-2648-8AE4-183B42FAB4E0}" srcOrd="3" destOrd="0" presId="urn:microsoft.com/office/officeart/2008/layout/LinedList"/>
    <dgm:cxn modelId="{4431B439-8B94-E24C-A7C5-32120CC40B63}" type="presParOf" srcId="{55BA544D-3940-2648-8AE4-183B42FAB4E0}" destId="{563AD57B-478C-394C-B0C8-B79DCCC258B5}" srcOrd="0" destOrd="0" presId="urn:microsoft.com/office/officeart/2008/layout/LinedList"/>
    <dgm:cxn modelId="{7F652C85-AFA5-A147-A835-02AED36ACF3C}" type="presParOf" srcId="{55BA544D-3940-2648-8AE4-183B42FAB4E0}" destId="{6F059812-413A-A448-9D8C-F949F2381070}" srcOrd="1" destOrd="0" presId="urn:microsoft.com/office/officeart/2008/layout/LinedList"/>
    <dgm:cxn modelId="{A85093A9-4997-3349-A98B-24465E9DA190}" type="presParOf" srcId="{C6681E42-E4AF-E948-BC22-7608FDBBA03F}" destId="{54165BA8-7B9C-BD49-A49F-2BBB2998271B}" srcOrd="4" destOrd="0" presId="urn:microsoft.com/office/officeart/2008/layout/LinedList"/>
    <dgm:cxn modelId="{22A25CD9-F1EF-684F-81BF-16912BEC1FB5}" type="presParOf" srcId="{C6681E42-E4AF-E948-BC22-7608FDBBA03F}" destId="{8B9E81BB-D79D-CD4B-BD71-FF7ED45FBFFA}" srcOrd="5" destOrd="0" presId="urn:microsoft.com/office/officeart/2008/layout/LinedList"/>
    <dgm:cxn modelId="{387E695A-ABF4-C04E-8C63-8B41979086B2}" type="presParOf" srcId="{8B9E81BB-D79D-CD4B-BD71-FF7ED45FBFFA}" destId="{B7361D6A-999E-3E4D-9004-BF1A375636FA}" srcOrd="0" destOrd="0" presId="urn:microsoft.com/office/officeart/2008/layout/LinedList"/>
    <dgm:cxn modelId="{B143B25D-B2CF-F848-9DA1-EB6429DAA0BA}" type="presParOf" srcId="{8B9E81BB-D79D-CD4B-BD71-FF7ED45FBFFA}" destId="{E7812A55-E49B-BD41-BF91-183A964E2079}"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D125A1F-E8CA-4C26-9F9F-1FFB1C4636DD}"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F950C73D-CBCD-4235-8B32-E23C2C0CC2C9}">
      <dgm:prSet/>
      <dgm:spPr/>
      <dgm:t>
        <a:bodyPr/>
        <a:lstStyle/>
        <a:p>
          <a:pPr>
            <a:lnSpc>
              <a:spcPct val="100000"/>
            </a:lnSpc>
          </a:pPr>
          <a:r>
            <a:rPr lang="en-US"/>
            <a:t>Guest Experience</a:t>
          </a:r>
        </a:p>
      </dgm:t>
    </dgm:pt>
    <dgm:pt modelId="{D7092E84-BCAD-4053-9680-D4D5EDD5A503}" type="parTrans" cxnId="{90813EAE-7451-473D-937A-5A0AA7FC2431}">
      <dgm:prSet/>
      <dgm:spPr/>
      <dgm:t>
        <a:bodyPr/>
        <a:lstStyle/>
        <a:p>
          <a:endParaRPr lang="en-US"/>
        </a:p>
      </dgm:t>
    </dgm:pt>
    <dgm:pt modelId="{3DA30275-69B9-4B98-A0AE-CEE44C8313B7}" type="sibTrans" cxnId="{90813EAE-7451-473D-937A-5A0AA7FC2431}">
      <dgm:prSet/>
      <dgm:spPr/>
      <dgm:t>
        <a:bodyPr/>
        <a:lstStyle/>
        <a:p>
          <a:endParaRPr lang="en-US"/>
        </a:p>
      </dgm:t>
    </dgm:pt>
    <dgm:pt modelId="{AAB0F66F-23FA-4411-B802-CE49DADD312B}">
      <dgm:prSet/>
      <dgm:spPr/>
      <dgm:t>
        <a:bodyPr/>
        <a:lstStyle/>
        <a:p>
          <a:pPr>
            <a:lnSpc>
              <a:spcPct val="100000"/>
            </a:lnSpc>
          </a:pPr>
          <a:r>
            <a:rPr lang="en-US" dirty="0"/>
            <a:t>Carbon Emissions</a:t>
          </a:r>
        </a:p>
      </dgm:t>
    </dgm:pt>
    <dgm:pt modelId="{62DD64F9-B18B-4DB7-A99F-B66BD192AC32}" type="parTrans" cxnId="{CDB2AAD2-281F-4AC8-8CDE-6A81EBDBFB71}">
      <dgm:prSet/>
      <dgm:spPr/>
      <dgm:t>
        <a:bodyPr/>
        <a:lstStyle/>
        <a:p>
          <a:endParaRPr lang="en-US"/>
        </a:p>
      </dgm:t>
    </dgm:pt>
    <dgm:pt modelId="{CF090876-570F-4EE4-9527-C62089FBD851}" type="sibTrans" cxnId="{CDB2AAD2-281F-4AC8-8CDE-6A81EBDBFB71}">
      <dgm:prSet/>
      <dgm:spPr/>
      <dgm:t>
        <a:bodyPr/>
        <a:lstStyle/>
        <a:p>
          <a:endParaRPr lang="en-US"/>
        </a:p>
      </dgm:t>
    </dgm:pt>
    <dgm:pt modelId="{74E9F677-0579-4F8A-904D-C9FD66FC516C}">
      <dgm:prSet/>
      <dgm:spPr/>
      <dgm:t>
        <a:bodyPr/>
        <a:lstStyle/>
        <a:p>
          <a:pPr>
            <a:lnSpc>
              <a:spcPct val="100000"/>
            </a:lnSpc>
          </a:pPr>
          <a:r>
            <a:rPr lang="en-US" dirty="0"/>
            <a:t>Statewide Economic Competitiveness</a:t>
          </a:r>
        </a:p>
      </dgm:t>
    </dgm:pt>
    <dgm:pt modelId="{457A0D49-A2CB-4AD0-B76E-B6B01EC922E5}" type="parTrans" cxnId="{DFBC5BC8-2C21-4033-9B2C-E17FDB2CCCD9}">
      <dgm:prSet/>
      <dgm:spPr/>
      <dgm:t>
        <a:bodyPr/>
        <a:lstStyle/>
        <a:p>
          <a:endParaRPr lang="en-US"/>
        </a:p>
      </dgm:t>
    </dgm:pt>
    <dgm:pt modelId="{8A1716F9-9BFE-44AA-8109-40543A1B1AD2}" type="sibTrans" cxnId="{DFBC5BC8-2C21-4033-9B2C-E17FDB2CCCD9}">
      <dgm:prSet/>
      <dgm:spPr/>
      <dgm:t>
        <a:bodyPr/>
        <a:lstStyle/>
        <a:p>
          <a:endParaRPr lang="en-US"/>
        </a:p>
      </dgm:t>
    </dgm:pt>
    <dgm:pt modelId="{73CFECDC-248D-4F30-ADC9-3A3BF55B6F9D}" type="pres">
      <dgm:prSet presAssocID="{5D125A1F-E8CA-4C26-9F9F-1FFB1C4636DD}" presName="root" presStyleCnt="0">
        <dgm:presLayoutVars>
          <dgm:dir/>
          <dgm:resizeHandles val="exact"/>
        </dgm:presLayoutVars>
      </dgm:prSet>
      <dgm:spPr/>
    </dgm:pt>
    <dgm:pt modelId="{35565973-D48E-44E5-BF24-60CA05245F89}" type="pres">
      <dgm:prSet presAssocID="{F950C73D-CBCD-4235-8B32-E23C2C0CC2C9}" presName="compNode" presStyleCnt="0"/>
      <dgm:spPr/>
    </dgm:pt>
    <dgm:pt modelId="{B82EE95E-E62F-4A00-A8FE-9BA33F83BC6B}" type="pres">
      <dgm:prSet presAssocID="{F950C73D-CBCD-4235-8B32-E23C2C0CC2C9}" presName="bgRect" presStyleLbl="bgShp" presStyleIdx="0" presStyleCnt="3"/>
      <dgm:spPr/>
    </dgm:pt>
    <dgm:pt modelId="{DD406B5D-F0D8-4842-9E73-DEDF4EAFD345}" type="pres">
      <dgm:prSet presAssocID="{F950C73D-CBCD-4235-8B32-E23C2C0CC2C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andshake"/>
        </a:ext>
      </dgm:extLst>
    </dgm:pt>
    <dgm:pt modelId="{E67A81DB-1721-48B8-96BA-030858C3C2E7}" type="pres">
      <dgm:prSet presAssocID="{F950C73D-CBCD-4235-8B32-E23C2C0CC2C9}" presName="spaceRect" presStyleCnt="0"/>
      <dgm:spPr/>
    </dgm:pt>
    <dgm:pt modelId="{18F69514-7B98-4AE3-9118-54A1E784000C}" type="pres">
      <dgm:prSet presAssocID="{F950C73D-CBCD-4235-8B32-E23C2C0CC2C9}" presName="parTx" presStyleLbl="revTx" presStyleIdx="0" presStyleCnt="3">
        <dgm:presLayoutVars>
          <dgm:chMax val="0"/>
          <dgm:chPref val="0"/>
        </dgm:presLayoutVars>
      </dgm:prSet>
      <dgm:spPr/>
    </dgm:pt>
    <dgm:pt modelId="{7C104CF8-7AB9-4B5D-AF62-DDE481297808}" type="pres">
      <dgm:prSet presAssocID="{3DA30275-69B9-4B98-A0AE-CEE44C8313B7}" presName="sibTrans" presStyleCnt="0"/>
      <dgm:spPr/>
    </dgm:pt>
    <dgm:pt modelId="{299B4FD8-2FFF-4999-86CA-7DA5CC03A092}" type="pres">
      <dgm:prSet presAssocID="{AAB0F66F-23FA-4411-B802-CE49DADD312B}" presName="compNode" presStyleCnt="0"/>
      <dgm:spPr/>
    </dgm:pt>
    <dgm:pt modelId="{2302BAE0-F0B5-45B0-A575-EBB79F875C32}" type="pres">
      <dgm:prSet presAssocID="{AAB0F66F-23FA-4411-B802-CE49DADD312B}" presName="bgRect" presStyleLbl="bgShp" presStyleIdx="1" presStyleCnt="3"/>
      <dgm:spPr/>
    </dgm:pt>
    <dgm:pt modelId="{F6A8D564-F8E4-476B-8340-8BC568C2AD18}" type="pres">
      <dgm:prSet presAssocID="{AAB0F66F-23FA-4411-B802-CE49DADD312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eciduous tree"/>
        </a:ext>
      </dgm:extLst>
    </dgm:pt>
    <dgm:pt modelId="{28B4A481-2EF0-4D21-B867-CD43754F528C}" type="pres">
      <dgm:prSet presAssocID="{AAB0F66F-23FA-4411-B802-CE49DADD312B}" presName="spaceRect" presStyleCnt="0"/>
      <dgm:spPr/>
    </dgm:pt>
    <dgm:pt modelId="{E4AAE18A-7872-453E-8000-FC899B7DC30C}" type="pres">
      <dgm:prSet presAssocID="{AAB0F66F-23FA-4411-B802-CE49DADD312B}" presName="parTx" presStyleLbl="revTx" presStyleIdx="1" presStyleCnt="3">
        <dgm:presLayoutVars>
          <dgm:chMax val="0"/>
          <dgm:chPref val="0"/>
        </dgm:presLayoutVars>
      </dgm:prSet>
      <dgm:spPr/>
    </dgm:pt>
    <dgm:pt modelId="{063CF7BE-8F15-A744-ABF3-82A2D79AB8E0}" type="pres">
      <dgm:prSet presAssocID="{CF090876-570F-4EE4-9527-C62089FBD851}" presName="sibTrans" presStyleCnt="0"/>
      <dgm:spPr/>
    </dgm:pt>
    <dgm:pt modelId="{F80E2DA2-CEB9-410B-8B81-11885125A68C}" type="pres">
      <dgm:prSet presAssocID="{74E9F677-0579-4F8A-904D-C9FD66FC516C}" presName="compNode" presStyleCnt="0"/>
      <dgm:spPr/>
    </dgm:pt>
    <dgm:pt modelId="{01F65840-EE78-4C9D-ADDB-971581B3E9EC}" type="pres">
      <dgm:prSet presAssocID="{74E9F677-0579-4F8A-904D-C9FD66FC516C}" presName="bgRect" presStyleLbl="bgShp" presStyleIdx="2" presStyleCnt="3"/>
      <dgm:spPr/>
    </dgm:pt>
    <dgm:pt modelId="{E6935379-8CFB-44B4-B9D1-6452E543D52D}" type="pres">
      <dgm:prSet presAssocID="{74E9F677-0579-4F8A-904D-C9FD66FC516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Upward trend"/>
        </a:ext>
      </dgm:extLst>
    </dgm:pt>
    <dgm:pt modelId="{49DCF7CB-DC17-4AA5-B68C-FA52EB21380B}" type="pres">
      <dgm:prSet presAssocID="{74E9F677-0579-4F8A-904D-C9FD66FC516C}" presName="spaceRect" presStyleCnt="0"/>
      <dgm:spPr/>
    </dgm:pt>
    <dgm:pt modelId="{5FE5B564-6167-428B-96E1-7BEEDBCD5EB9}" type="pres">
      <dgm:prSet presAssocID="{74E9F677-0579-4F8A-904D-C9FD66FC516C}" presName="parTx" presStyleLbl="revTx" presStyleIdx="2" presStyleCnt="3">
        <dgm:presLayoutVars>
          <dgm:chMax val="0"/>
          <dgm:chPref val="0"/>
        </dgm:presLayoutVars>
      </dgm:prSet>
      <dgm:spPr/>
    </dgm:pt>
  </dgm:ptLst>
  <dgm:cxnLst>
    <dgm:cxn modelId="{3CCE9D25-7B34-5A4E-A359-96D492F82624}" type="presOf" srcId="{74E9F677-0579-4F8A-904D-C9FD66FC516C}" destId="{5FE5B564-6167-428B-96E1-7BEEDBCD5EB9}" srcOrd="0" destOrd="0" presId="urn:microsoft.com/office/officeart/2018/2/layout/IconVerticalSolidList"/>
    <dgm:cxn modelId="{BD805228-839C-E642-96BA-8E0416C2340E}" type="presOf" srcId="{AAB0F66F-23FA-4411-B802-CE49DADD312B}" destId="{E4AAE18A-7872-453E-8000-FC899B7DC30C}" srcOrd="0" destOrd="0" presId="urn:microsoft.com/office/officeart/2018/2/layout/IconVerticalSolidList"/>
    <dgm:cxn modelId="{323E6B34-B534-4DD2-8183-A25B5F9A275A}" type="presOf" srcId="{5D125A1F-E8CA-4C26-9F9F-1FFB1C4636DD}" destId="{73CFECDC-248D-4F30-ADC9-3A3BF55B6F9D}" srcOrd="0" destOrd="0" presId="urn:microsoft.com/office/officeart/2018/2/layout/IconVerticalSolidList"/>
    <dgm:cxn modelId="{90813EAE-7451-473D-937A-5A0AA7FC2431}" srcId="{5D125A1F-E8CA-4C26-9F9F-1FFB1C4636DD}" destId="{F950C73D-CBCD-4235-8B32-E23C2C0CC2C9}" srcOrd="0" destOrd="0" parTransId="{D7092E84-BCAD-4053-9680-D4D5EDD5A503}" sibTransId="{3DA30275-69B9-4B98-A0AE-CEE44C8313B7}"/>
    <dgm:cxn modelId="{DFBC5BC8-2C21-4033-9B2C-E17FDB2CCCD9}" srcId="{5D125A1F-E8CA-4C26-9F9F-1FFB1C4636DD}" destId="{74E9F677-0579-4F8A-904D-C9FD66FC516C}" srcOrd="2" destOrd="0" parTransId="{457A0D49-A2CB-4AD0-B76E-B6B01EC922E5}" sibTransId="{8A1716F9-9BFE-44AA-8109-40543A1B1AD2}"/>
    <dgm:cxn modelId="{CDB2AAD2-281F-4AC8-8CDE-6A81EBDBFB71}" srcId="{5D125A1F-E8CA-4C26-9F9F-1FFB1C4636DD}" destId="{AAB0F66F-23FA-4411-B802-CE49DADD312B}" srcOrd="1" destOrd="0" parTransId="{62DD64F9-B18B-4DB7-A99F-B66BD192AC32}" sibTransId="{CF090876-570F-4EE4-9527-C62089FBD851}"/>
    <dgm:cxn modelId="{4E1218DD-6FB9-4D40-B171-8342766C7E96}" type="presOf" srcId="{F950C73D-CBCD-4235-8B32-E23C2C0CC2C9}" destId="{18F69514-7B98-4AE3-9118-54A1E784000C}" srcOrd="0" destOrd="0" presId="urn:microsoft.com/office/officeart/2018/2/layout/IconVerticalSolidList"/>
    <dgm:cxn modelId="{70059A4F-7819-8B49-AFF8-EB7B51278EA7}" type="presParOf" srcId="{73CFECDC-248D-4F30-ADC9-3A3BF55B6F9D}" destId="{35565973-D48E-44E5-BF24-60CA05245F89}" srcOrd="0" destOrd="0" presId="urn:microsoft.com/office/officeart/2018/2/layout/IconVerticalSolidList"/>
    <dgm:cxn modelId="{1EDBC1A0-550D-3644-89DC-9FBE9AFBBFE8}" type="presParOf" srcId="{35565973-D48E-44E5-BF24-60CA05245F89}" destId="{B82EE95E-E62F-4A00-A8FE-9BA33F83BC6B}" srcOrd="0" destOrd="0" presId="urn:microsoft.com/office/officeart/2018/2/layout/IconVerticalSolidList"/>
    <dgm:cxn modelId="{8AFD15CA-E3B4-1849-BDE2-B639AA98385E}" type="presParOf" srcId="{35565973-D48E-44E5-BF24-60CA05245F89}" destId="{DD406B5D-F0D8-4842-9E73-DEDF4EAFD345}" srcOrd="1" destOrd="0" presId="urn:microsoft.com/office/officeart/2018/2/layout/IconVerticalSolidList"/>
    <dgm:cxn modelId="{7091D97D-9602-6C4E-976B-879CF5FB14EE}" type="presParOf" srcId="{35565973-D48E-44E5-BF24-60CA05245F89}" destId="{E67A81DB-1721-48B8-96BA-030858C3C2E7}" srcOrd="2" destOrd="0" presId="urn:microsoft.com/office/officeart/2018/2/layout/IconVerticalSolidList"/>
    <dgm:cxn modelId="{35604A66-76F5-B04F-B28E-66C1973A1085}" type="presParOf" srcId="{35565973-D48E-44E5-BF24-60CA05245F89}" destId="{18F69514-7B98-4AE3-9118-54A1E784000C}" srcOrd="3" destOrd="0" presId="urn:microsoft.com/office/officeart/2018/2/layout/IconVerticalSolidList"/>
    <dgm:cxn modelId="{8AADD2A7-4296-2544-B212-EA4562D4901C}" type="presParOf" srcId="{73CFECDC-248D-4F30-ADC9-3A3BF55B6F9D}" destId="{7C104CF8-7AB9-4B5D-AF62-DDE481297808}" srcOrd="1" destOrd="0" presId="urn:microsoft.com/office/officeart/2018/2/layout/IconVerticalSolidList"/>
    <dgm:cxn modelId="{56C46480-DC3F-C643-B33B-CD198F02CDDE}" type="presParOf" srcId="{73CFECDC-248D-4F30-ADC9-3A3BF55B6F9D}" destId="{299B4FD8-2FFF-4999-86CA-7DA5CC03A092}" srcOrd="2" destOrd="0" presId="urn:microsoft.com/office/officeart/2018/2/layout/IconVerticalSolidList"/>
    <dgm:cxn modelId="{3EE3F82B-FE7F-DE47-8ABD-EED4901A7FB6}" type="presParOf" srcId="{299B4FD8-2FFF-4999-86CA-7DA5CC03A092}" destId="{2302BAE0-F0B5-45B0-A575-EBB79F875C32}" srcOrd="0" destOrd="0" presId="urn:microsoft.com/office/officeart/2018/2/layout/IconVerticalSolidList"/>
    <dgm:cxn modelId="{9CB328BA-9233-9640-B600-2B6A4F22BC44}" type="presParOf" srcId="{299B4FD8-2FFF-4999-86CA-7DA5CC03A092}" destId="{F6A8D564-F8E4-476B-8340-8BC568C2AD18}" srcOrd="1" destOrd="0" presId="urn:microsoft.com/office/officeart/2018/2/layout/IconVerticalSolidList"/>
    <dgm:cxn modelId="{80298DE0-EE15-C042-9C3C-8EF97B4FAF35}" type="presParOf" srcId="{299B4FD8-2FFF-4999-86CA-7DA5CC03A092}" destId="{28B4A481-2EF0-4D21-B867-CD43754F528C}" srcOrd="2" destOrd="0" presId="urn:microsoft.com/office/officeart/2018/2/layout/IconVerticalSolidList"/>
    <dgm:cxn modelId="{02C75884-4BB2-A049-B15C-C0AD9A564835}" type="presParOf" srcId="{299B4FD8-2FFF-4999-86CA-7DA5CC03A092}" destId="{E4AAE18A-7872-453E-8000-FC899B7DC30C}" srcOrd="3" destOrd="0" presId="urn:microsoft.com/office/officeart/2018/2/layout/IconVerticalSolidList"/>
    <dgm:cxn modelId="{1384404B-D387-C343-8EFE-920D850DA328}" type="presParOf" srcId="{73CFECDC-248D-4F30-ADC9-3A3BF55B6F9D}" destId="{063CF7BE-8F15-A744-ABF3-82A2D79AB8E0}" srcOrd="3" destOrd="0" presId="urn:microsoft.com/office/officeart/2018/2/layout/IconVerticalSolidList"/>
    <dgm:cxn modelId="{8EF6CFA6-1B50-1644-85FB-691A0339EB93}" type="presParOf" srcId="{73CFECDC-248D-4F30-ADC9-3A3BF55B6F9D}" destId="{F80E2DA2-CEB9-410B-8B81-11885125A68C}" srcOrd="4" destOrd="0" presId="urn:microsoft.com/office/officeart/2018/2/layout/IconVerticalSolidList"/>
    <dgm:cxn modelId="{C25911AB-1023-D24D-9324-D9FEE33AFD8F}" type="presParOf" srcId="{F80E2DA2-CEB9-410B-8B81-11885125A68C}" destId="{01F65840-EE78-4C9D-ADDB-971581B3E9EC}" srcOrd="0" destOrd="0" presId="urn:microsoft.com/office/officeart/2018/2/layout/IconVerticalSolidList"/>
    <dgm:cxn modelId="{BA3C3C7E-99C4-9148-B686-2E16E8429C26}" type="presParOf" srcId="{F80E2DA2-CEB9-410B-8B81-11885125A68C}" destId="{E6935379-8CFB-44B4-B9D1-6452E543D52D}" srcOrd="1" destOrd="0" presId="urn:microsoft.com/office/officeart/2018/2/layout/IconVerticalSolidList"/>
    <dgm:cxn modelId="{61E3ED6C-957F-534F-A54E-A266CA244B90}" type="presParOf" srcId="{F80E2DA2-CEB9-410B-8B81-11885125A68C}" destId="{49DCF7CB-DC17-4AA5-B68C-FA52EB21380B}" srcOrd="2" destOrd="0" presId="urn:microsoft.com/office/officeart/2018/2/layout/IconVerticalSolidList"/>
    <dgm:cxn modelId="{0DF22D4D-02C5-FC4A-BFEA-785E56BF2C0E}" type="presParOf" srcId="{F80E2DA2-CEB9-410B-8B81-11885125A68C}" destId="{5FE5B564-6167-428B-96E1-7BEEDBCD5EB9}"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6C5C83F-7677-42D5-A61B-6247591547F2}"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BBDA7DD4-5307-495B-BF39-8BA7CCB301E6}">
      <dgm:prSet/>
      <dgm:spPr/>
      <dgm:t>
        <a:bodyPr/>
        <a:lstStyle/>
        <a:p>
          <a:pPr>
            <a:defRPr cap="all"/>
          </a:pPr>
          <a:r>
            <a:rPr lang="en-US" dirty="0"/>
            <a:t>Fan engagement</a:t>
          </a:r>
        </a:p>
      </dgm:t>
    </dgm:pt>
    <dgm:pt modelId="{739E4BD8-6C09-412F-92F1-601E20309108}" type="parTrans" cxnId="{292AFFDB-0A48-4571-B4DB-FBC9B9293568}">
      <dgm:prSet/>
      <dgm:spPr/>
      <dgm:t>
        <a:bodyPr/>
        <a:lstStyle/>
        <a:p>
          <a:endParaRPr lang="en-US"/>
        </a:p>
      </dgm:t>
    </dgm:pt>
    <dgm:pt modelId="{2637D8A8-8B0F-4245-B3EA-A88F798F855E}" type="sibTrans" cxnId="{292AFFDB-0A48-4571-B4DB-FBC9B9293568}">
      <dgm:prSet/>
      <dgm:spPr/>
      <dgm:t>
        <a:bodyPr/>
        <a:lstStyle/>
        <a:p>
          <a:endParaRPr lang="en-US"/>
        </a:p>
      </dgm:t>
    </dgm:pt>
    <dgm:pt modelId="{0223401A-D0F3-418E-9F61-E23155B6847D}">
      <dgm:prSet/>
      <dgm:spPr/>
      <dgm:t>
        <a:bodyPr/>
        <a:lstStyle/>
        <a:p>
          <a:pPr>
            <a:defRPr cap="all"/>
          </a:pPr>
          <a:r>
            <a:rPr lang="en-US"/>
            <a:t>Sponsorship</a:t>
          </a:r>
        </a:p>
      </dgm:t>
    </dgm:pt>
    <dgm:pt modelId="{A33A75FF-D3F0-475E-AD13-2F29913B1897}" type="parTrans" cxnId="{43D4E2BC-1CA7-4A7D-88B3-7D033531F316}">
      <dgm:prSet/>
      <dgm:spPr/>
      <dgm:t>
        <a:bodyPr/>
        <a:lstStyle/>
        <a:p>
          <a:endParaRPr lang="en-US"/>
        </a:p>
      </dgm:t>
    </dgm:pt>
    <dgm:pt modelId="{8F5C153F-8322-4AFD-8488-0E7378D52F6C}" type="sibTrans" cxnId="{43D4E2BC-1CA7-4A7D-88B3-7D033531F316}">
      <dgm:prSet/>
      <dgm:spPr/>
      <dgm:t>
        <a:bodyPr/>
        <a:lstStyle/>
        <a:p>
          <a:endParaRPr lang="en-US"/>
        </a:p>
      </dgm:t>
    </dgm:pt>
    <dgm:pt modelId="{010EF9B3-28FF-4367-AC51-3FBB725B2666}">
      <dgm:prSet/>
      <dgm:spPr/>
      <dgm:t>
        <a:bodyPr/>
        <a:lstStyle/>
        <a:p>
          <a:pPr>
            <a:defRPr cap="all"/>
          </a:pPr>
          <a:r>
            <a:rPr lang="en-US" dirty="0"/>
            <a:t>Licensing</a:t>
          </a:r>
        </a:p>
      </dgm:t>
    </dgm:pt>
    <dgm:pt modelId="{D6CE8881-C597-4851-A74E-747D1038F72A}" type="parTrans" cxnId="{6B8F3D1A-43E9-442E-9F6A-1BE370E908CB}">
      <dgm:prSet/>
      <dgm:spPr/>
      <dgm:t>
        <a:bodyPr/>
        <a:lstStyle/>
        <a:p>
          <a:endParaRPr lang="en-US"/>
        </a:p>
      </dgm:t>
    </dgm:pt>
    <dgm:pt modelId="{99B9DDD5-A3EF-49D5-92F1-848434572C61}" type="sibTrans" cxnId="{6B8F3D1A-43E9-442E-9F6A-1BE370E908CB}">
      <dgm:prSet/>
      <dgm:spPr/>
      <dgm:t>
        <a:bodyPr/>
        <a:lstStyle/>
        <a:p>
          <a:endParaRPr lang="en-US"/>
        </a:p>
      </dgm:t>
    </dgm:pt>
    <dgm:pt modelId="{D0B93535-C845-44A2-8C29-F14D1F72A0AB}" type="pres">
      <dgm:prSet presAssocID="{A6C5C83F-7677-42D5-A61B-6247591547F2}" presName="root" presStyleCnt="0">
        <dgm:presLayoutVars>
          <dgm:dir/>
          <dgm:resizeHandles val="exact"/>
        </dgm:presLayoutVars>
      </dgm:prSet>
      <dgm:spPr/>
    </dgm:pt>
    <dgm:pt modelId="{90A6E0BE-9874-445A-BE62-8AF82FA92CDD}" type="pres">
      <dgm:prSet presAssocID="{BBDA7DD4-5307-495B-BF39-8BA7CCB301E6}" presName="compNode" presStyleCnt="0"/>
      <dgm:spPr/>
    </dgm:pt>
    <dgm:pt modelId="{30059908-EC06-42E9-89F9-9A6071334322}" type="pres">
      <dgm:prSet presAssocID="{BBDA7DD4-5307-495B-BF39-8BA7CCB301E6}" presName="iconBgRect" presStyleLbl="bgShp" presStyleIdx="0" presStyleCnt="3"/>
      <dgm:spPr>
        <a:prstGeom prst="round2DiagRect">
          <a:avLst>
            <a:gd name="adj1" fmla="val 29727"/>
            <a:gd name="adj2" fmla="val 0"/>
          </a:avLst>
        </a:prstGeom>
      </dgm:spPr>
    </dgm:pt>
    <dgm:pt modelId="{0867570A-CB79-45BA-933A-E8726C66E938}" type="pres">
      <dgm:prSet presAssocID="{BBDA7DD4-5307-495B-BF39-8BA7CCB301E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a:ext>
      </dgm:extLst>
    </dgm:pt>
    <dgm:pt modelId="{52CBF23F-592F-4BC8-97CA-39DB5DB47C5D}" type="pres">
      <dgm:prSet presAssocID="{BBDA7DD4-5307-495B-BF39-8BA7CCB301E6}" presName="spaceRect" presStyleCnt="0"/>
      <dgm:spPr/>
    </dgm:pt>
    <dgm:pt modelId="{5B63F695-6EB4-4B4F-B993-E1A4AEECF707}" type="pres">
      <dgm:prSet presAssocID="{BBDA7DD4-5307-495B-BF39-8BA7CCB301E6}" presName="textRect" presStyleLbl="revTx" presStyleIdx="0" presStyleCnt="3">
        <dgm:presLayoutVars>
          <dgm:chMax val="1"/>
          <dgm:chPref val="1"/>
        </dgm:presLayoutVars>
      </dgm:prSet>
      <dgm:spPr/>
    </dgm:pt>
    <dgm:pt modelId="{9CBCABB9-15C4-4C47-AEBC-64376177856B}" type="pres">
      <dgm:prSet presAssocID="{2637D8A8-8B0F-4245-B3EA-A88F798F855E}" presName="sibTrans" presStyleCnt="0"/>
      <dgm:spPr/>
    </dgm:pt>
    <dgm:pt modelId="{4E61763C-42A1-4645-8190-88253411580D}" type="pres">
      <dgm:prSet presAssocID="{0223401A-D0F3-418E-9F61-E23155B6847D}" presName="compNode" presStyleCnt="0"/>
      <dgm:spPr/>
    </dgm:pt>
    <dgm:pt modelId="{9A1D7E0A-52E2-43B5-88A5-903D7789FEA5}" type="pres">
      <dgm:prSet presAssocID="{0223401A-D0F3-418E-9F61-E23155B6847D}" presName="iconBgRect" presStyleLbl="bgShp" presStyleIdx="1" presStyleCnt="3"/>
      <dgm:spPr>
        <a:prstGeom prst="round2DiagRect">
          <a:avLst>
            <a:gd name="adj1" fmla="val 29727"/>
            <a:gd name="adj2" fmla="val 0"/>
          </a:avLst>
        </a:prstGeom>
      </dgm:spPr>
    </dgm:pt>
    <dgm:pt modelId="{5A5E9C95-F8D2-4CA4-BE6D-F468BF5904CB}" type="pres">
      <dgm:prSet presAssocID="{0223401A-D0F3-418E-9F61-E23155B6847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39B33A84-526C-4B26-B68D-081CDD17CE94}" type="pres">
      <dgm:prSet presAssocID="{0223401A-D0F3-418E-9F61-E23155B6847D}" presName="spaceRect" presStyleCnt="0"/>
      <dgm:spPr/>
    </dgm:pt>
    <dgm:pt modelId="{B65AE41A-124F-44E3-932C-14209AD3D628}" type="pres">
      <dgm:prSet presAssocID="{0223401A-D0F3-418E-9F61-E23155B6847D}" presName="textRect" presStyleLbl="revTx" presStyleIdx="1" presStyleCnt="3">
        <dgm:presLayoutVars>
          <dgm:chMax val="1"/>
          <dgm:chPref val="1"/>
        </dgm:presLayoutVars>
      </dgm:prSet>
      <dgm:spPr/>
    </dgm:pt>
    <dgm:pt modelId="{DD112050-B3A5-4631-B693-26A1DC21384F}" type="pres">
      <dgm:prSet presAssocID="{8F5C153F-8322-4AFD-8488-0E7378D52F6C}" presName="sibTrans" presStyleCnt="0"/>
      <dgm:spPr/>
    </dgm:pt>
    <dgm:pt modelId="{B96886C3-02EE-442F-84AB-143F1FB96F17}" type="pres">
      <dgm:prSet presAssocID="{010EF9B3-28FF-4367-AC51-3FBB725B2666}" presName="compNode" presStyleCnt="0"/>
      <dgm:spPr/>
    </dgm:pt>
    <dgm:pt modelId="{FA86013A-66BF-4941-B2F6-0D01BA04704A}" type="pres">
      <dgm:prSet presAssocID="{010EF9B3-28FF-4367-AC51-3FBB725B2666}" presName="iconBgRect" presStyleLbl="bgShp" presStyleIdx="2" presStyleCnt="3"/>
      <dgm:spPr>
        <a:prstGeom prst="round2DiagRect">
          <a:avLst>
            <a:gd name="adj1" fmla="val 29727"/>
            <a:gd name="adj2" fmla="val 0"/>
          </a:avLst>
        </a:prstGeom>
      </dgm:spPr>
    </dgm:pt>
    <dgm:pt modelId="{BE440BE9-345A-4182-B620-2C2FA848F6B5}" type="pres">
      <dgm:prSet presAssocID="{010EF9B3-28FF-4367-AC51-3FBB725B266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iploma"/>
        </a:ext>
      </dgm:extLst>
    </dgm:pt>
    <dgm:pt modelId="{D424598A-A777-42F3-BC1A-1E88E9489805}" type="pres">
      <dgm:prSet presAssocID="{010EF9B3-28FF-4367-AC51-3FBB725B2666}" presName="spaceRect" presStyleCnt="0"/>
      <dgm:spPr/>
    </dgm:pt>
    <dgm:pt modelId="{08340562-98FD-4611-8A9C-294CB062457E}" type="pres">
      <dgm:prSet presAssocID="{010EF9B3-28FF-4367-AC51-3FBB725B2666}" presName="textRect" presStyleLbl="revTx" presStyleIdx="2" presStyleCnt="3">
        <dgm:presLayoutVars>
          <dgm:chMax val="1"/>
          <dgm:chPref val="1"/>
        </dgm:presLayoutVars>
      </dgm:prSet>
      <dgm:spPr/>
    </dgm:pt>
  </dgm:ptLst>
  <dgm:cxnLst>
    <dgm:cxn modelId="{6B8F3D1A-43E9-442E-9F6A-1BE370E908CB}" srcId="{A6C5C83F-7677-42D5-A61B-6247591547F2}" destId="{010EF9B3-28FF-4367-AC51-3FBB725B2666}" srcOrd="2" destOrd="0" parTransId="{D6CE8881-C597-4851-A74E-747D1038F72A}" sibTransId="{99B9DDD5-A3EF-49D5-92F1-848434572C61}"/>
    <dgm:cxn modelId="{22786783-8B05-40C7-8CA8-731AF3BFD839}" type="presOf" srcId="{010EF9B3-28FF-4367-AC51-3FBB725B2666}" destId="{08340562-98FD-4611-8A9C-294CB062457E}" srcOrd="0" destOrd="0" presId="urn:microsoft.com/office/officeart/2018/5/layout/IconLeafLabelList"/>
    <dgm:cxn modelId="{30D35AA4-A579-40EA-BF0F-0184DE043A4B}" type="presOf" srcId="{BBDA7DD4-5307-495B-BF39-8BA7CCB301E6}" destId="{5B63F695-6EB4-4B4F-B993-E1A4AEECF707}" srcOrd="0" destOrd="0" presId="urn:microsoft.com/office/officeart/2018/5/layout/IconLeafLabelList"/>
    <dgm:cxn modelId="{56D257B8-83EF-4B1C-AE8F-4237A5B501F2}" type="presOf" srcId="{A6C5C83F-7677-42D5-A61B-6247591547F2}" destId="{D0B93535-C845-44A2-8C29-F14D1F72A0AB}" srcOrd="0" destOrd="0" presId="urn:microsoft.com/office/officeart/2018/5/layout/IconLeafLabelList"/>
    <dgm:cxn modelId="{43D4E2BC-1CA7-4A7D-88B3-7D033531F316}" srcId="{A6C5C83F-7677-42D5-A61B-6247591547F2}" destId="{0223401A-D0F3-418E-9F61-E23155B6847D}" srcOrd="1" destOrd="0" parTransId="{A33A75FF-D3F0-475E-AD13-2F29913B1897}" sibTransId="{8F5C153F-8322-4AFD-8488-0E7378D52F6C}"/>
    <dgm:cxn modelId="{292AFFDB-0A48-4571-B4DB-FBC9B9293568}" srcId="{A6C5C83F-7677-42D5-A61B-6247591547F2}" destId="{BBDA7DD4-5307-495B-BF39-8BA7CCB301E6}" srcOrd="0" destOrd="0" parTransId="{739E4BD8-6C09-412F-92F1-601E20309108}" sibTransId="{2637D8A8-8B0F-4245-B3EA-A88F798F855E}"/>
    <dgm:cxn modelId="{020ACAEA-5C8E-494A-851E-762BF8A5934C}" type="presOf" srcId="{0223401A-D0F3-418E-9F61-E23155B6847D}" destId="{B65AE41A-124F-44E3-932C-14209AD3D628}" srcOrd="0" destOrd="0" presId="urn:microsoft.com/office/officeart/2018/5/layout/IconLeafLabelList"/>
    <dgm:cxn modelId="{18239906-299E-42DD-A137-A54136BBCD19}" type="presParOf" srcId="{D0B93535-C845-44A2-8C29-F14D1F72A0AB}" destId="{90A6E0BE-9874-445A-BE62-8AF82FA92CDD}" srcOrd="0" destOrd="0" presId="urn:microsoft.com/office/officeart/2018/5/layout/IconLeafLabelList"/>
    <dgm:cxn modelId="{8FC301FA-BED9-4849-AF1C-A471C62DC520}" type="presParOf" srcId="{90A6E0BE-9874-445A-BE62-8AF82FA92CDD}" destId="{30059908-EC06-42E9-89F9-9A6071334322}" srcOrd="0" destOrd="0" presId="urn:microsoft.com/office/officeart/2018/5/layout/IconLeafLabelList"/>
    <dgm:cxn modelId="{72367700-25DE-40F2-A89B-EE3C7878B13F}" type="presParOf" srcId="{90A6E0BE-9874-445A-BE62-8AF82FA92CDD}" destId="{0867570A-CB79-45BA-933A-E8726C66E938}" srcOrd="1" destOrd="0" presId="urn:microsoft.com/office/officeart/2018/5/layout/IconLeafLabelList"/>
    <dgm:cxn modelId="{E62B77EA-C7C6-4897-A6E3-630992BA2D3C}" type="presParOf" srcId="{90A6E0BE-9874-445A-BE62-8AF82FA92CDD}" destId="{52CBF23F-592F-4BC8-97CA-39DB5DB47C5D}" srcOrd="2" destOrd="0" presId="urn:microsoft.com/office/officeart/2018/5/layout/IconLeafLabelList"/>
    <dgm:cxn modelId="{3B3753F7-D02C-4C5B-B639-B4309CBD5C08}" type="presParOf" srcId="{90A6E0BE-9874-445A-BE62-8AF82FA92CDD}" destId="{5B63F695-6EB4-4B4F-B993-E1A4AEECF707}" srcOrd="3" destOrd="0" presId="urn:microsoft.com/office/officeart/2018/5/layout/IconLeafLabelList"/>
    <dgm:cxn modelId="{96CF4277-029A-4C53-8D85-D1E560EB2DD5}" type="presParOf" srcId="{D0B93535-C845-44A2-8C29-F14D1F72A0AB}" destId="{9CBCABB9-15C4-4C47-AEBC-64376177856B}" srcOrd="1" destOrd="0" presId="urn:microsoft.com/office/officeart/2018/5/layout/IconLeafLabelList"/>
    <dgm:cxn modelId="{255F9848-BD7C-4E27-9C8A-913952BC01B3}" type="presParOf" srcId="{D0B93535-C845-44A2-8C29-F14D1F72A0AB}" destId="{4E61763C-42A1-4645-8190-88253411580D}" srcOrd="2" destOrd="0" presId="urn:microsoft.com/office/officeart/2018/5/layout/IconLeafLabelList"/>
    <dgm:cxn modelId="{CF9C6466-AA3F-4B8E-9552-3C4161F8DBC7}" type="presParOf" srcId="{4E61763C-42A1-4645-8190-88253411580D}" destId="{9A1D7E0A-52E2-43B5-88A5-903D7789FEA5}" srcOrd="0" destOrd="0" presId="urn:microsoft.com/office/officeart/2018/5/layout/IconLeafLabelList"/>
    <dgm:cxn modelId="{117ED5DC-6616-4323-82DC-608AA1290D9E}" type="presParOf" srcId="{4E61763C-42A1-4645-8190-88253411580D}" destId="{5A5E9C95-F8D2-4CA4-BE6D-F468BF5904CB}" srcOrd="1" destOrd="0" presId="urn:microsoft.com/office/officeart/2018/5/layout/IconLeafLabelList"/>
    <dgm:cxn modelId="{4F1E9325-3710-4C7A-907F-0B813913CE57}" type="presParOf" srcId="{4E61763C-42A1-4645-8190-88253411580D}" destId="{39B33A84-526C-4B26-B68D-081CDD17CE94}" srcOrd="2" destOrd="0" presId="urn:microsoft.com/office/officeart/2018/5/layout/IconLeafLabelList"/>
    <dgm:cxn modelId="{0555709E-5B3A-429C-A18A-A925D0CF44E8}" type="presParOf" srcId="{4E61763C-42A1-4645-8190-88253411580D}" destId="{B65AE41A-124F-44E3-932C-14209AD3D628}" srcOrd="3" destOrd="0" presId="urn:microsoft.com/office/officeart/2018/5/layout/IconLeafLabelList"/>
    <dgm:cxn modelId="{05C0F2E5-1B37-4C8C-8CC3-895A3C32FDB7}" type="presParOf" srcId="{D0B93535-C845-44A2-8C29-F14D1F72A0AB}" destId="{DD112050-B3A5-4631-B693-26A1DC21384F}" srcOrd="3" destOrd="0" presId="urn:microsoft.com/office/officeart/2018/5/layout/IconLeafLabelList"/>
    <dgm:cxn modelId="{BD537878-3957-45A3-BDAF-B696CE0F4F90}" type="presParOf" srcId="{D0B93535-C845-44A2-8C29-F14D1F72A0AB}" destId="{B96886C3-02EE-442F-84AB-143F1FB96F17}" srcOrd="4" destOrd="0" presId="urn:microsoft.com/office/officeart/2018/5/layout/IconLeafLabelList"/>
    <dgm:cxn modelId="{FAE3C0A3-76FA-4DE2-85A2-C232B62CC485}" type="presParOf" srcId="{B96886C3-02EE-442F-84AB-143F1FB96F17}" destId="{FA86013A-66BF-4941-B2F6-0D01BA04704A}" srcOrd="0" destOrd="0" presId="urn:microsoft.com/office/officeart/2018/5/layout/IconLeafLabelList"/>
    <dgm:cxn modelId="{D2A0504A-D97B-4AA1-B837-B4A9E6CDE17B}" type="presParOf" srcId="{B96886C3-02EE-442F-84AB-143F1FB96F17}" destId="{BE440BE9-345A-4182-B620-2C2FA848F6B5}" srcOrd="1" destOrd="0" presId="urn:microsoft.com/office/officeart/2018/5/layout/IconLeafLabelList"/>
    <dgm:cxn modelId="{0346FC77-971F-4608-85B7-B7BB55F93AD9}" type="presParOf" srcId="{B96886C3-02EE-442F-84AB-143F1FB96F17}" destId="{D424598A-A777-42F3-BC1A-1E88E9489805}" srcOrd="2" destOrd="0" presId="urn:microsoft.com/office/officeart/2018/5/layout/IconLeafLabelList"/>
    <dgm:cxn modelId="{1C16EA50-F1F9-4363-990D-AEC2BB8F405C}" type="presParOf" srcId="{B96886C3-02EE-442F-84AB-143F1FB96F17}" destId="{08340562-98FD-4611-8A9C-294CB062457E}"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8D396B-11A4-E34D-AE94-209CE17608F6}">
      <dsp:nvSpPr>
        <dsp:cNvPr id="0" name=""/>
        <dsp:cNvSpPr/>
      </dsp:nvSpPr>
      <dsp:spPr>
        <a:xfrm rot="16200000">
          <a:off x="18977" y="-18977"/>
          <a:ext cx="1725306" cy="1763261"/>
        </a:xfrm>
        <a:prstGeom prst="round1Rect">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t>Sports</a:t>
          </a:r>
        </a:p>
      </dsp:txBody>
      <dsp:txXfrm rot="5400000">
        <a:off x="-1" y="1"/>
        <a:ext cx="1763261" cy="1293979"/>
      </dsp:txXfrm>
    </dsp:sp>
    <dsp:sp modelId="{197EEA99-6406-0B4D-AE64-CF3E9BC24721}">
      <dsp:nvSpPr>
        <dsp:cNvPr id="0" name=""/>
        <dsp:cNvSpPr/>
      </dsp:nvSpPr>
      <dsp:spPr>
        <a:xfrm>
          <a:off x="1763261" y="0"/>
          <a:ext cx="1763261" cy="1725306"/>
        </a:xfrm>
        <a:prstGeom prst="round1Rect">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a:t>Celebration</a:t>
          </a:r>
        </a:p>
      </dsp:txBody>
      <dsp:txXfrm>
        <a:off x="1763261" y="0"/>
        <a:ext cx="1763261" cy="1293979"/>
      </dsp:txXfrm>
    </dsp:sp>
    <dsp:sp modelId="{D7081150-D1F8-EC4C-98F2-9CE620B5D508}">
      <dsp:nvSpPr>
        <dsp:cNvPr id="0" name=""/>
        <dsp:cNvSpPr/>
      </dsp:nvSpPr>
      <dsp:spPr>
        <a:xfrm rot="10800000">
          <a:off x="0" y="1725306"/>
          <a:ext cx="1763261" cy="1725306"/>
        </a:xfrm>
        <a:prstGeom prst="round1Rect">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a:t>Arts</a:t>
          </a:r>
        </a:p>
      </dsp:txBody>
      <dsp:txXfrm rot="10800000">
        <a:off x="0" y="2156633"/>
        <a:ext cx="1763261" cy="1293979"/>
      </dsp:txXfrm>
    </dsp:sp>
    <dsp:sp modelId="{A77C487A-7B32-A145-A547-0DAC6D961499}">
      <dsp:nvSpPr>
        <dsp:cNvPr id="0" name=""/>
        <dsp:cNvSpPr/>
      </dsp:nvSpPr>
      <dsp:spPr>
        <a:xfrm rot="5400000">
          <a:off x="1782239" y="1706329"/>
          <a:ext cx="1725306" cy="1763261"/>
        </a:xfrm>
        <a:prstGeom prst="round1Rect">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a:t>Music</a:t>
          </a:r>
        </a:p>
      </dsp:txBody>
      <dsp:txXfrm rot="-5400000">
        <a:off x="1763261" y="2156633"/>
        <a:ext cx="1763261" cy="1293979"/>
      </dsp:txXfrm>
    </dsp:sp>
    <dsp:sp modelId="{F79DA7B2-18E8-7E48-8481-4A1135247D77}">
      <dsp:nvSpPr>
        <dsp:cNvPr id="0" name=""/>
        <dsp:cNvSpPr/>
      </dsp:nvSpPr>
      <dsp:spPr>
        <a:xfrm>
          <a:off x="890843" y="949427"/>
          <a:ext cx="1744835" cy="1551757"/>
        </a:xfrm>
        <a:prstGeom prst="roundRect">
          <a:avLst/>
        </a:prstGeom>
        <a:gradFill rotWithShape="0">
          <a:gsLst>
            <a:gs pos="0">
              <a:schemeClr val="accent2">
                <a:tint val="40000"/>
                <a:hueOff val="0"/>
                <a:satOff val="0"/>
                <a:lumOff val="0"/>
                <a:alphaOff val="0"/>
                <a:tint val="98000"/>
                <a:satMod val="110000"/>
                <a:lumMod val="104000"/>
              </a:schemeClr>
            </a:gs>
            <a:gs pos="69000">
              <a:schemeClr val="accent2">
                <a:tint val="40000"/>
                <a:hueOff val="0"/>
                <a:satOff val="0"/>
                <a:lumOff val="0"/>
                <a:alphaOff val="0"/>
                <a:shade val="88000"/>
                <a:satMod val="130000"/>
                <a:lumMod val="92000"/>
              </a:schemeClr>
            </a:gs>
            <a:gs pos="100000">
              <a:schemeClr val="accent2">
                <a:tint val="40000"/>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Event Venues</a:t>
          </a:r>
        </a:p>
      </dsp:txBody>
      <dsp:txXfrm>
        <a:off x="966594" y="1025178"/>
        <a:ext cx="1593333" cy="14002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161F18-F675-B14E-B446-C44A24A52D84}">
      <dsp:nvSpPr>
        <dsp:cNvPr id="0" name=""/>
        <dsp:cNvSpPr/>
      </dsp:nvSpPr>
      <dsp:spPr>
        <a:xfrm>
          <a:off x="0" y="566"/>
          <a:ext cx="5913437" cy="0"/>
        </a:xfrm>
        <a:prstGeom prst="line">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w="9525" cap="flat" cmpd="sng" algn="ctr">
          <a:solidFill>
            <a:schemeClr val="accent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1D9CDC89-439E-F647-A5D2-428F96DA64C7}">
      <dsp:nvSpPr>
        <dsp:cNvPr id="0" name=""/>
        <dsp:cNvSpPr/>
      </dsp:nvSpPr>
      <dsp:spPr>
        <a:xfrm>
          <a:off x="0" y="566"/>
          <a:ext cx="5913437" cy="515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defRPr cap="all"/>
          </a:pPr>
          <a:r>
            <a:rPr lang="en-US" sz="2400" kern="1200" dirty="0"/>
            <a:t>Taxation</a:t>
          </a:r>
        </a:p>
      </dsp:txBody>
      <dsp:txXfrm>
        <a:off x="0" y="566"/>
        <a:ext cx="5913437" cy="515106"/>
      </dsp:txXfrm>
    </dsp:sp>
    <dsp:sp modelId="{DD95AB2F-0647-5549-A16F-654BEE2D0BB8}">
      <dsp:nvSpPr>
        <dsp:cNvPr id="0" name=""/>
        <dsp:cNvSpPr/>
      </dsp:nvSpPr>
      <dsp:spPr>
        <a:xfrm>
          <a:off x="0" y="515672"/>
          <a:ext cx="5913437" cy="0"/>
        </a:xfrm>
        <a:prstGeom prst="line">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w="9525" cap="flat" cmpd="sng" algn="ctr">
          <a:solidFill>
            <a:schemeClr val="accent3">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8ABA703A-3001-AF46-B375-0FA7510A9CC2}">
      <dsp:nvSpPr>
        <dsp:cNvPr id="0" name=""/>
        <dsp:cNvSpPr/>
      </dsp:nvSpPr>
      <dsp:spPr>
        <a:xfrm>
          <a:off x="0" y="515672"/>
          <a:ext cx="5913437" cy="515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defRPr cap="all"/>
          </a:pPr>
          <a:r>
            <a:rPr lang="en-US" sz="2400" kern="1200" dirty="0"/>
            <a:t>Labor Law</a:t>
          </a:r>
        </a:p>
      </dsp:txBody>
      <dsp:txXfrm>
        <a:off x="0" y="515672"/>
        <a:ext cx="5913437" cy="515106"/>
      </dsp:txXfrm>
    </dsp:sp>
    <dsp:sp modelId="{A611BD3C-69A2-934E-8E50-E47182C9ADA2}">
      <dsp:nvSpPr>
        <dsp:cNvPr id="0" name=""/>
        <dsp:cNvSpPr/>
      </dsp:nvSpPr>
      <dsp:spPr>
        <a:xfrm>
          <a:off x="0" y="1030778"/>
          <a:ext cx="5913437" cy="0"/>
        </a:xfrm>
        <a:prstGeom prst="line">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w="9525" cap="flat" cmpd="sng" algn="ctr">
          <a:solidFill>
            <a:schemeClr val="accent4">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47F7AD98-D43B-9B44-8DA9-E317488C49EF}">
      <dsp:nvSpPr>
        <dsp:cNvPr id="0" name=""/>
        <dsp:cNvSpPr/>
      </dsp:nvSpPr>
      <dsp:spPr>
        <a:xfrm>
          <a:off x="0" y="1030778"/>
          <a:ext cx="5913437" cy="515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defRPr cap="all"/>
          </a:pPr>
          <a:r>
            <a:rPr lang="en-US" sz="2400" kern="1200" dirty="0"/>
            <a:t>Environment</a:t>
          </a:r>
        </a:p>
      </dsp:txBody>
      <dsp:txXfrm>
        <a:off x="0" y="1030778"/>
        <a:ext cx="5913437" cy="515106"/>
      </dsp:txXfrm>
    </dsp:sp>
    <dsp:sp modelId="{EC8519BF-1A3A-4E4C-A99A-19BC54CB77A0}">
      <dsp:nvSpPr>
        <dsp:cNvPr id="0" name=""/>
        <dsp:cNvSpPr/>
      </dsp:nvSpPr>
      <dsp:spPr>
        <a:xfrm>
          <a:off x="0" y="1545884"/>
          <a:ext cx="5913437" cy="0"/>
        </a:xfrm>
        <a:prstGeom prst="line">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w="9525" cap="flat" cmpd="sng" algn="ctr">
          <a:solidFill>
            <a:schemeClr val="accent5">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64D4EADD-B231-874D-9C9D-680E0280ABB7}">
      <dsp:nvSpPr>
        <dsp:cNvPr id="0" name=""/>
        <dsp:cNvSpPr/>
      </dsp:nvSpPr>
      <dsp:spPr>
        <a:xfrm>
          <a:off x="0" y="1545884"/>
          <a:ext cx="5913437" cy="515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defRPr cap="all"/>
          </a:pPr>
          <a:r>
            <a:rPr lang="en-US" sz="2400" kern="1200" dirty="0"/>
            <a:t>Consumer Protection</a:t>
          </a:r>
        </a:p>
      </dsp:txBody>
      <dsp:txXfrm>
        <a:off x="0" y="1545884"/>
        <a:ext cx="5913437" cy="515106"/>
      </dsp:txXfrm>
    </dsp:sp>
    <dsp:sp modelId="{E230C3F7-3FFC-3B4A-8A7F-938277F89395}">
      <dsp:nvSpPr>
        <dsp:cNvPr id="0" name=""/>
        <dsp:cNvSpPr/>
      </dsp:nvSpPr>
      <dsp:spPr>
        <a:xfrm>
          <a:off x="0" y="2060990"/>
          <a:ext cx="5913437" cy="0"/>
        </a:xfrm>
        <a:prstGeom prst="line">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w="9525" cap="flat" cmpd="sng" algn="ctr">
          <a:solidFill>
            <a:schemeClr val="accent6">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53292DD9-5829-0E4B-8490-FFB63C65A7CB}">
      <dsp:nvSpPr>
        <dsp:cNvPr id="0" name=""/>
        <dsp:cNvSpPr/>
      </dsp:nvSpPr>
      <dsp:spPr>
        <a:xfrm>
          <a:off x="0" y="2060990"/>
          <a:ext cx="5913437" cy="515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defRPr cap="all"/>
          </a:pPr>
          <a:r>
            <a:rPr lang="en-US" sz="2400" kern="1200" dirty="0"/>
            <a:t>Homelessness</a:t>
          </a:r>
        </a:p>
      </dsp:txBody>
      <dsp:txXfrm>
        <a:off x="0" y="2060990"/>
        <a:ext cx="5913437" cy="515106"/>
      </dsp:txXfrm>
    </dsp:sp>
    <dsp:sp modelId="{85CE3334-0DE3-6348-8272-AC1576BBBCBD}">
      <dsp:nvSpPr>
        <dsp:cNvPr id="0" name=""/>
        <dsp:cNvSpPr/>
      </dsp:nvSpPr>
      <dsp:spPr>
        <a:xfrm>
          <a:off x="0" y="2576097"/>
          <a:ext cx="5913437" cy="0"/>
        </a:xfrm>
        <a:prstGeom prst="line">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w="9525" cap="flat" cmpd="sng" algn="ctr">
          <a:solidFill>
            <a:schemeClr val="accent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3320CC21-9DAB-A743-9E99-D53111C7CEAA}">
      <dsp:nvSpPr>
        <dsp:cNvPr id="0" name=""/>
        <dsp:cNvSpPr/>
      </dsp:nvSpPr>
      <dsp:spPr>
        <a:xfrm>
          <a:off x="0" y="2576097"/>
          <a:ext cx="5913437" cy="515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defRPr cap="all"/>
          </a:pPr>
          <a:r>
            <a:rPr lang="en-US" sz="2400" kern="1200" dirty="0"/>
            <a:t>Behavioral Health</a:t>
          </a:r>
        </a:p>
      </dsp:txBody>
      <dsp:txXfrm>
        <a:off x="0" y="2576097"/>
        <a:ext cx="5913437" cy="515106"/>
      </dsp:txXfrm>
    </dsp:sp>
    <dsp:sp modelId="{66EA03D2-DAD9-9546-8BE2-CC5D3E3003FE}">
      <dsp:nvSpPr>
        <dsp:cNvPr id="0" name=""/>
        <dsp:cNvSpPr/>
      </dsp:nvSpPr>
      <dsp:spPr>
        <a:xfrm>
          <a:off x="0" y="3091203"/>
          <a:ext cx="5913437" cy="0"/>
        </a:xfrm>
        <a:prstGeom prst="line">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w="9525" cap="flat" cmpd="sng" algn="ctr">
          <a:solidFill>
            <a:schemeClr val="accent3">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E41DDD3A-D940-F848-9A43-FC2AAA4ED6F9}">
      <dsp:nvSpPr>
        <dsp:cNvPr id="0" name=""/>
        <dsp:cNvSpPr/>
      </dsp:nvSpPr>
      <dsp:spPr>
        <a:xfrm>
          <a:off x="0" y="3091203"/>
          <a:ext cx="5913437" cy="515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defRPr cap="all"/>
          </a:pPr>
          <a:r>
            <a:rPr lang="en-US" sz="2400" kern="1200" dirty="0"/>
            <a:t>Unions</a:t>
          </a:r>
        </a:p>
      </dsp:txBody>
      <dsp:txXfrm>
        <a:off x="0" y="3091203"/>
        <a:ext cx="5913437" cy="515106"/>
      </dsp:txXfrm>
    </dsp:sp>
    <dsp:sp modelId="{2B0B5FA5-1976-6441-BB7C-4C7773E4FD51}">
      <dsp:nvSpPr>
        <dsp:cNvPr id="0" name=""/>
        <dsp:cNvSpPr/>
      </dsp:nvSpPr>
      <dsp:spPr>
        <a:xfrm>
          <a:off x="0" y="3606309"/>
          <a:ext cx="5913437" cy="0"/>
        </a:xfrm>
        <a:prstGeom prst="line">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w="9525" cap="flat" cmpd="sng" algn="ctr">
          <a:solidFill>
            <a:schemeClr val="accent4">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710D33B1-C94D-DF41-BC78-C1A4C698B6E8}">
      <dsp:nvSpPr>
        <dsp:cNvPr id="0" name=""/>
        <dsp:cNvSpPr/>
      </dsp:nvSpPr>
      <dsp:spPr>
        <a:xfrm>
          <a:off x="0" y="3606309"/>
          <a:ext cx="5913437" cy="515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defRPr cap="all"/>
          </a:pPr>
          <a:r>
            <a:rPr lang="en-US" sz="2400" kern="1200" dirty="0"/>
            <a:t>Land Use</a:t>
          </a:r>
        </a:p>
      </dsp:txBody>
      <dsp:txXfrm>
        <a:off x="0" y="3606309"/>
        <a:ext cx="5913437" cy="515106"/>
      </dsp:txXfrm>
    </dsp:sp>
    <dsp:sp modelId="{85C8D45B-7394-AC4F-86B8-D11031B300BA}">
      <dsp:nvSpPr>
        <dsp:cNvPr id="0" name=""/>
        <dsp:cNvSpPr/>
      </dsp:nvSpPr>
      <dsp:spPr>
        <a:xfrm>
          <a:off x="0" y="4121415"/>
          <a:ext cx="5913437" cy="0"/>
        </a:xfrm>
        <a:prstGeom prst="line">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w="9525" cap="flat" cmpd="sng" algn="ctr">
          <a:solidFill>
            <a:schemeClr val="accent5">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EF27ED2A-CF30-E347-81DC-22860B914405}">
      <dsp:nvSpPr>
        <dsp:cNvPr id="0" name=""/>
        <dsp:cNvSpPr/>
      </dsp:nvSpPr>
      <dsp:spPr>
        <a:xfrm>
          <a:off x="0" y="4121415"/>
          <a:ext cx="5913437" cy="515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defRPr cap="all"/>
          </a:pPr>
          <a:r>
            <a:rPr lang="en-US" sz="2400" kern="1200" dirty="0"/>
            <a:t>Strength of business</a:t>
          </a:r>
        </a:p>
      </dsp:txBody>
      <dsp:txXfrm>
        <a:off x="0" y="4121415"/>
        <a:ext cx="5913437" cy="5151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95AB2F-0647-5549-A16F-654BEE2D0BB8}">
      <dsp:nvSpPr>
        <dsp:cNvPr id="0" name=""/>
        <dsp:cNvSpPr/>
      </dsp:nvSpPr>
      <dsp:spPr>
        <a:xfrm>
          <a:off x="0" y="2264"/>
          <a:ext cx="5913437" cy="0"/>
        </a:xfrm>
        <a:prstGeom prst="line">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w="9525" cap="flat" cmpd="sng" algn="ctr">
          <a:solidFill>
            <a:schemeClr val="accent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8ABA703A-3001-AF46-B375-0FA7510A9CC2}">
      <dsp:nvSpPr>
        <dsp:cNvPr id="0" name=""/>
        <dsp:cNvSpPr/>
      </dsp:nvSpPr>
      <dsp:spPr>
        <a:xfrm>
          <a:off x="0" y="2264"/>
          <a:ext cx="5913437" cy="1544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4310" tIns="194310" rIns="194310" bIns="194310" numCol="1" spcCol="1270" anchor="t" anchorCtr="0">
          <a:noAutofit/>
        </a:bodyPr>
        <a:lstStyle/>
        <a:p>
          <a:pPr marL="0" lvl="0" indent="0" algn="l" defTabSz="2266950">
            <a:lnSpc>
              <a:spcPct val="90000"/>
            </a:lnSpc>
            <a:spcBef>
              <a:spcPct val="0"/>
            </a:spcBef>
            <a:spcAft>
              <a:spcPct val="35000"/>
            </a:spcAft>
            <a:buNone/>
            <a:defRPr cap="all"/>
          </a:pPr>
          <a:r>
            <a:rPr lang="en-US" sz="5100" kern="1200" dirty="0"/>
            <a:t>Transportation</a:t>
          </a:r>
        </a:p>
      </dsp:txBody>
      <dsp:txXfrm>
        <a:off x="0" y="2264"/>
        <a:ext cx="5913437" cy="1544186"/>
      </dsp:txXfrm>
    </dsp:sp>
    <dsp:sp modelId="{A01D5222-A0A3-0245-962B-6CC68ACC7F2B}">
      <dsp:nvSpPr>
        <dsp:cNvPr id="0" name=""/>
        <dsp:cNvSpPr/>
      </dsp:nvSpPr>
      <dsp:spPr>
        <a:xfrm>
          <a:off x="0" y="1546450"/>
          <a:ext cx="5913437" cy="0"/>
        </a:xfrm>
        <a:prstGeom prst="line">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w="9525" cap="flat" cmpd="sng" algn="ctr">
          <a:solidFill>
            <a:schemeClr val="accent3">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563AD57B-478C-394C-B0C8-B79DCCC258B5}">
      <dsp:nvSpPr>
        <dsp:cNvPr id="0" name=""/>
        <dsp:cNvSpPr/>
      </dsp:nvSpPr>
      <dsp:spPr>
        <a:xfrm>
          <a:off x="0" y="1546450"/>
          <a:ext cx="5913437" cy="1544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4310" tIns="194310" rIns="194310" bIns="194310" numCol="1" spcCol="1270" anchor="t" anchorCtr="0">
          <a:noAutofit/>
        </a:bodyPr>
        <a:lstStyle/>
        <a:p>
          <a:pPr marL="0" lvl="0" indent="0" algn="l" defTabSz="2266950">
            <a:lnSpc>
              <a:spcPct val="90000"/>
            </a:lnSpc>
            <a:spcBef>
              <a:spcPct val="0"/>
            </a:spcBef>
            <a:spcAft>
              <a:spcPct val="35000"/>
            </a:spcAft>
            <a:buNone/>
            <a:defRPr cap="all"/>
          </a:pPr>
          <a:r>
            <a:rPr lang="en-US" sz="5100" kern="1200" dirty="0"/>
            <a:t>Sports Betting</a:t>
          </a:r>
        </a:p>
      </dsp:txBody>
      <dsp:txXfrm>
        <a:off x="0" y="1546450"/>
        <a:ext cx="5913437" cy="1544186"/>
      </dsp:txXfrm>
    </dsp:sp>
    <dsp:sp modelId="{54165BA8-7B9C-BD49-A49F-2BBB2998271B}">
      <dsp:nvSpPr>
        <dsp:cNvPr id="0" name=""/>
        <dsp:cNvSpPr/>
      </dsp:nvSpPr>
      <dsp:spPr>
        <a:xfrm>
          <a:off x="0" y="3090637"/>
          <a:ext cx="5913437" cy="0"/>
        </a:xfrm>
        <a:prstGeom prst="line">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w="9525" cap="flat" cmpd="sng" algn="ctr">
          <a:solidFill>
            <a:schemeClr val="accent4">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B7361D6A-999E-3E4D-9004-BF1A375636FA}">
      <dsp:nvSpPr>
        <dsp:cNvPr id="0" name=""/>
        <dsp:cNvSpPr/>
      </dsp:nvSpPr>
      <dsp:spPr>
        <a:xfrm>
          <a:off x="0" y="3090637"/>
          <a:ext cx="5913437" cy="1544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4310" tIns="194310" rIns="194310" bIns="194310" numCol="1" spcCol="1270" anchor="t" anchorCtr="0">
          <a:noAutofit/>
        </a:bodyPr>
        <a:lstStyle/>
        <a:p>
          <a:pPr marL="0" lvl="0" indent="0" algn="l" defTabSz="2266950">
            <a:lnSpc>
              <a:spcPct val="90000"/>
            </a:lnSpc>
            <a:spcBef>
              <a:spcPct val="0"/>
            </a:spcBef>
            <a:spcAft>
              <a:spcPct val="35000"/>
            </a:spcAft>
            <a:buNone/>
            <a:defRPr cap="all"/>
          </a:pPr>
          <a:r>
            <a:rPr lang="en-US" sz="5100" kern="1200" dirty="0"/>
            <a:t>PLACEMAKING</a:t>
          </a:r>
        </a:p>
      </dsp:txBody>
      <dsp:txXfrm>
        <a:off x="0" y="3090637"/>
        <a:ext cx="5913437" cy="15441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2EE95E-E62F-4A00-A8FE-9BA33F83BC6B}">
      <dsp:nvSpPr>
        <dsp:cNvPr id="0" name=""/>
        <dsp:cNvSpPr/>
      </dsp:nvSpPr>
      <dsp:spPr>
        <a:xfrm>
          <a:off x="0" y="566"/>
          <a:ext cx="5913437" cy="132455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406B5D-F0D8-4842-9E73-DEDF4EAFD345}">
      <dsp:nvSpPr>
        <dsp:cNvPr id="0" name=""/>
        <dsp:cNvSpPr/>
      </dsp:nvSpPr>
      <dsp:spPr>
        <a:xfrm>
          <a:off x="400679" y="298591"/>
          <a:ext cx="728507" cy="72850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F69514-7B98-4AE3-9118-54A1E784000C}">
      <dsp:nvSpPr>
        <dsp:cNvPr id="0" name=""/>
        <dsp:cNvSpPr/>
      </dsp:nvSpPr>
      <dsp:spPr>
        <a:xfrm>
          <a:off x="1529865" y="566"/>
          <a:ext cx="4383571" cy="1324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182" tIns="140182" rIns="140182" bIns="140182" numCol="1" spcCol="1270" anchor="ctr" anchorCtr="0">
          <a:noAutofit/>
        </a:bodyPr>
        <a:lstStyle/>
        <a:p>
          <a:pPr marL="0" lvl="0" indent="0" algn="l" defTabSz="1111250">
            <a:lnSpc>
              <a:spcPct val="100000"/>
            </a:lnSpc>
            <a:spcBef>
              <a:spcPct val="0"/>
            </a:spcBef>
            <a:spcAft>
              <a:spcPct val="35000"/>
            </a:spcAft>
            <a:buNone/>
          </a:pPr>
          <a:r>
            <a:rPr lang="en-US" sz="2500" kern="1200"/>
            <a:t>Guest Experience</a:t>
          </a:r>
        </a:p>
      </dsp:txBody>
      <dsp:txXfrm>
        <a:off x="1529865" y="566"/>
        <a:ext cx="4383571" cy="1324558"/>
      </dsp:txXfrm>
    </dsp:sp>
    <dsp:sp modelId="{2302BAE0-F0B5-45B0-A575-EBB79F875C32}">
      <dsp:nvSpPr>
        <dsp:cNvPr id="0" name=""/>
        <dsp:cNvSpPr/>
      </dsp:nvSpPr>
      <dsp:spPr>
        <a:xfrm>
          <a:off x="0" y="1656264"/>
          <a:ext cx="5913437" cy="132455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A8D564-F8E4-476B-8340-8BC568C2AD18}">
      <dsp:nvSpPr>
        <dsp:cNvPr id="0" name=""/>
        <dsp:cNvSpPr/>
      </dsp:nvSpPr>
      <dsp:spPr>
        <a:xfrm>
          <a:off x="400679" y="1954290"/>
          <a:ext cx="728507" cy="72850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AAE18A-7872-453E-8000-FC899B7DC30C}">
      <dsp:nvSpPr>
        <dsp:cNvPr id="0" name=""/>
        <dsp:cNvSpPr/>
      </dsp:nvSpPr>
      <dsp:spPr>
        <a:xfrm>
          <a:off x="1529865" y="1656264"/>
          <a:ext cx="4383571" cy="1324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182" tIns="140182" rIns="140182" bIns="140182" numCol="1" spcCol="1270" anchor="ctr" anchorCtr="0">
          <a:noAutofit/>
        </a:bodyPr>
        <a:lstStyle/>
        <a:p>
          <a:pPr marL="0" lvl="0" indent="0" algn="l" defTabSz="1111250">
            <a:lnSpc>
              <a:spcPct val="100000"/>
            </a:lnSpc>
            <a:spcBef>
              <a:spcPct val="0"/>
            </a:spcBef>
            <a:spcAft>
              <a:spcPct val="35000"/>
            </a:spcAft>
            <a:buNone/>
          </a:pPr>
          <a:r>
            <a:rPr lang="en-US" sz="2500" kern="1200" dirty="0"/>
            <a:t>Carbon Emissions</a:t>
          </a:r>
        </a:p>
      </dsp:txBody>
      <dsp:txXfrm>
        <a:off x="1529865" y="1656264"/>
        <a:ext cx="4383571" cy="1324558"/>
      </dsp:txXfrm>
    </dsp:sp>
    <dsp:sp modelId="{01F65840-EE78-4C9D-ADDB-971581B3E9EC}">
      <dsp:nvSpPr>
        <dsp:cNvPr id="0" name=""/>
        <dsp:cNvSpPr/>
      </dsp:nvSpPr>
      <dsp:spPr>
        <a:xfrm>
          <a:off x="0" y="3311963"/>
          <a:ext cx="5913437" cy="132455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935379-8CFB-44B4-B9D1-6452E543D52D}">
      <dsp:nvSpPr>
        <dsp:cNvPr id="0" name=""/>
        <dsp:cNvSpPr/>
      </dsp:nvSpPr>
      <dsp:spPr>
        <a:xfrm>
          <a:off x="400679" y="3609988"/>
          <a:ext cx="728507" cy="72850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E5B564-6167-428B-96E1-7BEEDBCD5EB9}">
      <dsp:nvSpPr>
        <dsp:cNvPr id="0" name=""/>
        <dsp:cNvSpPr/>
      </dsp:nvSpPr>
      <dsp:spPr>
        <a:xfrm>
          <a:off x="1529865" y="3311963"/>
          <a:ext cx="4383571" cy="1324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182" tIns="140182" rIns="140182" bIns="140182" numCol="1" spcCol="1270" anchor="ctr" anchorCtr="0">
          <a:noAutofit/>
        </a:bodyPr>
        <a:lstStyle/>
        <a:p>
          <a:pPr marL="0" lvl="0" indent="0" algn="l" defTabSz="1111250">
            <a:lnSpc>
              <a:spcPct val="100000"/>
            </a:lnSpc>
            <a:spcBef>
              <a:spcPct val="0"/>
            </a:spcBef>
            <a:spcAft>
              <a:spcPct val="35000"/>
            </a:spcAft>
            <a:buNone/>
          </a:pPr>
          <a:r>
            <a:rPr lang="en-US" sz="2500" kern="1200" dirty="0"/>
            <a:t>Statewide Economic Competitiveness</a:t>
          </a:r>
        </a:p>
      </dsp:txBody>
      <dsp:txXfrm>
        <a:off x="1529865" y="3311963"/>
        <a:ext cx="4383571" cy="132455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059908-EC06-42E9-89F9-9A6071334322}">
      <dsp:nvSpPr>
        <dsp:cNvPr id="0" name=""/>
        <dsp:cNvSpPr/>
      </dsp:nvSpPr>
      <dsp:spPr>
        <a:xfrm>
          <a:off x="639687" y="376613"/>
          <a:ext cx="1715625" cy="1715625"/>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67570A-CB79-45BA-933A-E8726C66E938}">
      <dsp:nvSpPr>
        <dsp:cNvPr id="0" name=""/>
        <dsp:cNvSpPr/>
      </dsp:nvSpPr>
      <dsp:spPr>
        <a:xfrm>
          <a:off x="1005312" y="742238"/>
          <a:ext cx="984375" cy="9843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B63F695-6EB4-4B4F-B993-E1A4AEECF707}">
      <dsp:nvSpPr>
        <dsp:cNvPr id="0" name=""/>
        <dsp:cNvSpPr/>
      </dsp:nvSpPr>
      <dsp:spPr>
        <a:xfrm>
          <a:off x="91250" y="2626613"/>
          <a:ext cx="281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00150">
            <a:lnSpc>
              <a:spcPct val="90000"/>
            </a:lnSpc>
            <a:spcBef>
              <a:spcPct val="0"/>
            </a:spcBef>
            <a:spcAft>
              <a:spcPct val="35000"/>
            </a:spcAft>
            <a:buNone/>
            <a:defRPr cap="all"/>
          </a:pPr>
          <a:r>
            <a:rPr lang="en-US" sz="2700" kern="1200" dirty="0"/>
            <a:t>Fan engagement</a:t>
          </a:r>
        </a:p>
      </dsp:txBody>
      <dsp:txXfrm>
        <a:off x="91250" y="2626613"/>
        <a:ext cx="2812500" cy="720000"/>
      </dsp:txXfrm>
    </dsp:sp>
    <dsp:sp modelId="{9A1D7E0A-52E2-43B5-88A5-903D7789FEA5}">
      <dsp:nvSpPr>
        <dsp:cNvPr id="0" name=""/>
        <dsp:cNvSpPr/>
      </dsp:nvSpPr>
      <dsp:spPr>
        <a:xfrm>
          <a:off x="3944375" y="376613"/>
          <a:ext cx="1715625" cy="1715625"/>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5E9C95-F8D2-4CA4-BE6D-F468BF5904CB}">
      <dsp:nvSpPr>
        <dsp:cNvPr id="0" name=""/>
        <dsp:cNvSpPr/>
      </dsp:nvSpPr>
      <dsp:spPr>
        <a:xfrm>
          <a:off x="4310000" y="742238"/>
          <a:ext cx="984375" cy="9843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65AE41A-124F-44E3-932C-14209AD3D628}">
      <dsp:nvSpPr>
        <dsp:cNvPr id="0" name=""/>
        <dsp:cNvSpPr/>
      </dsp:nvSpPr>
      <dsp:spPr>
        <a:xfrm>
          <a:off x="3395937" y="2626613"/>
          <a:ext cx="281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00150">
            <a:lnSpc>
              <a:spcPct val="90000"/>
            </a:lnSpc>
            <a:spcBef>
              <a:spcPct val="0"/>
            </a:spcBef>
            <a:spcAft>
              <a:spcPct val="35000"/>
            </a:spcAft>
            <a:buNone/>
            <a:defRPr cap="all"/>
          </a:pPr>
          <a:r>
            <a:rPr lang="en-US" sz="2700" kern="1200"/>
            <a:t>Sponsorship</a:t>
          </a:r>
        </a:p>
      </dsp:txBody>
      <dsp:txXfrm>
        <a:off x="3395937" y="2626613"/>
        <a:ext cx="2812500" cy="720000"/>
      </dsp:txXfrm>
    </dsp:sp>
    <dsp:sp modelId="{FA86013A-66BF-4941-B2F6-0D01BA04704A}">
      <dsp:nvSpPr>
        <dsp:cNvPr id="0" name=""/>
        <dsp:cNvSpPr/>
      </dsp:nvSpPr>
      <dsp:spPr>
        <a:xfrm>
          <a:off x="7249062" y="376613"/>
          <a:ext cx="1715625" cy="1715625"/>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440BE9-345A-4182-B620-2C2FA848F6B5}">
      <dsp:nvSpPr>
        <dsp:cNvPr id="0" name=""/>
        <dsp:cNvSpPr/>
      </dsp:nvSpPr>
      <dsp:spPr>
        <a:xfrm>
          <a:off x="7614687" y="742238"/>
          <a:ext cx="984375" cy="98437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8340562-98FD-4611-8A9C-294CB062457E}">
      <dsp:nvSpPr>
        <dsp:cNvPr id="0" name=""/>
        <dsp:cNvSpPr/>
      </dsp:nvSpPr>
      <dsp:spPr>
        <a:xfrm>
          <a:off x="6700625" y="2626613"/>
          <a:ext cx="281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00150">
            <a:lnSpc>
              <a:spcPct val="90000"/>
            </a:lnSpc>
            <a:spcBef>
              <a:spcPct val="0"/>
            </a:spcBef>
            <a:spcAft>
              <a:spcPct val="35000"/>
            </a:spcAft>
            <a:buNone/>
            <a:defRPr cap="all"/>
          </a:pPr>
          <a:r>
            <a:rPr lang="en-US" sz="2700" kern="1200" dirty="0"/>
            <a:t>Licensing</a:t>
          </a:r>
        </a:p>
      </dsp:txBody>
      <dsp:txXfrm>
        <a:off x="6700625" y="2626613"/>
        <a:ext cx="2812500"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2B7E4A-1FA7-4343-8DD1-57B77A37739E}" type="datetimeFigureOut">
              <a:rPr lang="en-US" smtClean="0"/>
              <a:t>10/9/2023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3D7CB0-74A6-394A-911D-EB147FE6526A}" type="slidenum">
              <a:rPr lang="en-US" smtClean="0"/>
              <a:t>‹#›</a:t>
            </a:fld>
            <a:endParaRPr lang="en-US"/>
          </a:p>
        </p:txBody>
      </p:sp>
    </p:spTree>
    <p:extLst>
      <p:ext uri="{BB962C8B-B14F-4D97-AF65-F5344CB8AC3E}">
        <p14:creationId xmlns:p14="http://schemas.microsoft.com/office/powerpoint/2010/main" val="2952761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Opening Day Tradition - Senior Leadership</a:t>
            </a:r>
          </a:p>
          <a:p>
            <a:r>
              <a:rPr lang="en-US" dirty="0"/>
              <a:t>Works in 4 Professional Sports</a:t>
            </a:r>
          </a:p>
          <a:p>
            <a:r>
              <a:rPr lang="en-US" dirty="0"/>
              <a:t>Thousands of Music Events</a:t>
            </a:r>
          </a:p>
          <a:p>
            <a:endParaRPr lang="en-US" dirty="0"/>
          </a:p>
          <a:p>
            <a:r>
              <a:rPr lang="en-US" dirty="0"/>
              <a:t>Why - Incredibly Gratifying</a:t>
            </a:r>
          </a:p>
          <a:p>
            <a:endParaRPr lang="en-US" dirty="0"/>
          </a:p>
          <a:p>
            <a:endParaRPr lang="en-US" dirty="0"/>
          </a:p>
        </p:txBody>
      </p:sp>
      <p:sp>
        <p:nvSpPr>
          <p:cNvPr id="4" name="Slide Number Placeholder 3"/>
          <p:cNvSpPr>
            <a:spLocks noGrp="1"/>
          </p:cNvSpPr>
          <p:nvPr>
            <p:ph type="sldNum" sz="quarter" idx="5"/>
          </p:nvPr>
        </p:nvSpPr>
        <p:spPr/>
        <p:txBody>
          <a:bodyPr/>
          <a:lstStyle/>
          <a:p>
            <a:fld id="{883D7CB0-74A6-394A-911D-EB147FE6526A}" type="slidenum">
              <a:rPr lang="en-US" smtClean="0"/>
              <a:t>3</a:t>
            </a:fld>
            <a:endParaRPr lang="en-US"/>
          </a:p>
        </p:txBody>
      </p:sp>
    </p:spTree>
    <p:extLst>
      <p:ext uri="{BB962C8B-B14F-4D97-AF65-F5344CB8AC3E}">
        <p14:creationId xmlns:p14="http://schemas.microsoft.com/office/powerpoint/2010/main" val="9159249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Big part of my job - </a:t>
            </a:r>
            <a:r>
              <a:rPr lang="en-US" dirty="0" err="1"/>
              <a:t>Inersection</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83D7CB0-74A6-394A-911D-EB147FE6526A}" type="slidenum">
              <a:rPr lang="en-US" smtClean="0"/>
              <a:t>13</a:t>
            </a:fld>
            <a:endParaRPr lang="en-US"/>
          </a:p>
        </p:txBody>
      </p:sp>
    </p:spTree>
    <p:extLst>
      <p:ext uri="{BB962C8B-B14F-4D97-AF65-F5344CB8AC3E}">
        <p14:creationId xmlns:p14="http://schemas.microsoft.com/office/powerpoint/2010/main" val="2933404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 on 3 areas I though important for this group</a:t>
            </a:r>
          </a:p>
        </p:txBody>
      </p:sp>
      <p:sp>
        <p:nvSpPr>
          <p:cNvPr id="4" name="Slide Number Placeholder 3"/>
          <p:cNvSpPr>
            <a:spLocks noGrp="1"/>
          </p:cNvSpPr>
          <p:nvPr>
            <p:ph type="sldNum" sz="quarter" idx="5"/>
          </p:nvPr>
        </p:nvSpPr>
        <p:spPr/>
        <p:txBody>
          <a:bodyPr/>
          <a:lstStyle/>
          <a:p>
            <a:fld id="{883D7CB0-74A6-394A-911D-EB147FE6526A}" type="slidenum">
              <a:rPr lang="en-US" smtClean="0"/>
              <a:t>14</a:t>
            </a:fld>
            <a:endParaRPr lang="en-US"/>
          </a:p>
        </p:txBody>
      </p:sp>
    </p:spTree>
    <p:extLst>
      <p:ext uri="{BB962C8B-B14F-4D97-AF65-F5344CB8AC3E}">
        <p14:creationId xmlns:p14="http://schemas.microsoft.com/office/powerpoint/2010/main" val="41458195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is transportation important to sports teams</a:t>
            </a:r>
          </a:p>
          <a:p>
            <a:endParaRPr lang="en-US" dirty="0"/>
          </a:p>
          <a:p>
            <a:r>
              <a:rPr lang="en-US" dirty="0"/>
              <a:t>Few Reasons</a:t>
            </a:r>
          </a:p>
          <a:p>
            <a:endParaRPr lang="en-US" dirty="0"/>
          </a:p>
          <a:p>
            <a:r>
              <a:rPr lang="en-US" dirty="0"/>
              <a:t>I'll explain why. . .</a:t>
            </a:r>
          </a:p>
        </p:txBody>
      </p:sp>
      <p:sp>
        <p:nvSpPr>
          <p:cNvPr id="4" name="Slide Number Placeholder 3"/>
          <p:cNvSpPr>
            <a:spLocks noGrp="1"/>
          </p:cNvSpPr>
          <p:nvPr>
            <p:ph type="sldNum" sz="quarter" idx="5"/>
          </p:nvPr>
        </p:nvSpPr>
        <p:spPr/>
        <p:txBody>
          <a:bodyPr/>
          <a:lstStyle/>
          <a:p>
            <a:fld id="{883D7CB0-74A6-394A-911D-EB147FE6526A}" type="slidenum">
              <a:rPr lang="en-US" smtClean="0"/>
              <a:t>15</a:t>
            </a:fld>
            <a:endParaRPr lang="en-US"/>
          </a:p>
        </p:txBody>
      </p:sp>
    </p:spTree>
    <p:extLst>
      <p:ext uri="{BB962C8B-B14F-4D97-AF65-F5344CB8AC3E}">
        <p14:creationId xmlns:p14="http://schemas.microsoft.com/office/powerpoint/2010/main" val="31887210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a discretionary and consumer experience business</a:t>
            </a:r>
          </a:p>
          <a:p>
            <a:endParaRPr lang="en-US" dirty="0"/>
          </a:p>
          <a:p>
            <a:r>
              <a:rPr lang="en-US" dirty="0"/>
              <a:t>The live event experience does not just start at the doors to the arena.</a:t>
            </a:r>
          </a:p>
          <a:p>
            <a:endParaRPr lang="en-US" dirty="0"/>
          </a:p>
          <a:p>
            <a:r>
              <a:rPr lang="en-US" dirty="0"/>
              <a:t>It starts with the anticipation leading up to that big night!</a:t>
            </a:r>
          </a:p>
          <a:p>
            <a:endParaRPr lang="en-US" dirty="0"/>
          </a:p>
          <a:p>
            <a:r>
              <a:rPr lang="en-US" dirty="0"/>
              <a:t>Go thru List</a:t>
            </a:r>
          </a:p>
          <a:p>
            <a:endParaRPr lang="en-US" dirty="0"/>
          </a:p>
          <a:p>
            <a:r>
              <a:rPr lang="en-US" dirty="0"/>
              <a:t>Hands down some of the worst scores in consumer sentiment come from transportation to and from a Venue</a:t>
            </a:r>
          </a:p>
          <a:p>
            <a:endParaRPr lang="en-US" dirty="0"/>
          </a:p>
          <a:p>
            <a:r>
              <a:rPr lang="en-US" dirty="0"/>
              <a:t>Have to get this right in order to provide a seamless experience</a:t>
            </a:r>
          </a:p>
        </p:txBody>
      </p:sp>
      <p:sp>
        <p:nvSpPr>
          <p:cNvPr id="4" name="Slide Number Placeholder 3"/>
          <p:cNvSpPr>
            <a:spLocks noGrp="1"/>
          </p:cNvSpPr>
          <p:nvPr>
            <p:ph type="sldNum" sz="quarter" idx="5"/>
          </p:nvPr>
        </p:nvSpPr>
        <p:spPr/>
        <p:txBody>
          <a:bodyPr/>
          <a:lstStyle/>
          <a:p>
            <a:fld id="{883D7CB0-74A6-394A-911D-EB147FE6526A}" type="slidenum">
              <a:rPr lang="en-US" smtClean="0"/>
              <a:t>16</a:t>
            </a:fld>
            <a:endParaRPr lang="en-US"/>
          </a:p>
        </p:txBody>
      </p:sp>
    </p:spTree>
    <p:extLst>
      <p:ext uri="{BB962C8B-B14F-4D97-AF65-F5344CB8AC3E}">
        <p14:creationId xmlns:p14="http://schemas.microsoft.com/office/powerpoint/2010/main" val="42683265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sector - 28% of all carbon emissions come from Transportation</a:t>
            </a:r>
          </a:p>
          <a:p>
            <a:endParaRPr lang="en-US" dirty="0"/>
          </a:p>
          <a:p>
            <a:r>
              <a:rPr lang="en-US" dirty="0"/>
              <a:t>75% of those emissions come from Vehicle Transport</a:t>
            </a:r>
          </a:p>
          <a:p>
            <a:endParaRPr lang="en-US" dirty="0"/>
          </a:p>
          <a:p>
            <a:r>
              <a:rPr lang="en-US" dirty="0"/>
              <a:t>Greatest Accomplishments - Lead Gold for EB</a:t>
            </a:r>
          </a:p>
          <a:p>
            <a:endParaRPr lang="en-US" dirty="0"/>
          </a:p>
          <a:p>
            <a:r>
              <a:rPr lang="en-US" dirty="0"/>
              <a:t>First sports facility in the US to do it</a:t>
            </a:r>
          </a:p>
          <a:p>
            <a:endParaRPr lang="en-US" dirty="0"/>
          </a:p>
          <a:p>
            <a:r>
              <a:rPr lang="en-US" dirty="0"/>
              <a:t>Proud to lead on environmental goals</a:t>
            </a:r>
          </a:p>
          <a:p>
            <a:endParaRPr lang="en-US" dirty="0"/>
          </a:p>
          <a:p>
            <a:r>
              <a:rPr lang="en-US" dirty="0"/>
              <a:t>CLICK</a:t>
            </a:r>
          </a:p>
          <a:p>
            <a:endParaRPr lang="en-US" dirty="0"/>
          </a:p>
          <a:p>
            <a:r>
              <a:rPr lang="en-US" dirty="0"/>
              <a:t>73% OF OUR TOTAL EMISSIONS CAME FROM GUESTS MOVING BACK AND FORTH TO THE ARENA.</a:t>
            </a:r>
          </a:p>
          <a:p>
            <a:endParaRPr lang="en-US" dirty="0"/>
          </a:p>
          <a:p>
            <a:r>
              <a:rPr lang="en-US" dirty="0"/>
              <a:t>Trail Blazers as an org had goals too, but so much outside our control.</a:t>
            </a:r>
          </a:p>
        </p:txBody>
      </p:sp>
      <p:sp>
        <p:nvSpPr>
          <p:cNvPr id="4" name="Slide Number Placeholder 3"/>
          <p:cNvSpPr>
            <a:spLocks noGrp="1"/>
          </p:cNvSpPr>
          <p:nvPr>
            <p:ph type="sldNum" sz="quarter" idx="5"/>
          </p:nvPr>
        </p:nvSpPr>
        <p:spPr/>
        <p:txBody>
          <a:bodyPr/>
          <a:lstStyle/>
          <a:p>
            <a:fld id="{883D7CB0-74A6-394A-911D-EB147FE6526A}" type="slidenum">
              <a:rPr lang="en-US" smtClean="0"/>
              <a:t>17</a:t>
            </a:fld>
            <a:endParaRPr lang="en-US"/>
          </a:p>
        </p:txBody>
      </p:sp>
    </p:spTree>
    <p:extLst>
      <p:ext uri="{BB962C8B-B14F-4D97-AF65-F5344CB8AC3E}">
        <p14:creationId xmlns:p14="http://schemas.microsoft.com/office/powerpoint/2010/main" val="4346819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Bare with me, but I have to read this.</a:t>
            </a:r>
          </a:p>
          <a:p>
            <a:endParaRPr lang="en-US" dirty="0"/>
          </a:p>
          <a:p>
            <a:r>
              <a:rPr lang="en-US" dirty="0"/>
              <a:t>Click</a:t>
            </a:r>
          </a:p>
          <a:p>
            <a:endParaRPr lang="en-US" dirty="0"/>
          </a:p>
          <a:p>
            <a:r>
              <a:rPr lang="en-US" dirty="0"/>
              <a:t>One of you wrote these. . .</a:t>
            </a:r>
          </a:p>
          <a:p>
            <a:endParaRPr lang="en-US" dirty="0"/>
          </a:p>
          <a:p>
            <a:r>
              <a:rPr lang="en-US" dirty="0"/>
              <a:t>That was 2016!</a:t>
            </a:r>
          </a:p>
          <a:p>
            <a:endParaRPr lang="en-US" dirty="0"/>
          </a:p>
          <a:p>
            <a:r>
              <a:rPr lang="en-US" dirty="0"/>
              <a:t>Keep in mind at this point:</a:t>
            </a:r>
          </a:p>
          <a:p>
            <a:endParaRPr lang="en-US" dirty="0"/>
          </a:p>
          <a:p>
            <a:r>
              <a:rPr lang="en-US" dirty="0"/>
              <a:t>Rose Quarter was estimated at $400m</a:t>
            </a:r>
          </a:p>
          <a:p>
            <a:r>
              <a:rPr lang="en-US" dirty="0"/>
              <a:t>Now approaching $2billion</a:t>
            </a:r>
          </a:p>
          <a:p>
            <a:endParaRPr lang="en-US" dirty="0"/>
          </a:p>
          <a:p>
            <a:r>
              <a:rPr lang="en-US" dirty="0"/>
              <a:t>- Sports teams count on Oregon's Success</a:t>
            </a:r>
          </a:p>
          <a:p>
            <a:r>
              <a:rPr lang="en-US" dirty="0"/>
              <a:t>- Thriving Economy</a:t>
            </a:r>
          </a:p>
          <a:p>
            <a:r>
              <a:rPr lang="en-US" dirty="0"/>
              <a:t>- Strong Business Sector to consume our products</a:t>
            </a:r>
          </a:p>
          <a:p>
            <a:endParaRPr lang="en-US" dirty="0"/>
          </a:p>
          <a:p>
            <a:r>
              <a:rPr lang="en-US" dirty="0"/>
              <a:t>We have to show more urgency on these issues.</a:t>
            </a:r>
          </a:p>
          <a:p>
            <a:r>
              <a:rPr lang="en-US" dirty="0"/>
              <a:t>Unprecedented $$ at the federal level</a:t>
            </a:r>
          </a:p>
        </p:txBody>
      </p:sp>
      <p:sp>
        <p:nvSpPr>
          <p:cNvPr id="4" name="Slide Number Placeholder 3"/>
          <p:cNvSpPr>
            <a:spLocks noGrp="1"/>
          </p:cNvSpPr>
          <p:nvPr>
            <p:ph type="sldNum" sz="quarter" idx="5"/>
          </p:nvPr>
        </p:nvSpPr>
        <p:spPr/>
        <p:txBody>
          <a:bodyPr/>
          <a:lstStyle/>
          <a:p>
            <a:fld id="{883D7CB0-74A6-394A-911D-EB147FE6526A}" type="slidenum">
              <a:rPr lang="en-US" smtClean="0"/>
              <a:t>18</a:t>
            </a:fld>
            <a:endParaRPr lang="en-US"/>
          </a:p>
        </p:txBody>
      </p:sp>
    </p:spTree>
    <p:extLst>
      <p:ext uri="{BB962C8B-B14F-4D97-AF65-F5344CB8AC3E}">
        <p14:creationId xmlns:p14="http://schemas.microsoft.com/office/powerpoint/2010/main" val="30375041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Lot of Good Work of the Oregon Lottery</a:t>
            </a:r>
          </a:p>
          <a:p>
            <a:endParaRPr lang="en-US" dirty="0"/>
          </a:p>
          <a:p>
            <a:r>
              <a:rPr lang="en-US" dirty="0"/>
              <a:t>Click</a:t>
            </a:r>
          </a:p>
          <a:p>
            <a:endParaRPr lang="en-US" dirty="0"/>
          </a:p>
          <a:p>
            <a:r>
              <a:rPr lang="en-US" dirty="0"/>
              <a:t>Extremely Important Investments</a:t>
            </a:r>
          </a:p>
          <a:p>
            <a:endParaRPr lang="en-US" dirty="0"/>
          </a:p>
          <a:p>
            <a:r>
              <a:rPr lang="en-US" dirty="0"/>
              <a:t>But the needs of the state are so much greater</a:t>
            </a:r>
          </a:p>
        </p:txBody>
      </p:sp>
      <p:sp>
        <p:nvSpPr>
          <p:cNvPr id="4" name="Slide Number Placeholder 3"/>
          <p:cNvSpPr>
            <a:spLocks noGrp="1"/>
          </p:cNvSpPr>
          <p:nvPr>
            <p:ph type="sldNum" sz="quarter" idx="5"/>
          </p:nvPr>
        </p:nvSpPr>
        <p:spPr/>
        <p:txBody>
          <a:bodyPr/>
          <a:lstStyle/>
          <a:p>
            <a:fld id="{883D7CB0-74A6-394A-911D-EB147FE6526A}" type="slidenum">
              <a:rPr lang="en-US" smtClean="0"/>
              <a:t>20</a:t>
            </a:fld>
            <a:endParaRPr lang="en-US"/>
          </a:p>
        </p:txBody>
      </p:sp>
    </p:spTree>
    <p:extLst>
      <p:ext uri="{BB962C8B-B14F-4D97-AF65-F5344CB8AC3E}">
        <p14:creationId xmlns:p14="http://schemas.microsoft.com/office/powerpoint/2010/main" val="2769157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the Revenues</a:t>
            </a:r>
          </a:p>
          <a:p>
            <a:endParaRPr lang="en-US" dirty="0"/>
          </a:p>
          <a:p>
            <a:r>
              <a:rPr lang="en-US" dirty="0"/>
              <a:t>Keep that $1.7B front of mind</a:t>
            </a:r>
          </a:p>
        </p:txBody>
      </p:sp>
      <p:sp>
        <p:nvSpPr>
          <p:cNvPr id="4" name="Slide Number Placeholder 3"/>
          <p:cNvSpPr>
            <a:spLocks noGrp="1"/>
          </p:cNvSpPr>
          <p:nvPr>
            <p:ph type="sldNum" sz="quarter" idx="5"/>
          </p:nvPr>
        </p:nvSpPr>
        <p:spPr/>
        <p:txBody>
          <a:bodyPr/>
          <a:lstStyle/>
          <a:p>
            <a:fld id="{883D7CB0-74A6-394A-911D-EB147FE6526A}" type="slidenum">
              <a:rPr lang="en-US" smtClean="0"/>
              <a:t>21</a:t>
            </a:fld>
            <a:endParaRPr lang="en-US"/>
          </a:p>
        </p:txBody>
      </p:sp>
    </p:spTree>
    <p:extLst>
      <p:ext uri="{BB962C8B-B14F-4D97-AF65-F5344CB8AC3E}">
        <p14:creationId xmlns:p14="http://schemas.microsoft.com/office/powerpoint/2010/main" val="26242842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CT is generating in Sports Betting Revenue almost what the entire lottery see in revenue</a:t>
            </a:r>
          </a:p>
          <a:p>
            <a:endParaRPr lang="en-US" dirty="0"/>
          </a:p>
          <a:p>
            <a:r>
              <a:rPr lang="en-US" dirty="0"/>
              <a:t>Iowa</a:t>
            </a:r>
          </a:p>
          <a:p>
            <a:r>
              <a:rPr lang="en-US" dirty="0"/>
              <a:t>NH</a:t>
            </a:r>
          </a:p>
          <a:p>
            <a:r>
              <a:rPr lang="en-US" dirty="0"/>
              <a:t>RI</a:t>
            </a:r>
          </a:p>
          <a:p>
            <a:r>
              <a:rPr lang="en-US" dirty="0"/>
              <a:t>WV</a:t>
            </a:r>
          </a:p>
          <a:p>
            <a:endParaRPr lang="en-US" dirty="0"/>
          </a:p>
          <a:p>
            <a:r>
              <a:rPr lang="en-US" dirty="0"/>
              <a:t>No Professional Sports Teams and still outpacing Oregon</a:t>
            </a:r>
          </a:p>
          <a:p>
            <a:endParaRPr lang="en-US" dirty="0"/>
          </a:p>
          <a:p>
            <a:r>
              <a:rPr lang="en-US" dirty="0"/>
              <a:t>My argument is this:</a:t>
            </a:r>
          </a:p>
          <a:p>
            <a:endParaRPr lang="en-US" dirty="0"/>
          </a:p>
          <a:p>
            <a:r>
              <a:rPr lang="en-US" dirty="0"/>
              <a:t>- Oregon is tax revenue on the table</a:t>
            </a:r>
          </a:p>
          <a:p>
            <a:r>
              <a:rPr lang="en-US" dirty="0"/>
              <a:t>- Oregon Lottery monopoly is not working for Oregon</a:t>
            </a:r>
          </a:p>
          <a:p>
            <a:r>
              <a:rPr lang="en-US" dirty="0"/>
              <a:t>- The current approach is bad for exiting sports teams</a:t>
            </a:r>
          </a:p>
          <a:p>
            <a:r>
              <a:rPr lang="en-US" dirty="0"/>
              <a:t>   - Woefully under pacing other teams on the Sports Betting related revenues.</a:t>
            </a:r>
          </a:p>
          <a:p>
            <a:endParaRPr lang="en-US" dirty="0"/>
          </a:p>
        </p:txBody>
      </p:sp>
      <p:sp>
        <p:nvSpPr>
          <p:cNvPr id="4" name="Slide Number Placeholder 3"/>
          <p:cNvSpPr>
            <a:spLocks noGrp="1"/>
          </p:cNvSpPr>
          <p:nvPr>
            <p:ph type="sldNum" sz="quarter" idx="5"/>
          </p:nvPr>
        </p:nvSpPr>
        <p:spPr/>
        <p:txBody>
          <a:bodyPr/>
          <a:lstStyle/>
          <a:p>
            <a:fld id="{883D7CB0-74A6-394A-911D-EB147FE6526A}" type="slidenum">
              <a:rPr lang="en-US" smtClean="0"/>
              <a:t>22</a:t>
            </a:fld>
            <a:endParaRPr lang="en-US"/>
          </a:p>
        </p:txBody>
      </p:sp>
    </p:spTree>
    <p:extLst>
      <p:ext uri="{BB962C8B-B14F-4D97-AF65-F5344CB8AC3E}">
        <p14:creationId xmlns:p14="http://schemas.microsoft.com/office/powerpoint/2010/main" val="3338766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 consultant study</a:t>
            </a:r>
          </a:p>
          <a:p>
            <a:endParaRPr lang="en-US" dirty="0"/>
          </a:p>
          <a:p>
            <a:r>
              <a:rPr lang="en-US" dirty="0"/>
              <a:t>Open market tax and license model</a:t>
            </a:r>
          </a:p>
          <a:p>
            <a:endParaRPr lang="en-US" dirty="0"/>
          </a:p>
          <a:p>
            <a:r>
              <a:rPr lang="en-US" dirty="0"/>
              <a:t>Click through</a:t>
            </a:r>
          </a:p>
          <a:p>
            <a:endParaRPr lang="en-US" dirty="0"/>
          </a:p>
          <a:p>
            <a:r>
              <a:rPr lang="en-US" dirty="0"/>
              <a:t>Just Year 1</a:t>
            </a:r>
          </a:p>
          <a:p>
            <a:endParaRPr lang="en-US" dirty="0"/>
          </a:p>
          <a:p>
            <a:r>
              <a:rPr lang="en-US" dirty="0"/>
              <a:t>- We've chosen to be a sports betting state, but we are also choosing to just not do it well.</a:t>
            </a:r>
          </a:p>
          <a:p>
            <a:endParaRPr lang="en-US" dirty="0"/>
          </a:p>
          <a:p>
            <a:r>
              <a:rPr lang="en-US" dirty="0"/>
              <a:t>- We've also got to choose to do more than a few things at a time. </a:t>
            </a:r>
          </a:p>
        </p:txBody>
      </p:sp>
      <p:sp>
        <p:nvSpPr>
          <p:cNvPr id="4" name="Slide Number Placeholder 3"/>
          <p:cNvSpPr>
            <a:spLocks noGrp="1"/>
          </p:cNvSpPr>
          <p:nvPr>
            <p:ph type="sldNum" sz="quarter" idx="5"/>
          </p:nvPr>
        </p:nvSpPr>
        <p:spPr/>
        <p:txBody>
          <a:bodyPr/>
          <a:lstStyle/>
          <a:p>
            <a:fld id="{883D7CB0-74A6-394A-911D-EB147FE6526A}" type="slidenum">
              <a:rPr lang="en-US" smtClean="0"/>
              <a:t>23</a:t>
            </a:fld>
            <a:endParaRPr lang="en-US"/>
          </a:p>
        </p:txBody>
      </p:sp>
    </p:spTree>
    <p:extLst>
      <p:ext uri="{BB962C8B-B14F-4D97-AF65-F5344CB8AC3E}">
        <p14:creationId xmlns:p14="http://schemas.microsoft.com/office/powerpoint/2010/main" val="1048168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am I now</a:t>
            </a:r>
          </a:p>
        </p:txBody>
      </p:sp>
      <p:sp>
        <p:nvSpPr>
          <p:cNvPr id="4" name="Slide Number Placeholder 3"/>
          <p:cNvSpPr>
            <a:spLocks noGrp="1"/>
          </p:cNvSpPr>
          <p:nvPr>
            <p:ph type="sldNum" sz="quarter" idx="5"/>
          </p:nvPr>
        </p:nvSpPr>
        <p:spPr/>
        <p:txBody>
          <a:bodyPr/>
          <a:lstStyle/>
          <a:p>
            <a:fld id="{883D7CB0-74A6-394A-911D-EB147FE6526A}" type="slidenum">
              <a:rPr lang="en-US" smtClean="0"/>
              <a:t>4</a:t>
            </a:fld>
            <a:endParaRPr lang="en-US"/>
          </a:p>
        </p:txBody>
      </p:sp>
    </p:spTree>
    <p:extLst>
      <p:ext uri="{BB962C8B-B14F-4D97-AF65-F5344CB8AC3E}">
        <p14:creationId xmlns:p14="http://schemas.microsoft.com/office/powerpoint/2010/main" val="14058002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We've all seen the headlines. . .</a:t>
            </a:r>
          </a:p>
          <a:p>
            <a:endParaRPr lang="en-US" dirty="0"/>
          </a:p>
          <a:p>
            <a:r>
              <a:rPr lang="en-US" dirty="0"/>
              <a:t>Placemaking plays a unique role in helping solve these issue</a:t>
            </a:r>
          </a:p>
          <a:p>
            <a:endParaRPr lang="en-US" dirty="0"/>
          </a:p>
          <a:p>
            <a:r>
              <a:rPr lang="en-US" dirty="0"/>
              <a:t>Improved livability is one of the key means for reversing these trends </a:t>
            </a:r>
          </a:p>
          <a:p>
            <a:endParaRPr lang="en-US" dirty="0"/>
          </a:p>
          <a:p>
            <a:r>
              <a:rPr lang="en-US" dirty="0"/>
              <a:t>Most things Portland was known for washed away during Covid. . .</a:t>
            </a:r>
          </a:p>
          <a:p>
            <a:endParaRPr lang="en-US" dirty="0"/>
          </a:p>
          <a:p>
            <a:r>
              <a:rPr lang="en-US" dirty="0"/>
              <a:t>Revitalized interest in music, sports and sports tourism as one of the only catalysts to expedite our recovery.</a:t>
            </a:r>
          </a:p>
          <a:p>
            <a:endParaRPr lang="en-US" dirty="0"/>
          </a:p>
          <a:p>
            <a:r>
              <a:rPr lang="en-US" dirty="0"/>
              <a:t>Those of us on the inside are finally feeling </a:t>
            </a:r>
            <a:r>
              <a:rPr lang="en-US" dirty="0" err="1"/>
              <a:t>apprecaited</a:t>
            </a:r>
            <a:endParaRPr lang="en-US" dirty="0"/>
          </a:p>
          <a:p>
            <a:endParaRPr lang="en-US" dirty="0"/>
          </a:p>
          <a:p>
            <a:r>
              <a:rPr lang="en-US" dirty="0"/>
              <a:t>But how do new venues come together?</a:t>
            </a:r>
          </a:p>
        </p:txBody>
      </p:sp>
      <p:sp>
        <p:nvSpPr>
          <p:cNvPr id="4" name="Slide Number Placeholder 3"/>
          <p:cNvSpPr>
            <a:spLocks noGrp="1"/>
          </p:cNvSpPr>
          <p:nvPr>
            <p:ph type="sldNum" sz="quarter" idx="5"/>
          </p:nvPr>
        </p:nvSpPr>
        <p:spPr/>
        <p:txBody>
          <a:bodyPr/>
          <a:lstStyle/>
          <a:p>
            <a:fld id="{883D7CB0-74A6-394A-911D-EB147FE6526A}" type="slidenum">
              <a:rPr lang="en-US" smtClean="0"/>
              <a:t>24</a:t>
            </a:fld>
            <a:endParaRPr lang="en-US"/>
          </a:p>
        </p:txBody>
      </p:sp>
    </p:spTree>
    <p:extLst>
      <p:ext uri="{BB962C8B-B14F-4D97-AF65-F5344CB8AC3E}">
        <p14:creationId xmlns:p14="http://schemas.microsoft.com/office/powerpoint/2010/main" val="35924407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Placemaking is a major talking point even in good times</a:t>
            </a:r>
          </a:p>
          <a:p>
            <a:endParaRPr lang="en-US" dirty="0"/>
          </a:p>
          <a:p>
            <a:r>
              <a:rPr lang="en-US" dirty="0"/>
              <a:t>Particularly valuable when we are talking about the revitalization of entire metropolitan regions</a:t>
            </a:r>
          </a:p>
          <a:p>
            <a:endParaRPr lang="en-US" dirty="0"/>
          </a:p>
          <a:p>
            <a:r>
              <a:rPr lang="en-US" dirty="0"/>
              <a:t>New venues can be an incredible catalyst for communities</a:t>
            </a:r>
          </a:p>
          <a:p>
            <a:r>
              <a:rPr lang="en-US" dirty="0"/>
              <a:t> </a:t>
            </a:r>
          </a:p>
          <a:p>
            <a:r>
              <a:rPr lang="en-US" dirty="0"/>
              <a:t>But it must be done responsibly</a:t>
            </a:r>
          </a:p>
          <a:p>
            <a:endParaRPr lang="en-US" dirty="0"/>
          </a:p>
        </p:txBody>
      </p:sp>
      <p:sp>
        <p:nvSpPr>
          <p:cNvPr id="4" name="Slide Number Placeholder 3"/>
          <p:cNvSpPr>
            <a:spLocks noGrp="1"/>
          </p:cNvSpPr>
          <p:nvPr>
            <p:ph type="sldNum" sz="quarter" idx="5"/>
          </p:nvPr>
        </p:nvSpPr>
        <p:spPr/>
        <p:txBody>
          <a:bodyPr/>
          <a:lstStyle/>
          <a:p>
            <a:fld id="{883D7CB0-74A6-394A-911D-EB147FE6526A}" type="slidenum">
              <a:rPr lang="en-US" smtClean="0"/>
              <a:t>25</a:t>
            </a:fld>
            <a:endParaRPr lang="en-US"/>
          </a:p>
        </p:txBody>
      </p:sp>
    </p:spTree>
    <p:extLst>
      <p:ext uri="{BB962C8B-B14F-4D97-AF65-F5344CB8AC3E}">
        <p14:creationId xmlns:p14="http://schemas.microsoft.com/office/powerpoint/2010/main" val="5542226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the story of 2 ballparks</a:t>
            </a:r>
          </a:p>
          <a:p>
            <a:endParaRPr lang="en-US" dirty="0"/>
          </a:p>
          <a:p>
            <a:r>
              <a:rPr lang="en-US" dirty="0"/>
              <a:t>Neither being the worst of the best, but with different story lines.</a:t>
            </a:r>
          </a:p>
          <a:p>
            <a:endParaRPr lang="en-US" dirty="0"/>
          </a:p>
          <a:p>
            <a:r>
              <a:rPr lang="en-US" dirty="0"/>
              <a:t>Familiar with the story of Chavez Ravine?</a:t>
            </a:r>
          </a:p>
        </p:txBody>
      </p:sp>
      <p:sp>
        <p:nvSpPr>
          <p:cNvPr id="4" name="Slide Number Placeholder 3"/>
          <p:cNvSpPr>
            <a:spLocks noGrp="1"/>
          </p:cNvSpPr>
          <p:nvPr>
            <p:ph type="sldNum" sz="quarter" idx="5"/>
          </p:nvPr>
        </p:nvSpPr>
        <p:spPr/>
        <p:txBody>
          <a:bodyPr/>
          <a:lstStyle/>
          <a:p>
            <a:fld id="{883D7CB0-74A6-394A-911D-EB147FE6526A}" type="slidenum">
              <a:rPr lang="en-US" smtClean="0"/>
              <a:t>26</a:t>
            </a:fld>
            <a:endParaRPr lang="en-US"/>
          </a:p>
        </p:txBody>
      </p:sp>
    </p:spTree>
    <p:extLst>
      <p:ext uri="{BB962C8B-B14F-4D97-AF65-F5344CB8AC3E}">
        <p14:creationId xmlns:p14="http://schemas.microsoft.com/office/powerpoint/2010/main" val="42823839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3D7CB0-74A6-394A-911D-EB147FE6526A}" type="slidenum">
              <a:rPr lang="en-US" smtClean="0"/>
              <a:t>27</a:t>
            </a:fld>
            <a:endParaRPr lang="en-US"/>
          </a:p>
        </p:txBody>
      </p:sp>
    </p:spTree>
    <p:extLst>
      <p:ext uri="{BB962C8B-B14F-4D97-AF65-F5344CB8AC3E}">
        <p14:creationId xmlns:p14="http://schemas.microsoft.com/office/powerpoint/2010/main" val="34877662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50's this is what happened to Aurora Vargas.</a:t>
            </a:r>
          </a:p>
          <a:p>
            <a:endParaRPr lang="en-US" dirty="0"/>
          </a:p>
          <a:p>
            <a:r>
              <a:rPr lang="en-US" dirty="0"/>
              <a:t>Carried out of her home by police as the bulldozers stood by</a:t>
            </a:r>
          </a:p>
          <a:p>
            <a:endParaRPr lang="en-US" dirty="0"/>
          </a:p>
          <a:p>
            <a:r>
              <a:rPr lang="en-US" dirty="0"/>
              <a:t>To her neighborhood, to her home and family. </a:t>
            </a:r>
          </a:p>
          <a:p>
            <a:endParaRPr lang="en-US" dirty="0"/>
          </a:p>
          <a:p>
            <a:r>
              <a:rPr lang="en-US" dirty="0"/>
              <a:t>A generational impact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any many checks and balances to make sure this practice did not continue, but we must maintain a balance of development and community impact so these stories.</a:t>
            </a:r>
          </a:p>
          <a:p>
            <a:endParaRPr lang="en-US" dirty="0"/>
          </a:p>
        </p:txBody>
      </p:sp>
      <p:sp>
        <p:nvSpPr>
          <p:cNvPr id="4" name="Slide Number Placeholder 3"/>
          <p:cNvSpPr>
            <a:spLocks noGrp="1"/>
          </p:cNvSpPr>
          <p:nvPr>
            <p:ph type="sldNum" sz="quarter" idx="5"/>
          </p:nvPr>
        </p:nvSpPr>
        <p:spPr/>
        <p:txBody>
          <a:bodyPr/>
          <a:lstStyle/>
          <a:p>
            <a:fld id="{883D7CB0-74A6-394A-911D-EB147FE6526A}" type="slidenum">
              <a:rPr lang="en-US" smtClean="0"/>
              <a:t>28</a:t>
            </a:fld>
            <a:endParaRPr lang="en-US"/>
          </a:p>
        </p:txBody>
      </p:sp>
    </p:spTree>
    <p:extLst>
      <p:ext uri="{BB962C8B-B14F-4D97-AF65-F5344CB8AC3E}">
        <p14:creationId xmlns:p14="http://schemas.microsoft.com/office/powerpoint/2010/main" val="9943564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3D3A3C"/>
                </a:solidFill>
                <a:latin typeface="Georgia" panose="02040502050405020303" pitchFamily="18" charset="0"/>
              </a:rPr>
              <a:t>Old School Justification for public investment in public multi-purpose venues</a:t>
            </a:r>
          </a:p>
          <a:p>
            <a:endParaRPr lang="en-US" sz="1200" dirty="0">
              <a:solidFill>
                <a:srgbClr val="3D3A3C"/>
              </a:solidFill>
              <a:latin typeface="Georgia" panose="02040502050405020303" pitchFamily="18" charset="0"/>
            </a:endParaRPr>
          </a:p>
          <a:p>
            <a:r>
              <a:rPr lang="en-US" sz="1200" dirty="0">
                <a:solidFill>
                  <a:srgbClr val="3D3A3C"/>
                </a:solidFill>
                <a:latin typeface="Georgia" panose="02040502050405020303" pitchFamily="18" charset="0"/>
              </a:rPr>
              <a:t>Click</a:t>
            </a:r>
          </a:p>
          <a:p>
            <a:endParaRPr lang="en-US" sz="1200" dirty="0">
              <a:solidFill>
                <a:srgbClr val="3D3A3C"/>
              </a:solidFill>
              <a:latin typeface="Georgia" panose="02040502050405020303" pitchFamily="18" charset="0"/>
            </a:endParaRPr>
          </a:p>
          <a:p>
            <a:r>
              <a:rPr lang="en-US" sz="1200" dirty="0">
                <a:solidFill>
                  <a:srgbClr val="3D3A3C"/>
                </a:solidFill>
                <a:latin typeface="Georgia" panose="02040502050405020303" pitchFamily="18" charset="0"/>
              </a:rPr>
              <a:t>All relevant, but economists have argued this for decades.</a:t>
            </a:r>
          </a:p>
          <a:p>
            <a:endParaRPr lang="en-US" sz="1200" dirty="0">
              <a:solidFill>
                <a:srgbClr val="3D3A3C"/>
              </a:solidFill>
              <a:latin typeface="Georgia" panose="02040502050405020303" pitchFamily="18" charset="0"/>
            </a:endParaRPr>
          </a:p>
          <a:p>
            <a:r>
              <a:rPr lang="en-US" sz="1200" dirty="0">
                <a:solidFill>
                  <a:srgbClr val="3D3A3C"/>
                </a:solidFill>
                <a:latin typeface="Georgia" panose="02040502050405020303" pitchFamily="18" charset="0"/>
              </a:rPr>
              <a:t>The CBA establishes</a:t>
            </a:r>
            <a:r>
              <a:rPr lang="en-US" sz="1200" b="0" i="0" dirty="0">
                <a:solidFill>
                  <a:srgbClr val="3D3A3C"/>
                </a:solidFill>
                <a:effectLst/>
                <a:latin typeface="Georgia" panose="02040502050405020303" pitchFamily="18" charset="0"/>
              </a:rPr>
              <a:t> core principles that for public investment, or public subsidies, surrounding communities should see community benefits returned to them</a:t>
            </a:r>
            <a:r>
              <a:rPr lang="en-US" sz="1200" dirty="0">
                <a:solidFill>
                  <a:srgbClr val="3D3A3C"/>
                </a:solidFill>
                <a:latin typeface="Georgia" panose="02040502050405020303" pitchFamily="18" charset="0"/>
              </a:rPr>
              <a:t>.</a:t>
            </a:r>
            <a:endParaRPr lang="en-US" dirty="0"/>
          </a:p>
        </p:txBody>
      </p:sp>
      <p:sp>
        <p:nvSpPr>
          <p:cNvPr id="4" name="Slide Number Placeholder 3"/>
          <p:cNvSpPr>
            <a:spLocks noGrp="1"/>
          </p:cNvSpPr>
          <p:nvPr>
            <p:ph type="sldNum" sz="quarter" idx="5"/>
          </p:nvPr>
        </p:nvSpPr>
        <p:spPr/>
        <p:txBody>
          <a:bodyPr/>
          <a:lstStyle/>
          <a:p>
            <a:fld id="{883D7CB0-74A6-394A-911D-EB147FE6526A}" type="slidenum">
              <a:rPr lang="en-US" smtClean="0"/>
              <a:t>29</a:t>
            </a:fld>
            <a:endParaRPr lang="en-US"/>
          </a:p>
        </p:txBody>
      </p:sp>
    </p:spTree>
    <p:extLst>
      <p:ext uri="{BB962C8B-B14F-4D97-AF65-F5344CB8AC3E}">
        <p14:creationId xmlns:p14="http://schemas.microsoft.com/office/powerpoint/2010/main" val="34023283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lets look beyond just the deal points from a negotiation.</a:t>
            </a:r>
          </a:p>
          <a:p>
            <a:endParaRPr lang="en-US" dirty="0"/>
          </a:p>
          <a:p>
            <a:r>
              <a:rPr lang="en-US" dirty="0"/>
              <a:t>There is a more significant value proposition.  </a:t>
            </a:r>
          </a:p>
        </p:txBody>
      </p:sp>
      <p:sp>
        <p:nvSpPr>
          <p:cNvPr id="4" name="Slide Number Placeholder 3"/>
          <p:cNvSpPr>
            <a:spLocks noGrp="1"/>
          </p:cNvSpPr>
          <p:nvPr>
            <p:ph type="sldNum" sz="quarter" idx="5"/>
          </p:nvPr>
        </p:nvSpPr>
        <p:spPr/>
        <p:txBody>
          <a:bodyPr/>
          <a:lstStyle/>
          <a:p>
            <a:fld id="{883D7CB0-74A6-394A-911D-EB147FE6526A}" type="slidenum">
              <a:rPr lang="en-US" smtClean="0"/>
              <a:t>30</a:t>
            </a:fld>
            <a:endParaRPr lang="en-US"/>
          </a:p>
        </p:txBody>
      </p:sp>
    </p:spTree>
    <p:extLst>
      <p:ext uri="{BB962C8B-B14F-4D97-AF65-F5344CB8AC3E}">
        <p14:creationId xmlns:p14="http://schemas.microsoft.com/office/powerpoint/2010/main" val="15729364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212121"/>
                </a:solidFill>
                <a:effectLst/>
                <a:latin typeface="Calibri" panose="020F0502020204030204" pitchFamily="34" charset="0"/>
              </a:rPr>
              <a:t>Set aside the economic impact report and focus on what’s really important.</a:t>
            </a:r>
          </a:p>
          <a:p>
            <a:endParaRPr lang="en-US" b="0" i="0" u="none" strike="noStrike" dirty="0">
              <a:solidFill>
                <a:srgbClr val="212121"/>
              </a:solidFill>
              <a:effectLst/>
              <a:latin typeface="Calibri" panose="020F0502020204030204" pitchFamily="34" charset="0"/>
            </a:endParaRPr>
          </a:p>
          <a:p>
            <a:r>
              <a:rPr lang="en-US" b="0" i="0" u="none" strike="noStrike" dirty="0">
                <a:solidFill>
                  <a:srgbClr val="212121"/>
                </a:solidFill>
                <a:effectLst/>
                <a:latin typeface="Calibri" panose="020F0502020204030204" pitchFamily="34" charset="0"/>
              </a:rPr>
              <a:t>I've talked about some of my memories. . . here's a few more that you may have.</a:t>
            </a:r>
            <a:endParaRPr lang="en-US" dirty="0"/>
          </a:p>
        </p:txBody>
      </p:sp>
      <p:sp>
        <p:nvSpPr>
          <p:cNvPr id="4" name="Slide Number Placeholder 3"/>
          <p:cNvSpPr>
            <a:spLocks noGrp="1"/>
          </p:cNvSpPr>
          <p:nvPr>
            <p:ph type="sldNum" sz="quarter" idx="5"/>
          </p:nvPr>
        </p:nvSpPr>
        <p:spPr/>
        <p:txBody>
          <a:bodyPr/>
          <a:lstStyle/>
          <a:p>
            <a:fld id="{883D7CB0-74A6-394A-911D-EB147FE6526A}" type="slidenum">
              <a:rPr lang="en-US" smtClean="0"/>
              <a:t>31</a:t>
            </a:fld>
            <a:endParaRPr lang="en-US"/>
          </a:p>
        </p:txBody>
      </p:sp>
    </p:spTree>
    <p:extLst>
      <p:ext uri="{BB962C8B-B14F-4D97-AF65-F5344CB8AC3E}">
        <p14:creationId xmlns:p14="http://schemas.microsoft.com/office/powerpoint/2010/main" val="28103546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Big Shots. . .</a:t>
            </a:r>
          </a:p>
          <a:p>
            <a:endParaRPr lang="en-US" dirty="0"/>
          </a:p>
          <a:p>
            <a:r>
              <a:rPr lang="en-US" dirty="0"/>
              <a:t>Historic in their own right, but not possible without venues that house them.</a:t>
            </a:r>
          </a:p>
          <a:p>
            <a:endParaRPr lang="en-US" dirty="0"/>
          </a:p>
          <a:p>
            <a:r>
              <a:rPr lang="en-US" dirty="0"/>
              <a:t>But this isn't just about sports</a:t>
            </a:r>
          </a:p>
          <a:p>
            <a:endParaRPr lang="en-US" dirty="0"/>
          </a:p>
          <a:p>
            <a:endParaRPr lang="en-US" dirty="0"/>
          </a:p>
        </p:txBody>
      </p:sp>
      <p:sp>
        <p:nvSpPr>
          <p:cNvPr id="4" name="Slide Number Placeholder 3"/>
          <p:cNvSpPr>
            <a:spLocks noGrp="1"/>
          </p:cNvSpPr>
          <p:nvPr>
            <p:ph type="sldNum" sz="quarter" idx="5"/>
          </p:nvPr>
        </p:nvSpPr>
        <p:spPr/>
        <p:txBody>
          <a:bodyPr/>
          <a:lstStyle/>
          <a:p>
            <a:fld id="{883D7CB0-74A6-394A-911D-EB147FE6526A}" type="slidenum">
              <a:rPr lang="en-US" smtClean="0"/>
              <a:t>32</a:t>
            </a:fld>
            <a:endParaRPr lang="en-US"/>
          </a:p>
        </p:txBody>
      </p:sp>
    </p:spTree>
    <p:extLst>
      <p:ext uri="{BB962C8B-B14F-4D97-AF65-F5344CB8AC3E}">
        <p14:creationId xmlns:p14="http://schemas.microsoft.com/office/powerpoint/2010/main" val="19982437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Meeting the Dali Lama goes down as one of my greatest moments</a:t>
            </a:r>
          </a:p>
          <a:p>
            <a:endParaRPr lang="en-US" dirty="0"/>
          </a:p>
          <a:p>
            <a:r>
              <a:rPr lang="en-US" dirty="0"/>
              <a:t>Click</a:t>
            </a:r>
          </a:p>
          <a:p>
            <a:endParaRPr lang="en-US" dirty="0"/>
          </a:p>
          <a:p>
            <a:r>
              <a:rPr lang="en-US" dirty="0"/>
              <a:t>10,000 other people that got to experience his holiness</a:t>
            </a:r>
          </a:p>
          <a:p>
            <a:endParaRPr lang="en-US" dirty="0"/>
          </a:p>
          <a:p>
            <a:r>
              <a:rPr lang="en-US" dirty="0"/>
              <a:t>Does anyone remember this?</a:t>
            </a:r>
          </a:p>
          <a:p>
            <a:endParaRPr lang="en-US" dirty="0"/>
          </a:p>
          <a:p>
            <a:r>
              <a:rPr lang="en-US" dirty="0"/>
              <a:t>I've been a part of 3 or 4 Presidential Visits</a:t>
            </a:r>
          </a:p>
          <a:p>
            <a:endParaRPr lang="en-US" dirty="0"/>
          </a:p>
          <a:p>
            <a:r>
              <a:rPr lang="en-US" dirty="0"/>
              <a:t>And some </a:t>
            </a:r>
            <a:r>
              <a:rPr lang="en-US" dirty="0" err="1"/>
              <a:t>wanna</a:t>
            </a:r>
            <a:r>
              <a:rPr lang="en-US" dirty="0"/>
              <a:t> be presidential visits</a:t>
            </a:r>
          </a:p>
        </p:txBody>
      </p:sp>
      <p:sp>
        <p:nvSpPr>
          <p:cNvPr id="4" name="Slide Number Placeholder 3"/>
          <p:cNvSpPr>
            <a:spLocks noGrp="1"/>
          </p:cNvSpPr>
          <p:nvPr>
            <p:ph type="sldNum" sz="quarter" idx="5"/>
          </p:nvPr>
        </p:nvSpPr>
        <p:spPr/>
        <p:txBody>
          <a:bodyPr/>
          <a:lstStyle/>
          <a:p>
            <a:fld id="{883D7CB0-74A6-394A-911D-EB147FE6526A}" type="slidenum">
              <a:rPr lang="en-US" smtClean="0"/>
              <a:t>33</a:t>
            </a:fld>
            <a:endParaRPr lang="en-US"/>
          </a:p>
        </p:txBody>
      </p:sp>
    </p:spTree>
    <p:extLst>
      <p:ext uri="{BB962C8B-B14F-4D97-AF65-F5344CB8AC3E}">
        <p14:creationId xmlns:p14="http://schemas.microsoft.com/office/powerpoint/2010/main" val="2699146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Stated at Coors Field</a:t>
            </a:r>
          </a:p>
          <a:p>
            <a:endParaRPr lang="en-US" dirty="0"/>
          </a:p>
          <a:p>
            <a:r>
              <a:rPr lang="en-US" dirty="0"/>
              <a:t>Opening Day of the Inaugural Season</a:t>
            </a:r>
          </a:p>
          <a:p>
            <a:endParaRPr lang="en-US" dirty="0"/>
          </a:p>
          <a:p>
            <a:r>
              <a:rPr lang="en-US" dirty="0"/>
              <a:t>1 of 50K people</a:t>
            </a:r>
          </a:p>
          <a:p>
            <a:endParaRPr lang="en-US" dirty="0"/>
          </a:p>
          <a:p>
            <a:r>
              <a:rPr lang="en-US" dirty="0"/>
              <a:t>Walked out with a new career</a:t>
            </a:r>
          </a:p>
          <a:p>
            <a:endParaRPr lang="en-US" dirty="0"/>
          </a:p>
          <a:p>
            <a:r>
              <a:rPr lang="en-US" dirty="0"/>
              <a:t>Early lessons that I only later comprehended:</a:t>
            </a:r>
          </a:p>
          <a:p>
            <a:endParaRPr lang="en-US" dirty="0"/>
          </a:p>
          <a:p>
            <a:r>
              <a:rPr lang="en-US" dirty="0"/>
              <a:t>- Live Event Experience is Irreplaceable</a:t>
            </a:r>
          </a:p>
          <a:p>
            <a:r>
              <a:rPr lang="en-US" dirty="0"/>
              <a:t>- Venues build spirit and cohesion in their communities</a:t>
            </a:r>
          </a:p>
          <a:p>
            <a:r>
              <a:rPr lang="en-US" dirty="0"/>
              <a:t>- Incredible catalyst for development</a:t>
            </a:r>
          </a:p>
          <a:p>
            <a:endParaRPr lang="en-US" dirty="0"/>
          </a:p>
          <a:p>
            <a:r>
              <a:rPr lang="en-US" dirty="0"/>
              <a:t>More on this later. . .</a:t>
            </a:r>
          </a:p>
        </p:txBody>
      </p:sp>
      <p:sp>
        <p:nvSpPr>
          <p:cNvPr id="4" name="Slide Number Placeholder 3"/>
          <p:cNvSpPr>
            <a:spLocks noGrp="1"/>
          </p:cNvSpPr>
          <p:nvPr>
            <p:ph type="sldNum" sz="quarter" idx="5"/>
          </p:nvPr>
        </p:nvSpPr>
        <p:spPr/>
        <p:txBody>
          <a:bodyPr/>
          <a:lstStyle/>
          <a:p>
            <a:fld id="{883D7CB0-74A6-394A-911D-EB147FE6526A}" type="slidenum">
              <a:rPr lang="en-US" smtClean="0"/>
              <a:t>6</a:t>
            </a:fld>
            <a:endParaRPr lang="en-US"/>
          </a:p>
        </p:txBody>
      </p:sp>
    </p:spTree>
    <p:extLst>
      <p:ext uri="{BB962C8B-B14F-4D97-AF65-F5344CB8AC3E}">
        <p14:creationId xmlns:p14="http://schemas.microsoft.com/office/powerpoint/2010/main" val="11951305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incredible moment on in Portland. . .</a:t>
            </a:r>
          </a:p>
          <a:p>
            <a:endParaRPr lang="en-US" dirty="0"/>
          </a:p>
          <a:p>
            <a:r>
              <a:rPr lang="en-US" dirty="0"/>
              <a:t>At the height of Portlandia. . . a bird lands on his podium</a:t>
            </a:r>
          </a:p>
          <a:p>
            <a:endParaRPr lang="en-US" dirty="0"/>
          </a:p>
          <a:p>
            <a:r>
              <a:rPr lang="en-US" dirty="0"/>
              <a:t>An incredible embarrassment for the guy responsible for the venue</a:t>
            </a:r>
          </a:p>
          <a:p>
            <a:endParaRPr lang="en-US" dirty="0"/>
          </a:p>
          <a:p>
            <a:r>
              <a:rPr lang="en-US" dirty="0"/>
              <a:t>Does anyone remember this?</a:t>
            </a:r>
          </a:p>
          <a:p>
            <a:endParaRPr lang="en-US" dirty="0"/>
          </a:p>
          <a:p>
            <a:r>
              <a:rPr lang="en-US" dirty="0"/>
              <a:t>I chose to recall the moment looking like this</a:t>
            </a:r>
          </a:p>
          <a:p>
            <a:endParaRPr lang="en-US" dirty="0"/>
          </a:p>
          <a:p>
            <a:r>
              <a:rPr lang="en-US" dirty="0"/>
              <a:t>Click</a:t>
            </a:r>
          </a:p>
          <a:p>
            <a:endParaRPr lang="en-US" dirty="0"/>
          </a:p>
          <a:p>
            <a:endParaRPr lang="en-US" dirty="0"/>
          </a:p>
        </p:txBody>
      </p:sp>
      <p:sp>
        <p:nvSpPr>
          <p:cNvPr id="4" name="Slide Number Placeholder 3"/>
          <p:cNvSpPr>
            <a:spLocks noGrp="1"/>
          </p:cNvSpPr>
          <p:nvPr>
            <p:ph type="sldNum" sz="quarter" idx="5"/>
          </p:nvPr>
        </p:nvSpPr>
        <p:spPr/>
        <p:txBody>
          <a:bodyPr/>
          <a:lstStyle/>
          <a:p>
            <a:fld id="{883D7CB0-74A6-394A-911D-EB147FE6526A}" type="slidenum">
              <a:rPr lang="en-US" smtClean="0"/>
              <a:t>34</a:t>
            </a:fld>
            <a:endParaRPr lang="en-US"/>
          </a:p>
        </p:txBody>
      </p:sp>
    </p:spTree>
    <p:extLst>
      <p:ext uri="{BB962C8B-B14F-4D97-AF65-F5344CB8AC3E}">
        <p14:creationId xmlns:p14="http://schemas.microsoft.com/office/powerpoint/2010/main" val="16376269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my most impactful moments have been seeing the live event business through the eyes of my children.</a:t>
            </a:r>
          </a:p>
          <a:p>
            <a:endParaRPr lang="en-US" dirty="0"/>
          </a:p>
          <a:p>
            <a:r>
              <a:rPr lang="en-US" dirty="0"/>
              <a:t>I am sure you have all shared those moments as well</a:t>
            </a:r>
          </a:p>
          <a:p>
            <a:endParaRPr lang="en-US" dirty="0"/>
          </a:p>
          <a:p>
            <a:r>
              <a:rPr lang="en-US" dirty="0"/>
              <a:t>It made me proud to do the work that I do</a:t>
            </a:r>
          </a:p>
        </p:txBody>
      </p:sp>
      <p:sp>
        <p:nvSpPr>
          <p:cNvPr id="4" name="Slide Number Placeholder 3"/>
          <p:cNvSpPr>
            <a:spLocks noGrp="1"/>
          </p:cNvSpPr>
          <p:nvPr>
            <p:ph type="sldNum" sz="quarter" idx="5"/>
          </p:nvPr>
        </p:nvSpPr>
        <p:spPr/>
        <p:txBody>
          <a:bodyPr/>
          <a:lstStyle/>
          <a:p>
            <a:fld id="{883D7CB0-74A6-394A-911D-EB147FE6526A}" type="slidenum">
              <a:rPr lang="en-US" smtClean="0"/>
              <a:t>35</a:t>
            </a:fld>
            <a:endParaRPr lang="en-US"/>
          </a:p>
        </p:txBody>
      </p:sp>
    </p:spTree>
    <p:extLst>
      <p:ext uri="{BB962C8B-B14F-4D97-AF65-F5344CB8AC3E}">
        <p14:creationId xmlns:p14="http://schemas.microsoft.com/office/powerpoint/2010/main" val="9603218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most galvanizing moments in sports</a:t>
            </a:r>
          </a:p>
          <a:p>
            <a:endParaRPr lang="en-US" dirty="0"/>
          </a:p>
          <a:p>
            <a:r>
              <a:rPr lang="en-US" dirty="0"/>
              <a:t>I can feel you non-sports folks averting your eyes. . .</a:t>
            </a:r>
          </a:p>
          <a:p>
            <a:endParaRPr lang="en-US" dirty="0"/>
          </a:p>
          <a:p>
            <a:r>
              <a:rPr lang="en-US" dirty="0"/>
              <a:t>Stay with me.</a:t>
            </a:r>
          </a:p>
          <a:p>
            <a:endParaRPr lang="en-US" dirty="0"/>
          </a:p>
          <a:p>
            <a:r>
              <a:rPr lang="en-US" dirty="0"/>
              <a:t>Trail Blazer fans are some of the best in sports</a:t>
            </a:r>
          </a:p>
        </p:txBody>
      </p:sp>
      <p:sp>
        <p:nvSpPr>
          <p:cNvPr id="4" name="Slide Number Placeholder 3"/>
          <p:cNvSpPr>
            <a:spLocks noGrp="1"/>
          </p:cNvSpPr>
          <p:nvPr>
            <p:ph type="sldNum" sz="quarter" idx="5"/>
          </p:nvPr>
        </p:nvSpPr>
        <p:spPr/>
        <p:txBody>
          <a:bodyPr/>
          <a:lstStyle/>
          <a:p>
            <a:fld id="{883D7CB0-74A6-394A-911D-EB147FE6526A}" type="slidenum">
              <a:rPr lang="en-US" smtClean="0"/>
              <a:t>36</a:t>
            </a:fld>
            <a:endParaRPr lang="en-US"/>
          </a:p>
        </p:txBody>
      </p:sp>
    </p:spTree>
    <p:extLst>
      <p:ext uri="{BB962C8B-B14F-4D97-AF65-F5344CB8AC3E}">
        <p14:creationId xmlns:p14="http://schemas.microsoft.com/office/powerpoint/2010/main" val="13035950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3D7CB0-74A6-394A-911D-EB147FE6526A}" type="slidenum">
              <a:rPr lang="en-US" smtClean="0"/>
              <a:t>37</a:t>
            </a:fld>
            <a:endParaRPr lang="en-US"/>
          </a:p>
        </p:txBody>
      </p:sp>
    </p:spTree>
    <p:extLst>
      <p:ext uri="{BB962C8B-B14F-4D97-AF65-F5344CB8AC3E}">
        <p14:creationId xmlns:p14="http://schemas.microsoft.com/office/powerpoint/2010/main" val="14714847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Navigated with Ease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Quickly became a national story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Coach Cheeks said after some time had past. . .</a:t>
            </a:r>
          </a:p>
          <a:p>
            <a:endParaRPr lang="en-US" dirty="0"/>
          </a:p>
        </p:txBody>
      </p:sp>
      <p:sp>
        <p:nvSpPr>
          <p:cNvPr id="4" name="Slide Number Placeholder 3"/>
          <p:cNvSpPr>
            <a:spLocks noGrp="1"/>
          </p:cNvSpPr>
          <p:nvPr>
            <p:ph type="sldNum" sz="quarter" idx="5"/>
          </p:nvPr>
        </p:nvSpPr>
        <p:spPr/>
        <p:txBody>
          <a:bodyPr/>
          <a:lstStyle/>
          <a:p>
            <a:fld id="{883D7CB0-74A6-394A-911D-EB147FE6526A}" type="slidenum">
              <a:rPr lang="en-US" smtClean="0"/>
              <a:t>38</a:t>
            </a:fld>
            <a:endParaRPr lang="en-US"/>
          </a:p>
        </p:txBody>
      </p:sp>
    </p:spTree>
    <p:extLst>
      <p:ext uri="{BB962C8B-B14F-4D97-AF65-F5344CB8AC3E}">
        <p14:creationId xmlns:p14="http://schemas.microsoft.com/office/powerpoint/2010/main" val="14309620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have left you with that heart warming moment, but not my style.</a:t>
            </a:r>
          </a:p>
          <a:p>
            <a:endParaRPr lang="en-US" dirty="0"/>
          </a:p>
          <a:p>
            <a:r>
              <a:rPr lang="en-US" dirty="0"/>
              <a:t>I would usually bring all of this brand stuff, but today I leave you with words. . </a:t>
            </a:r>
            <a:r>
              <a:rPr lang="en-US"/>
              <a:t>.</a:t>
            </a:r>
            <a:endParaRPr lang="en-US" dirty="0"/>
          </a:p>
          <a:p>
            <a:endParaRPr lang="en-US" dirty="0"/>
          </a:p>
          <a:p>
            <a:r>
              <a:rPr lang="en-US" dirty="0"/>
              <a:t>There are learning from the discussion today</a:t>
            </a:r>
          </a:p>
          <a:p>
            <a:endParaRPr lang="en-US" dirty="0"/>
          </a:p>
          <a:p>
            <a:r>
              <a:rPr lang="en-US" dirty="0"/>
              <a:t>2 Toxins being inflicted on our society</a:t>
            </a:r>
          </a:p>
          <a:p>
            <a:endParaRPr lang="en-US" dirty="0"/>
          </a:p>
          <a:p>
            <a:r>
              <a:rPr lang="en-US" dirty="0"/>
              <a:t>Click</a:t>
            </a:r>
          </a:p>
          <a:p>
            <a:endParaRPr lang="en-US" dirty="0"/>
          </a:p>
          <a:p>
            <a:r>
              <a:rPr lang="en-US" dirty="0"/>
              <a:t>Insecurity - Personalize</a:t>
            </a:r>
          </a:p>
          <a:p>
            <a:r>
              <a:rPr lang="en-US" dirty="0"/>
              <a:t>Ambiguity - Mo Cheeks</a:t>
            </a:r>
          </a:p>
          <a:p>
            <a:endParaRPr lang="en-US" dirty="0"/>
          </a:p>
          <a:p>
            <a:r>
              <a:rPr lang="en-US" dirty="0"/>
              <a:t>One Person to Resolve that issue</a:t>
            </a:r>
          </a:p>
          <a:p>
            <a:r>
              <a:rPr lang="en-US" dirty="0"/>
              <a:t>Sense of Urgency</a:t>
            </a:r>
          </a:p>
        </p:txBody>
      </p:sp>
      <p:sp>
        <p:nvSpPr>
          <p:cNvPr id="4" name="Slide Number Placeholder 3"/>
          <p:cNvSpPr>
            <a:spLocks noGrp="1"/>
          </p:cNvSpPr>
          <p:nvPr>
            <p:ph type="sldNum" sz="quarter" idx="5"/>
          </p:nvPr>
        </p:nvSpPr>
        <p:spPr/>
        <p:txBody>
          <a:bodyPr/>
          <a:lstStyle/>
          <a:p>
            <a:fld id="{883D7CB0-74A6-394A-911D-EB147FE6526A}" type="slidenum">
              <a:rPr lang="en-US" smtClean="0"/>
              <a:t>39</a:t>
            </a:fld>
            <a:endParaRPr lang="en-US"/>
          </a:p>
        </p:txBody>
      </p:sp>
    </p:spTree>
    <p:extLst>
      <p:ext uri="{BB962C8B-B14F-4D97-AF65-F5344CB8AC3E}">
        <p14:creationId xmlns:p14="http://schemas.microsoft.com/office/powerpoint/2010/main" val="34110274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French Scientist Marie Curie</a:t>
            </a:r>
          </a:p>
          <a:p>
            <a:r>
              <a:rPr lang="en-US" dirty="0"/>
              <a:t>I bid you Adieu</a:t>
            </a:r>
          </a:p>
        </p:txBody>
      </p:sp>
      <p:sp>
        <p:nvSpPr>
          <p:cNvPr id="4" name="Slide Number Placeholder 3"/>
          <p:cNvSpPr>
            <a:spLocks noGrp="1"/>
          </p:cNvSpPr>
          <p:nvPr>
            <p:ph type="sldNum" sz="quarter" idx="5"/>
          </p:nvPr>
        </p:nvSpPr>
        <p:spPr/>
        <p:txBody>
          <a:bodyPr/>
          <a:lstStyle/>
          <a:p>
            <a:fld id="{883D7CB0-74A6-394A-911D-EB147FE6526A}" type="slidenum">
              <a:rPr lang="en-US" smtClean="0"/>
              <a:t>41</a:t>
            </a:fld>
            <a:endParaRPr lang="en-US"/>
          </a:p>
        </p:txBody>
      </p:sp>
    </p:spTree>
    <p:extLst>
      <p:ext uri="{BB962C8B-B14F-4D97-AF65-F5344CB8AC3E}">
        <p14:creationId xmlns:p14="http://schemas.microsoft.com/office/powerpoint/2010/main" val="1580535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Moved to Portland in 1999 to join the TB team and then Rose Garden</a:t>
            </a:r>
          </a:p>
          <a:p>
            <a:endParaRPr lang="en-US" dirty="0"/>
          </a:p>
          <a:p>
            <a:r>
              <a:rPr lang="en-US" dirty="0"/>
              <a:t>Led incredible efforts to bring some of the most compelling events in Oregon </a:t>
            </a:r>
            <a:r>
              <a:rPr lang="en-US" dirty="0" err="1"/>
              <a:t>hisotry</a:t>
            </a:r>
            <a:r>
              <a:rPr lang="en-US" dirty="0"/>
              <a:t>.</a:t>
            </a:r>
          </a:p>
        </p:txBody>
      </p:sp>
      <p:sp>
        <p:nvSpPr>
          <p:cNvPr id="4" name="Slide Number Placeholder 3"/>
          <p:cNvSpPr>
            <a:spLocks noGrp="1"/>
          </p:cNvSpPr>
          <p:nvPr>
            <p:ph type="sldNum" sz="quarter" idx="5"/>
          </p:nvPr>
        </p:nvSpPr>
        <p:spPr/>
        <p:txBody>
          <a:bodyPr/>
          <a:lstStyle/>
          <a:p>
            <a:fld id="{883D7CB0-74A6-394A-911D-EB147FE6526A}" type="slidenum">
              <a:rPr lang="en-US" smtClean="0"/>
              <a:t>7</a:t>
            </a:fld>
            <a:endParaRPr lang="en-US"/>
          </a:p>
        </p:txBody>
      </p:sp>
    </p:spTree>
    <p:extLst>
      <p:ext uri="{BB962C8B-B14F-4D97-AF65-F5344CB8AC3E}">
        <p14:creationId xmlns:p14="http://schemas.microsoft.com/office/powerpoint/2010/main" val="1560114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Demise of Sports Action and Immediately pounced on the first bid proposal to bring NCAA Championships back to Oregon.</a:t>
            </a:r>
          </a:p>
          <a:p>
            <a:endParaRPr lang="en-US" dirty="0"/>
          </a:p>
          <a:p>
            <a:r>
              <a:rPr lang="en-US" dirty="0"/>
              <a:t>Co-owned and produced PK-80</a:t>
            </a:r>
          </a:p>
          <a:p>
            <a:r>
              <a:rPr lang="en-US" dirty="0"/>
              <a:t>Greatest and most successful pre-conf basketball event in history</a:t>
            </a:r>
          </a:p>
          <a:p>
            <a:endParaRPr lang="en-US" dirty="0"/>
          </a:p>
          <a:p>
            <a:r>
              <a:rPr lang="en-US" dirty="0"/>
              <a:t>Legacy</a:t>
            </a:r>
          </a:p>
          <a:p>
            <a:endParaRPr lang="en-US" dirty="0"/>
          </a:p>
          <a:p>
            <a:r>
              <a:rPr lang="en-US" dirty="0"/>
              <a:t>On the team that recruited 2030 Women's Final 4</a:t>
            </a:r>
          </a:p>
          <a:p>
            <a:r>
              <a:rPr lang="en-US" dirty="0"/>
              <a:t>A moment 18 years in the making</a:t>
            </a:r>
          </a:p>
        </p:txBody>
      </p:sp>
      <p:sp>
        <p:nvSpPr>
          <p:cNvPr id="4" name="Slide Number Placeholder 3"/>
          <p:cNvSpPr>
            <a:spLocks noGrp="1"/>
          </p:cNvSpPr>
          <p:nvPr>
            <p:ph type="sldNum" sz="quarter" idx="5"/>
          </p:nvPr>
        </p:nvSpPr>
        <p:spPr/>
        <p:txBody>
          <a:bodyPr/>
          <a:lstStyle/>
          <a:p>
            <a:fld id="{883D7CB0-74A6-394A-911D-EB147FE6526A}" type="slidenum">
              <a:rPr lang="en-US" smtClean="0"/>
              <a:t>8</a:t>
            </a:fld>
            <a:endParaRPr lang="en-US"/>
          </a:p>
        </p:txBody>
      </p:sp>
    </p:spTree>
    <p:extLst>
      <p:ext uri="{BB962C8B-B14F-4D97-AF65-F5344CB8AC3E}">
        <p14:creationId xmlns:p14="http://schemas.microsoft.com/office/powerpoint/2010/main" val="1877113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just a Sports Job:</a:t>
            </a:r>
          </a:p>
          <a:p>
            <a:endParaRPr lang="en-US" dirty="0"/>
          </a:p>
          <a:p>
            <a:r>
              <a:rPr lang="en-US" dirty="0"/>
              <a:t>Venues are community assets</a:t>
            </a:r>
          </a:p>
          <a:p>
            <a:endParaRPr lang="en-US" dirty="0"/>
          </a:p>
          <a:p>
            <a:r>
              <a:rPr lang="en-US" dirty="0"/>
              <a:t>Places of Incredible Celebration</a:t>
            </a:r>
          </a:p>
          <a:p>
            <a:endParaRPr lang="en-US" dirty="0"/>
          </a:p>
          <a:p>
            <a:r>
              <a:rPr lang="en-US" dirty="0"/>
              <a:t>Arenas, Stadium, Theaters, Performing Arts Centers, Convention Centers, Ballrooms</a:t>
            </a:r>
          </a:p>
          <a:p>
            <a:endParaRPr lang="en-US" dirty="0"/>
          </a:p>
          <a:p>
            <a:r>
              <a:rPr lang="en-US" dirty="0"/>
              <a:t>All in the same business - We are a platform for people to have moments they will remember for the rest of their lives.</a:t>
            </a:r>
          </a:p>
          <a:p>
            <a:endParaRPr lang="en-US" dirty="0"/>
          </a:p>
          <a:p>
            <a:r>
              <a:rPr lang="en-US" dirty="0"/>
              <a:t>Kid's Graduation. . .</a:t>
            </a:r>
          </a:p>
          <a:p>
            <a:r>
              <a:rPr lang="en-US" dirty="0"/>
              <a:t>That special sports moment. . .</a:t>
            </a:r>
          </a:p>
          <a:p>
            <a:endParaRPr lang="en-US" dirty="0"/>
          </a:p>
          <a:p>
            <a:r>
              <a:rPr lang="en-US" dirty="0"/>
              <a:t>Stop for a second - do you remember your first concert?</a:t>
            </a:r>
          </a:p>
          <a:p>
            <a:r>
              <a:rPr lang="en-US" dirty="0"/>
              <a:t>Show of hands</a:t>
            </a:r>
          </a:p>
        </p:txBody>
      </p:sp>
      <p:sp>
        <p:nvSpPr>
          <p:cNvPr id="4" name="Slide Number Placeholder 3"/>
          <p:cNvSpPr>
            <a:spLocks noGrp="1"/>
          </p:cNvSpPr>
          <p:nvPr>
            <p:ph type="sldNum" sz="quarter" idx="5"/>
          </p:nvPr>
        </p:nvSpPr>
        <p:spPr/>
        <p:txBody>
          <a:bodyPr/>
          <a:lstStyle/>
          <a:p>
            <a:fld id="{883D7CB0-74A6-394A-911D-EB147FE6526A}" type="slidenum">
              <a:rPr lang="en-US" smtClean="0"/>
              <a:t>9</a:t>
            </a:fld>
            <a:endParaRPr lang="en-US"/>
          </a:p>
        </p:txBody>
      </p:sp>
    </p:spTree>
    <p:extLst>
      <p:ext uri="{BB962C8B-B14F-4D97-AF65-F5344CB8AC3E}">
        <p14:creationId xmlns:p14="http://schemas.microsoft.com/office/powerpoint/2010/main" val="2073173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You'd think someone in my position would have had this epic first show. </a:t>
            </a:r>
          </a:p>
          <a:p>
            <a:endParaRPr lang="en-US" dirty="0"/>
          </a:p>
          <a:p>
            <a:r>
              <a:rPr lang="en-US" dirty="0"/>
              <a:t>That's how I like to think of myself.</a:t>
            </a:r>
          </a:p>
          <a:p>
            <a:endParaRPr lang="en-US" dirty="0"/>
          </a:p>
          <a:p>
            <a:r>
              <a:rPr lang="en-US" dirty="0"/>
              <a:t>But no. . . I got this guy.</a:t>
            </a:r>
          </a:p>
          <a:p>
            <a:endParaRPr lang="en-US" dirty="0"/>
          </a:p>
          <a:p>
            <a:r>
              <a:rPr lang="en-US" dirty="0"/>
              <a:t>Anyone know?</a:t>
            </a:r>
          </a:p>
        </p:txBody>
      </p:sp>
      <p:sp>
        <p:nvSpPr>
          <p:cNvPr id="4" name="Slide Number Placeholder 3"/>
          <p:cNvSpPr>
            <a:spLocks noGrp="1"/>
          </p:cNvSpPr>
          <p:nvPr>
            <p:ph type="sldNum" sz="quarter" idx="5"/>
          </p:nvPr>
        </p:nvSpPr>
        <p:spPr/>
        <p:txBody>
          <a:bodyPr/>
          <a:lstStyle/>
          <a:p>
            <a:fld id="{883D7CB0-74A6-394A-911D-EB147FE6526A}" type="slidenum">
              <a:rPr lang="en-US" smtClean="0"/>
              <a:t>10</a:t>
            </a:fld>
            <a:endParaRPr lang="en-US"/>
          </a:p>
        </p:txBody>
      </p:sp>
    </p:spTree>
    <p:extLst>
      <p:ext uri="{BB962C8B-B14F-4D97-AF65-F5344CB8AC3E}">
        <p14:creationId xmlns:p14="http://schemas.microsoft.com/office/powerpoint/2010/main" val="3304634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bit on sports impact</a:t>
            </a:r>
          </a:p>
          <a:p>
            <a:endParaRPr lang="en-US" dirty="0"/>
          </a:p>
          <a:p>
            <a:r>
              <a:rPr lang="en-US" dirty="0"/>
              <a:t>I believe economic impact was required for any presentation this week. . . so here you go</a:t>
            </a:r>
          </a:p>
          <a:p>
            <a:endParaRPr lang="en-US" dirty="0"/>
          </a:p>
          <a:p>
            <a:r>
              <a:rPr lang="en-US" dirty="0"/>
              <a:t>Big numbers </a:t>
            </a:r>
          </a:p>
          <a:p>
            <a:endParaRPr lang="en-US" dirty="0"/>
          </a:p>
          <a:p>
            <a:r>
              <a:rPr lang="en-US" dirty="0"/>
              <a:t>Don't really have much context</a:t>
            </a:r>
          </a:p>
          <a:p>
            <a:endParaRPr lang="en-US" dirty="0"/>
          </a:p>
          <a:p>
            <a:r>
              <a:rPr lang="en-US" dirty="0"/>
              <a:t>Seems Important</a:t>
            </a:r>
          </a:p>
          <a:p>
            <a:endParaRPr lang="en-US" dirty="0"/>
          </a:p>
          <a:p>
            <a:r>
              <a:rPr lang="en-US" dirty="0"/>
              <a:t>If I asked my youngest. . . Goober</a:t>
            </a:r>
          </a:p>
        </p:txBody>
      </p:sp>
      <p:sp>
        <p:nvSpPr>
          <p:cNvPr id="4" name="Slide Number Placeholder 3"/>
          <p:cNvSpPr>
            <a:spLocks noGrp="1"/>
          </p:cNvSpPr>
          <p:nvPr>
            <p:ph type="sldNum" sz="quarter" idx="5"/>
          </p:nvPr>
        </p:nvSpPr>
        <p:spPr/>
        <p:txBody>
          <a:bodyPr/>
          <a:lstStyle/>
          <a:p>
            <a:fld id="{883D7CB0-74A6-394A-911D-EB147FE6526A}" type="slidenum">
              <a:rPr lang="en-US" smtClean="0"/>
              <a:t>11</a:t>
            </a:fld>
            <a:endParaRPr lang="en-US"/>
          </a:p>
        </p:txBody>
      </p:sp>
    </p:spTree>
    <p:extLst>
      <p:ext uri="{BB962C8B-B14F-4D97-AF65-F5344CB8AC3E}">
        <p14:creationId xmlns:p14="http://schemas.microsoft.com/office/powerpoint/2010/main" val="4001115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rPr>
              <a:t>I do like these numbers though!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rPr>
              <a:t>Oregon </a:t>
            </a:r>
            <a:r>
              <a:rPr lang="en-US" sz="1200" b="0" i="0" u="none" strike="noStrike" dirty="0" err="1">
                <a:solidFill>
                  <a:srgbClr val="000000"/>
                </a:solidFill>
                <a:effectLst/>
              </a:rPr>
              <a:t>EcoSystem</a:t>
            </a:r>
            <a:endParaRPr lang="en-US" sz="1200" b="0" i="0" u="none" strike="noStrike"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rPr>
              <a:t>Larger than either the professional services or accommodation/food services sectors.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rPr>
              <a:t>Undervalued and Underappreciated</a:t>
            </a:r>
          </a:p>
          <a:p>
            <a:endParaRPr lang="en-US" dirty="0"/>
          </a:p>
        </p:txBody>
      </p:sp>
      <p:sp>
        <p:nvSpPr>
          <p:cNvPr id="4" name="Slide Number Placeholder 3"/>
          <p:cNvSpPr>
            <a:spLocks noGrp="1"/>
          </p:cNvSpPr>
          <p:nvPr>
            <p:ph type="sldNum" sz="quarter" idx="5"/>
          </p:nvPr>
        </p:nvSpPr>
        <p:spPr/>
        <p:txBody>
          <a:bodyPr/>
          <a:lstStyle/>
          <a:p>
            <a:fld id="{883D7CB0-74A6-394A-911D-EB147FE6526A}" type="slidenum">
              <a:rPr lang="en-US" smtClean="0"/>
              <a:t>12</a:t>
            </a:fld>
            <a:endParaRPr lang="en-US"/>
          </a:p>
        </p:txBody>
      </p:sp>
    </p:spTree>
    <p:extLst>
      <p:ext uri="{BB962C8B-B14F-4D97-AF65-F5344CB8AC3E}">
        <p14:creationId xmlns:p14="http://schemas.microsoft.com/office/powerpoint/2010/main" val="3301276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smtClean="0"/>
              <a:pPr/>
              <a:t>10/9/2023</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D57F1E4F-1CFF-5643-939E-217C01CDF565}" type="slidenum">
              <a:rPr lang="en-US" smtClean="0"/>
              <a:pPr/>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43706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smtClean="0"/>
              <a:pPr/>
              <a:t>10/9/2023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28965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smtClean="0"/>
              <a:pPr/>
              <a:t>10/9/2023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593719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52569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07085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02893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72707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6450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71747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57261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0794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smtClean="0"/>
              <a:pPr/>
              <a:t>10/9/2023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83489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015079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52827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11976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smtClean="0"/>
              <a:pPr/>
              <a:t>10/9/2023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63469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smtClean="0"/>
              <a:pPr/>
              <a:t>10/9/2023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57403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9B482E8-6E0E-1B4F-B1FD-C69DB9E858D9}" type="datetimeFigureOut">
              <a:rPr lang="en-US" smtClean="0"/>
              <a:pPr/>
              <a:t>10/9/2023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50227182"/>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smtClean="0"/>
              <a:pPr/>
              <a:t>10/9/2023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08399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smtClean="0"/>
              <a:pPr/>
              <a:t>10/9/2023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74193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0DF5E60-9974-AC48-9591-99C2BB44B7CF}" type="datetimeFigureOut">
              <a:rPr lang="en-US" smtClean="0"/>
              <a:pPr/>
              <a:t>10/9/2023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97597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09B482E8-6E0E-1B4F-B1FD-C69DB9E858D9}" type="datetimeFigureOut">
              <a:rPr lang="en-US" smtClean="0"/>
              <a:pPr/>
              <a:t>10/9/2023</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90480796"/>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94000"/>
                <a:satMod val="80000"/>
                <a:lumMod val="106000"/>
              </a:schemeClr>
            </a:gs>
            <a:gs pos="100000">
              <a:schemeClr val="bg2">
                <a:shade val="80000"/>
              </a:schemeClr>
            </a:gs>
          </a:gsLst>
          <a:path path="circle">
            <a:fillToRect l="43000" r="43000" b="100000"/>
          </a:path>
          <a:tileRect/>
        </a:gradFill>
        <a:effectLst/>
      </p:bgPr>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09B482E8-6E0E-1B4F-B1FD-C69DB9E858D9}" type="datetimeFigureOut">
              <a:rPr lang="en-US" smtClean="0"/>
              <a:pPr/>
              <a:t>10/9/2023</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D57F1E4F-1CFF-5643-939E-217C01CDF565}" type="slidenum">
              <a:rPr lang="en-US" smtClean="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8392815"/>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Lst>
  <p:hf sldNum="0" hdr="0" ft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10/9/2023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76135532"/>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8.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2.sv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2.sv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jpg"/><Relationship Id="rId7" Type="http://schemas.openxmlformats.org/officeDocument/2006/relationships/diagramColors" Target="../diagrams/colors2.xml"/><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jpg"/><Relationship Id="rId7" Type="http://schemas.openxmlformats.org/officeDocument/2006/relationships/diagramColors" Target="../diagrams/colors3.xml"/><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jpg"/><Relationship Id="rId7" Type="http://schemas.openxmlformats.org/officeDocument/2006/relationships/diagramColors" Target="../diagrams/colors4.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40.svg"/></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xml.rels><?xml version="1.0" encoding="UTF-8" standalone="yes"?>
<Relationships xmlns="http://schemas.openxmlformats.org/package/2006/relationships"><Relationship Id="rId3" Type="http://schemas.openxmlformats.org/officeDocument/2006/relationships/hyperlink" Target="http://wallpapersafari.com/free-sports-backgrounds/" TargetMode="External"/><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hyperlink" Target="https://www.oregonlive.com/politics/2023/03/multnomah-county-lost-residents-faster-than-any-other-oregon-county-census-bureau-says.html" TargetMode="External"/><Relationship Id="rId3" Type="http://schemas.openxmlformats.org/officeDocument/2006/relationships/image" Target="../media/image1.jpg"/><Relationship Id="rId7" Type="http://schemas.openxmlformats.org/officeDocument/2006/relationships/hyperlink" Target="https://www.oregonlive.com/news/2023/05/portlands-population-shrinks-again-census-estimates-show.html"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hyperlink" Target="https://link.axios.com/click/32895221.5645/aHR0cHM6Ly93d3cuYXhpb3MuY29tL2xvY2FsL3BvcnRsYW5kLzIwMjMvMDgvMTYvcG9ydGxhbmQtbWlncmF0aW9uLWxlYXZpbmctY29zdC1tdWx0bm9tYWgtY291bnR5LTEtYmlsbGlvbj91dG1fc291cmNlPW5ld3NsZXR0ZXImdXRtX21lZGl1bT1lbWFpbCZ1dG1fY2FtcGFpZ249bmV3c2xldHRlcl9heGlvc2xvY2FsX3BvcnRsYW5kJnN0cmVhbT10b3A/5c59dceacac67b5f500a9d55Be7ab4f19" TargetMode="External"/><Relationship Id="rId5" Type="http://schemas.openxmlformats.org/officeDocument/2006/relationships/hyperlink" Target="https://link.axios.com/click/32895221.5645/aHR0cHM6Ly93d3cub3BiLm9yZy9hcnRpY2xlLzIwMjMvMDEvMDUvdGhpbmstb3V0LWxvdWQtb3JlZ29uLXBvcHVsYXRpb24tZGVjbGluZS1pcy1jYXVzZS1mb3ItY29uY2Vybi1lY29ub21pc3RzLXNheS8_dXRtX3NvdXJjZT1uZXdzbGV0dGVyJnV0bV9tZWRpdW09ZW1haWwmdXRtX2NhbXBhaWduPW5ld3NsZXR0ZXJfYXhpb3Nsb2NhbF9wb3J0bGFuZCZzdHJlYW09dG9w/5c59dceacac67b5f500a9d55Bbf5e5562" TargetMode="External"/><Relationship Id="rId4" Type="http://schemas.openxmlformats.org/officeDocument/2006/relationships/image" Target="../media/image50.jpeg"/><Relationship Id="rId9" Type="http://schemas.openxmlformats.org/officeDocument/2006/relationships/hyperlink" Target="https://www.wweek.com/news/2023/02/01/they-left-portland-is-losing-some-of-its-biggest-fan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2.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3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3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3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68.jpg"/><Relationship Id="rId4" Type="http://schemas.openxmlformats.org/officeDocument/2006/relationships/image" Target="../media/image67.JPG"/></Relationships>
</file>

<file path=ppt/slides/_rels/slide3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11/relationships/webextension" Target="../webextensions/webextension2.xml"/><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39.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75.svg"/><Relationship Id="rId5" Type="http://schemas.openxmlformats.org/officeDocument/2006/relationships/image" Target="../media/image74.png"/><Relationship Id="rId10" Type="http://schemas.openxmlformats.org/officeDocument/2006/relationships/image" Target="../media/image79.svg"/><Relationship Id="rId4" Type="http://schemas.openxmlformats.org/officeDocument/2006/relationships/image" Target="../media/image73.svg"/><Relationship Id="rId9" Type="http://schemas.openxmlformats.org/officeDocument/2006/relationships/image" Target="../media/image78.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jpg"/><Relationship Id="rId7" Type="http://schemas.openxmlformats.org/officeDocument/2006/relationships/diagramQuickStyle" Target="../diagrams/quickStyle1.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8.jpeg"/><Relationship Id="rId9"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Lst>
          </a:blip>
          <a:srcRect t="787" b="787"/>
          <a:stretch/>
        </p:blipFill>
        <p:spPr>
          <a:xfrm>
            <a:off x="-1" y="1"/>
            <a:ext cx="12192000" cy="6962959"/>
          </a:xfrm>
          <a:prstGeom prst="rect">
            <a:avLst/>
          </a:prstGeom>
        </p:spPr>
      </p:pic>
      <p:grpSp>
        <p:nvGrpSpPr>
          <p:cNvPr id="5" name="Group 5"/>
          <p:cNvGrpSpPr/>
          <p:nvPr/>
        </p:nvGrpSpPr>
        <p:grpSpPr>
          <a:xfrm>
            <a:off x="1" y="3303394"/>
            <a:ext cx="12192000" cy="3659565"/>
            <a:chOff x="0" y="0"/>
            <a:chExt cx="6539533" cy="1675843"/>
          </a:xfrm>
        </p:grpSpPr>
        <p:sp>
          <p:nvSpPr>
            <p:cNvPr id="6" name="Freeform 6"/>
            <p:cNvSpPr/>
            <p:nvPr/>
          </p:nvSpPr>
          <p:spPr>
            <a:xfrm>
              <a:off x="0" y="0"/>
              <a:ext cx="6539533" cy="1675843"/>
            </a:xfrm>
            <a:custGeom>
              <a:avLst/>
              <a:gdLst/>
              <a:ahLst/>
              <a:cxnLst/>
              <a:rect l="l" t="t" r="r" b="b"/>
              <a:pathLst>
                <a:path w="6539533" h="1675843">
                  <a:moveTo>
                    <a:pt x="0" y="0"/>
                  </a:moveTo>
                  <a:lnTo>
                    <a:pt x="6539533" y="0"/>
                  </a:lnTo>
                  <a:lnTo>
                    <a:pt x="6539533" y="1675843"/>
                  </a:lnTo>
                  <a:lnTo>
                    <a:pt x="0" y="1675843"/>
                  </a:lnTo>
                  <a:close/>
                </a:path>
              </a:pathLst>
            </a:custGeom>
            <a:solidFill>
              <a:srgbClr val="FFFFFF"/>
            </a:solidFill>
          </p:spPr>
          <p:txBody>
            <a:bodyPr/>
            <a:lstStyle/>
            <a:p>
              <a:pPr defTabSz="609630"/>
              <a:endParaRPr lang="en-US" sz="1200">
                <a:solidFill>
                  <a:prstClr val="black"/>
                </a:solidFill>
                <a:latin typeface="Calibri"/>
              </a:endParaRPr>
            </a:p>
          </p:txBody>
        </p:sp>
        <p:sp>
          <p:nvSpPr>
            <p:cNvPr id="7" name="TextBox 7"/>
            <p:cNvSpPr txBox="1"/>
            <p:nvPr/>
          </p:nvSpPr>
          <p:spPr>
            <a:xfrm>
              <a:off x="0" y="-9525"/>
              <a:ext cx="812800" cy="822325"/>
            </a:xfrm>
            <a:prstGeom prst="rect">
              <a:avLst/>
            </a:prstGeom>
          </p:spPr>
          <p:txBody>
            <a:bodyPr lIns="19483" tIns="19483" rIns="19483" bIns="19483" rtlCol="0" anchor="ctr"/>
            <a:lstStyle/>
            <a:p>
              <a:pPr algn="ctr" defTabSz="609630">
                <a:lnSpc>
                  <a:spcPts val="801"/>
                </a:lnSpc>
              </a:pPr>
              <a:endParaRPr sz="1200">
                <a:solidFill>
                  <a:prstClr val="black"/>
                </a:solidFill>
                <a:latin typeface="Calibri"/>
              </a:endParaRPr>
            </a:p>
          </p:txBody>
        </p:sp>
      </p:grpSp>
      <p:grpSp>
        <p:nvGrpSpPr>
          <p:cNvPr id="3" name="Group 3"/>
          <p:cNvGrpSpPr/>
          <p:nvPr/>
        </p:nvGrpSpPr>
        <p:grpSpPr>
          <a:xfrm>
            <a:off x="183522" y="152548"/>
            <a:ext cx="11824957" cy="6552904"/>
            <a:chOff x="0" y="0"/>
            <a:chExt cx="14015032" cy="7766554"/>
          </a:xfrm>
        </p:grpSpPr>
        <p:sp>
          <p:nvSpPr>
            <p:cNvPr id="4" name="Freeform 4"/>
            <p:cNvSpPr/>
            <p:nvPr/>
          </p:nvSpPr>
          <p:spPr>
            <a:xfrm>
              <a:off x="0" y="0"/>
              <a:ext cx="14015031" cy="7766554"/>
            </a:xfrm>
            <a:custGeom>
              <a:avLst/>
              <a:gdLst/>
              <a:ahLst/>
              <a:cxnLst/>
              <a:rect l="l" t="t" r="r" b="b"/>
              <a:pathLst>
                <a:path w="14015031" h="7766554">
                  <a:moveTo>
                    <a:pt x="0" y="0"/>
                  </a:moveTo>
                  <a:lnTo>
                    <a:pt x="0" y="7766554"/>
                  </a:lnTo>
                  <a:lnTo>
                    <a:pt x="14015031" y="7766554"/>
                  </a:lnTo>
                  <a:lnTo>
                    <a:pt x="14015031" y="0"/>
                  </a:lnTo>
                  <a:lnTo>
                    <a:pt x="0" y="0"/>
                  </a:lnTo>
                  <a:close/>
                  <a:moveTo>
                    <a:pt x="13954072" y="7705593"/>
                  </a:moveTo>
                  <a:lnTo>
                    <a:pt x="59690" y="7705593"/>
                  </a:lnTo>
                  <a:lnTo>
                    <a:pt x="59690" y="59690"/>
                  </a:lnTo>
                  <a:lnTo>
                    <a:pt x="13954072" y="59690"/>
                  </a:lnTo>
                  <a:lnTo>
                    <a:pt x="13954072" y="7705593"/>
                  </a:lnTo>
                  <a:close/>
                </a:path>
              </a:pathLst>
            </a:custGeom>
            <a:solidFill>
              <a:srgbClr val="FF0000"/>
            </a:solidFill>
            <a:ln>
              <a:solidFill>
                <a:srgbClr val="FF0000"/>
              </a:solidFill>
            </a:ln>
          </p:spPr>
          <p:txBody>
            <a:bodyPr/>
            <a:lstStyle/>
            <a:p>
              <a:pPr defTabSz="609630"/>
              <a:endParaRPr lang="en-US" sz="1200">
                <a:solidFill>
                  <a:prstClr val="black"/>
                </a:solidFill>
                <a:latin typeface="Calibri"/>
              </a:endParaRPr>
            </a:p>
          </p:txBody>
        </p:sp>
      </p:grpSp>
      <p:sp>
        <p:nvSpPr>
          <p:cNvPr id="11" name="TextBox 11"/>
          <p:cNvSpPr txBox="1"/>
          <p:nvPr/>
        </p:nvSpPr>
        <p:spPr>
          <a:xfrm>
            <a:off x="192927" y="1711921"/>
            <a:ext cx="11824956" cy="1565621"/>
          </a:xfrm>
          <a:prstGeom prst="rect">
            <a:avLst/>
          </a:prstGeom>
        </p:spPr>
        <p:txBody>
          <a:bodyPr wrap="square" lIns="0" tIns="0" rIns="0" bIns="0" rtlCol="0" anchor="t">
            <a:spAutoFit/>
          </a:bodyPr>
          <a:lstStyle/>
          <a:p>
            <a:pPr algn="ctr" defTabSz="609630">
              <a:lnSpc>
                <a:spcPts val="14000"/>
              </a:lnSpc>
            </a:pPr>
            <a:r>
              <a:rPr lang="en-US" sz="6667" b="1" dirty="0">
                <a:solidFill>
                  <a:prstClr val="black"/>
                </a:solidFill>
                <a:latin typeface="Montserrat Classic Bold"/>
              </a:rPr>
              <a:t>KEYNOTE LUNCHEON</a:t>
            </a:r>
            <a:endParaRPr lang="en-US" sz="1200" dirty="0">
              <a:solidFill>
                <a:prstClr val="black"/>
              </a:solidFill>
              <a:latin typeface="Calibri"/>
            </a:endParaRPr>
          </a:p>
        </p:txBody>
      </p:sp>
      <p:sp>
        <p:nvSpPr>
          <p:cNvPr id="8" name="TextBox 13">
            <a:extLst>
              <a:ext uri="{FF2B5EF4-FFF2-40B4-BE49-F238E27FC236}">
                <a16:creationId xmlns:a16="http://schemas.microsoft.com/office/drawing/2014/main" id="{66ABFD53-6E79-9FBC-7A57-A2185A85E3FA}"/>
              </a:ext>
            </a:extLst>
          </p:cNvPr>
          <p:cNvSpPr txBox="1"/>
          <p:nvPr/>
        </p:nvSpPr>
        <p:spPr>
          <a:xfrm>
            <a:off x="4556212" y="3320810"/>
            <a:ext cx="5879475" cy="1071832"/>
          </a:xfrm>
          <a:prstGeom prst="rect">
            <a:avLst/>
          </a:prstGeom>
        </p:spPr>
        <p:txBody>
          <a:bodyPr wrap="square" lIns="0" tIns="0" rIns="0" bIns="0" rtlCol="0" anchor="t">
            <a:spAutoFit/>
          </a:bodyPr>
          <a:lstStyle/>
          <a:p>
            <a:pPr defTabSz="609630">
              <a:lnSpc>
                <a:spcPts val="9200"/>
              </a:lnSpc>
            </a:pPr>
            <a:r>
              <a:rPr lang="en-US" sz="6400" i="1" dirty="0">
                <a:solidFill>
                  <a:srgbClr val="FF0000"/>
                </a:solidFill>
                <a:latin typeface="Barlow Condensed Thin Bold Italics"/>
              </a:rPr>
              <a:t>CHRIS OXLEY</a:t>
            </a:r>
            <a:endParaRPr lang="en-US" sz="6400" i="1" dirty="0">
              <a:solidFill>
                <a:srgbClr val="FF0000"/>
              </a:solidFill>
              <a:latin typeface="Barlow Condensed Thin Bold Italics"/>
              <a:ea typeface="Calibri"/>
              <a:cs typeface="Calibri"/>
            </a:endParaRPr>
          </a:p>
        </p:txBody>
      </p:sp>
      <p:pic>
        <p:nvPicPr>
          <p:cNvPr id="14" name="Picture 13" descr="A black and red text&#10;&#10;Description automatically generated">
            <a:extLst>
              <a:ext uri="{FF2B5EF4-FFF2-40B4-BE49-F238E27FC236}">
                <a16:creationId xmlns:a16="http://schemas.microsoft.com/office/drawing/2014/main" id="{0E4B2412-64F5-829B-A4DB-76E0A1A5276D}"/>
              </a:ext>
            </a:extLst>
          </p:cNvPr>
          <p:cNvPicPr>
            <a:picLocks noChangeAspect="1"/>
          </p:cNvPicPr>
          <p:nvPr/>
        </p:nvPicPr>
        <p:blipFill rotWithShape="1">
          <a:blip r:embed="rId3"/>
          <a:srcRect t="13627" b="15706"/>
          <a:stretch/>
        </p:blipFill>
        <p:spPr>
          <a:xfrm>
            <a:off x="3980253" y="273304"/>
            <a:ext cx="4231495" cy="2012012"/>
          </a:xfrm>
          <a:prstGeom prst="rect">
            <a:avLst/>
          </a:prstGeom>
        </p:spPr>
      </p:pic>
      <p:sp>
        <p:nvSpPr>
          <p:cNvPr id="10" name="TextBox 13">
            <a:extLst>
              <a:ext uri="{FF2B5EF4-FFF2-40B4-BE49-F238E27FC236}">
                <a16:creationId xmlns:a16="http://schemas.microsoft.com/office/drawing/2014/main" id="{F79C5399-1EA0-FEDE-415E-DB551507D66C}"/>
              </a:ext>
            </a:extLst>
          </p:cNvPr>
          <p:cNvSpPr txBox="1"/>
          <p:nvPr/>
        </p:nvSpPr>
        <p:spPr>
          <a:xfrm>
            <a:off x="4642260" y="4408982"/>
            <a:ext cx="5875355" cy="1969770"/>
          </a:xfrm>
          <a:prstGeom prst="rect">
            <a:avLst/>
          </a:prstGeom>
        </p:spPr>
        <p:txBody>
          <a:bodyPr wrap="square" lIns="0" tIns="0" rIns="0" bIns="0" rtlCol="0" anchor="t">
            <a:spAutoFit/>
          </a:bodyPr>
          <a:lstStyle/>
          <a:p>
            <a:pPr defTabSz="609630"/>
            <a:r>
              <a:rPr lang="en-US" sz="3200" i="1" dirty="0">
                <a:solidFill>
                  <a:srgbClr val="000000"/>
                </a:solidFill>
                <a:latin typeface="Barlow Condensed Thin Bold Italics"/>
              </a:rPr>
              <a:t>Former VP of Government Affairs and</a:t>
            </a:r>
            <a:endParaRPr lang="en-US" sz="3200" dirty="0">
              <a:solidFill>
                <a:srgbClr val="000000"/>
              </a:solidFill>
              <a:latin typeface="Calibri"/>
              <a:ea typeface="Calibri"/>
              <a:cs typeface="Calibri"/>
            </a:endParaRPr>
          </a:p>
          <a:p>
            <a:pPr defTabSz="609630"/>
            <a:r>
              <a:rPr lang="en-US" sz="3200" i="1" dirty="0">
                <a:solidFill>
                  <a:srgbClr val="000000"/>
                </a:solidFill>
                <a:latin typeface="Barlow Condensed Thin Bold Italics"/>
              </a:rPr>
              <a:t>GM of Venues for the Portland Trailblazers</a:t>
            </a:r>
            <a:endParaRPr lang="en-US" sz="3200" dirty="0">
              <a:solidFill>
                <a:prstClr val="black"/>
              </a:solidFill>
              <a:latin typeface="Calibri"/>
              <a:ea typeface="Calibri"/>
              <a:cs typeface="Calibri"/>
            </a:endParaRPr>
          </a:p>
        </p:txBody>
      </p:sp>
      <p:pic>
        <p:nvPicPr>
          <p:cNvPr id="12" name="Picture 11" descr="A person wearing a suit and glasses&#10;&#10;Description automatically generated">
            <a:extLst>
              <a:ext uri="{FF2B5EF4-FFF2-40B4-BE49-F238E27FC236}">
                <a16:creationId xmlns:a16="http://schemas.microsoft.com/office/drawing/2014/main" id="{7A3D7CFC-D0AD-3ABB-AD94-2181C89D8D54}"/>
              </a:ext>
            </a:extLst>
          </p:cNvPr>
          <p:cNvPicPr>
            <a:picLocks noChangeAspect="1"/>
          </p:cNvPicPr>
          <p:nvPr/>
        </p:nvPicPr>
        <p:blipFill rotWithShape="1">
          <a:blip r:embed="rId4"/>
          <a:srcRect t="3767" r="513" b="7534"/>
          <a:stretch/>
        </p:blipFill>
        <p:spPr>
          <a:xfrm>
            <a:off x="1756313" y="3477190"/>
            <a:ext cx="2223940" cy="29694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107053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9223" name="Rectangle 9222">
            <a:extLst>
              <a:ext uri="{FF2B5EF4-FFF2-40B4-BE49-F238E27FC236}">
                <a16:creationId xmlns:a16="http://schemas.microsoft.com/office/drawing/2014/main" id="{2C6F198E-F7A1-4125-910D-641C0C2A76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5" name="Rectangle 9224">
            <a:extLst>
              <a:ext uri="{FF2B5EF4-FFF2-40B4-BE49-F238E27FC236}">
                <a16:creationId xmlns:a16="http://schemas.microsoft.com/office/drawing/2014/main" id="{907C3A25-D9A7-4F2D-B44C-FA8EB24C7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7"/>
            <a:ext cx="10905067" cy="5566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7" name="Rectangle 9226">
            <a:extLst>
              <a:ext uri="{FF2B5EF4-FFF2-40B4-BE49-F238E27FC236}">
                <a16:creationId xmlns:a16="http://schemas.microsoft.com/office/drawing/2014/main" id="{18E8515E-B8C8-482A-A9B5-CE57BC080A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Jimi Hendrix">
            <a:extLst>
              <a:ext uri="{FF2B5EF4-FFF2-40B4-BE49-F238E27FC236}">
                <a16:creationId xmlns:a16="http://schemas.microsoft.com/office/drawing/2014/main" id="{195C1E58-51A7-AD15-3B00-B87EB40D43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208" r="9873" b="-1"/>
          <a:stretch/>
        </p:blipFill>
        <p:spPr bwMode="auto">
          <a:xfrm>
            <a:off x="1128098" y="1330967"/>
            <a:ext cx="5907990" cy="41922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Picture 6" descr="Adam Ant - Unplug the jukebox... #antmusic #adamandtheants #adamant  #antsinvasion #hussarsjacket #chargeofthelightbrigade #whitestripe  #skullandcrossbones #popstar #classicpop #kingsofthewildfrontier | Facebook">
            <a:extLst>
              <a:ext uri="{FF2B5EF4-FFF2-40B4-BE49-F238E27FC236}">
                <a16:creationId xmlns:a16="http://schemas.microsoft.com/office/drawing/2014/main" id="{9C748FF9-CD6C-EF2F-F85E-4EE562BD99C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848" r="5402" b="-1"/>
          <a:stretch/>
        </p:blipFill>
        <p:spPr bwMode="auto">
          <a:xfrm>
            <a:off x="7686058" y="1330967"/>
            <a:ext cx="3385210" cy="41922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06917FB-EC46-2491-2C9F-CD81D17CE989}"/>
              </a:ext>
            </a:extLst>
          </p:cNvPr>
          <p:cNvSpPr txBox="1"/>
          <p:nvPr/>
        </p:nvSpPr>
        <p:spPr>
          <a:xfrm>
            <a:off x="2889298" y="5605159"/>
            <a:ext cx="2385589" cy="523220"/>
          </a:xfrm>
          <a:prstGeom prst="rect">
            <a:avLst/>
          </a:prstGeom>
          <a:noFill/>
        </p:spPr>
        <p:txBody>
          <a:bodyPr wrap="none" rtlCol="0">
            <a:spAutoFit/>
          </a:bodyPr>
          <a:lstStyle/>
          <a:p>
            <a:r>
              <a:rPr lang="en-US" sz="2800" dirty="0"/>
              <a:t>JIMI HENDRIX</a:t>
            </a:r>
          </a:p>
        </p:txBody>
      </p:sp>
      <p:sp>
        <p:nvSpPr>
          <p:cNvPr id="4" name="TextBox 3">
            <a:extLst>
              <a:ext uri="{FF2B5EF4-FFF2-40B4-BE49-F238E27FC236}">
                <a16:creationId xmlns:a16="http://schemas.microsoft.com/office/drawing/2014/main" id="{9B02A863-9713-F4E7-1435-A92E41C80A79}"/>
              </a:ext>
            </a:extLst>
          </p:cNvPr>
          <p:cNvSpPr txBox="1"/>
          <p:nvPr/>
        </p:nvSpPr>
        <p:spPr>
          <a:xfrm>
            <a:off x="8382877" y="5605159"/>
            <a:ext cx="1991571" cy="523220"/>
          </a:xfrm>
          <a:prstGeom prst="rect">
            <a:avLst/>
          </a:prstGeom>
          <a:noFill/>
        </p:spPr>
        <p:txBody>
          <a:bodyPr wrap="none" rtlCol="0">
            <a:spAutoFit/>
          </a:bodyPr>
          <a:lstStyle/>
          <a:p>
            <a:r>
              <a:rPr lang="en-US" sz="2800" dirty="0"/>
              <a:t>ADAM ANT</a:t>
            </a:r>
          </a:p>
        </p:txBody>
      </p:sp>
    </p:spTree>
    <p:extLst>
      <p:ext uri="{BB962C8B-B14F-4D97-AF65-F5344CB8AC3E}">
        <p14:creationId xmlns:p14="http://schemas.microsoft.com/office/powerpoint/2010/main" val="4025470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blinds(horizontal)">
                                      <p:cBhvr>
                                        <p:cTn id="7" dur="500"/>
                                        <p:tgtEl>
                                          <p:spTgt spid="9218"/>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2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linds(horizont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linds(horizont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5" name="Picture 14">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7" name="Straight Connector 16">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56012FD-74A8-4C91-B318-435CF2B719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6" name="TextBox 5">
            <a:extLst>
              <a:ext uri="{FF2B5EF4-FFF2-40B4-BE49-F238E27FC236}">
                <a16:creationId xmlns:a16="http://schemas.microsoft.com/office/drawing/2014/main" id="{65CFFD0D-7395-2592-9EB2-EE4E6855C07D}"/>
              </a:ext>
            </a:extLst>
          </p:cNvPr>
          <p:cNvSpPr txBox="1"/>
          <p:nvPr/>
        </p:nvSpPr>
        <p:spPr>
          <a:xfrm>
            <a:off x="1451579" y="804519"/>
            <a:ext cx="9603275" cy="1049235"/>
          </a:xfrm>
          <a:prstGeom prst="rect">
            <a:avLst/>
          </a:prstGeom>
        </p:spPr>
        <p:txBody>
          <a:bodyPr vert="horz" lIns="91440" tIns="45720" rIns="91440" bIns="45720" rtlCol="0" anchor="t">
            <a:normAutofit/>
          </a:bodyPr>
          <a:lstStyle/>
          <a:p>
            <a:pPr defTabSz="914400">
              <a:lnSpc>
                <a:spcPct val="90000"/>
              </a:lnSpc>
              <a:spcBef>
                <a:spcPct val="0"/>
              </a:spcBef>
              <a:spcAft>
                <a:spcPts val="600"/>
              </a:spcAft>
            </a:pPr>
            <a:r>
              <a:rPr lang="en-US" sz="3200" cap="all" dirty="0">
                <a:latin typeface="+mj-lt"/>
                <a:ea typeface="+mj-ea"/>
                <a:cs typeface="+mj-cs"/>
              </a:rPr>
              <a:t>E</a:t>
            </a:r>
            <a:r>
              <a:rPr lang="en-US" sz="3200" u="none" strike="noStrike" cap="all" dirty="0">
                <a:latin typeface="+mj-lt"/>
                <a:ea typeface="+mj-ea"/>
                <a:cs typeface="+mj-cs"/>
              </a:rPr>
              <a:t>conomic </a:t>
            </a:r>
            <a:r>
              <a:rPr lang="en-US" sz="3200" cap="all" dirty="0">
                <a:latin typeface="+mj-lt"/>
                <a:ea typeface="+mj-ea"/>
                <a:cs typeface="+mj-cs"/>
              </a:rPr>
              <a:t>I</a:t>
            </a:r>
            <a:r>
              <a:rPr lang="en-US" sz="3200" u="none" strike="noStrike" cap="all" dirty="0">
                <a:latin typeface="+mj-lt"/>
                <a:ea typeface="+mj-ea"/>
                <a:cs typeface="+mj-cs"/>
              </a:rPr>
              <a:t>mpact of Sports </a:t>
            </a:r>
            <a:r>
              <a:rPr lang="en-US" sz="3200" cap="all" dirty="0">
                <a:latin typeface="+mj-lt"/>
                <a:ea typeface="+mj-ea"/>
                <a:cs typeface="+mj-cs"/>
              </a:rPr>
              <a:t>E</a:t>
            </a:r>
            <a:r>
              <a:rPr lang="en-US" sz="3200" u="none" strike="noStrike" cap="all" dirty="0">
                <a:latin typeface="+mj-lt"/>
                <a:ea typeface="+mj-ea"/>
                <a:cs typeface="+mj-cs"/>
              </a:rPr>
              <a:t>vents and Tourism in the United States</a:t>
            </a:r>
            <a:endParaRPr lang="en-US" sz="3200" cap="all" dirty="0">
              <a:latin typeface="+mj-lt"/>
              <a:ea typeface="+mj-ea"/>
              <a:cs typeface="+mj-cs"/>
            </a:endParaRPr>
          </a:p>
        </p:txBody>
      </p:sp>
      <p:sp>
        <p:nvSpPr>
          <p:cNvPr id="3" name="TextBox 2">
            <a:extLst>
              <a:ext uri="{FF2B5EF4-FFF2-40B4-BE49-F238E27FC236}">
                <a16:creationId xmlns:a16="http://schemas.microsoft.com/office/drawing/2014/main" id="{240F571E-428C-3608-21C1-DE36D200916D}"/>
              </a:ext>
            </a:extLst>
          </p:cNvPr>
          <p:cNvSpPr txBox="1"/>
          <p:nvPr/>
        </p:nvSpPr>
        <p:spPr>
          <a:xfrm>
            <a:off x="1413816" y="2191298"/>
            <a:ext cx="4682184" cy="2551390"/>
          </a:xfrm>
          <a:prstGeom prst="rect">
            <a:avLst/>
          </a:prstGeom>
        </p:spPr>
        <p:txBody>
          <a:bodyPr vert="horz" lIns="91440" tIns="45720" rIns="91440" bIns="45720" rtlCol="0" anchor="t">
            <a:noAutofit/>
          </a:bodyPr>
          <a:lstStyle/>
          <a:p>
            <a:pPr marL="285750" indent="-228600" defTabSz="914400">
              <a:lnSpc>
                <a:spcPct val="150000"/>
              </a:lnSpc>
              <a:spcAft>
                <a:spcPts val="600"/>
              </a:spcAft>
              <a:buClr>
                <a:schemeClr val="accent1"/>
              </a:buClr>
              <a:buSzPct val="100000"/>
              <a:buFont typeface="Arial" panose="020B0604020202020204" pitchFamily="34" charset="0"/>
              <a:buChar char="•"/>
            </a:pPr>
            <a:r>
              <a:rPr lang="en-US" sz="2400" b="0" i="0" u="none" strike="noStrike" dirty="0"/>
              <a:t>$39.7B in direct spending</a:t>
            </a:r>
            <a:endParaRPr lang="en-US" sz="2400" dirty="0"/>
          </a:p>
          <a:p>
            <a:pPr marL="285750" indent="-228600" defTabSz="914400">
              <a:lnSpc>
                <a:spcPct val="150000"/>
              </a:lnSpc>
              <a:spcAft>
                <a:spcPts val="600"/>
              </a:spcAft>
              <a:buClr>
                <a:schemeClr val="accent1"/>
              </a:buClr>
              <a:buSzPct val="100000"/>
              <a:buFont typeface="Arial" panose="020B0604020202020204" pitchFamily="34" charset="0"/>
              <a:buChar char="•"/>
            </a:pPr>
            <a:r>
              <a:rPr lang="en-US" sz="2400" b="0" i="0" u="none" strike="noStrike" dirty="0"/>
              <a:t>$91.8B in total economic impact</a:t>
            </a:r>
            <a:endParaRPr lang="en-US" sz="2400" dirty="0"/>
          </a:p>
          <a:p>
            <a:pPr marL="285750" indent="-228600" defTabSz="914400">
              <a:lnSpc>
                <a:spcPct val="150000"/>
              </a:lnSpc>
              <a:spcAft>
                <a:spcPts val="600"/>
              </a:spcAft>
              <a:buClr>
                <a:schemeClr val="accent1"/>
              </a:buClr>
              <a:buSzPct val="100000"/>
              <a:buFont typeface="Arial" panose="020B0604020202020204" pitchFamily="34" charset="0"/>
              <a:buChar char="•"/>
            </a:pPr>
            <a:r>
              <a:rPr lang="en-US" sz="2400" b="0" i="0" u="none" strike="noStrike" dirty="0"/>
              <a:t>$12.9B in total tax revenues</a:t>
            </a:r>
            <a:endParaRPr lang="en-US" sz="2400" dirty="0"/>
          </a:p>
          <a:p>
            <a:pPr marL="285750" indent="-228600" defTabSz="914400">
              <a:lnSpc>
                <a:spcPct val="150000"/>
              </a:lnSpc>
              <a:spcAft>
                <a:spcPts val="600"/>
              </a:spcAft>
              <a:buClr>
                <a:schemeClr val="accent1"/>
              </a:buClr>
              <a:buSzPct val="100000"/>
              <a:buFont typeface="Arial" panose="020B0604020202020204" pitchFamily="34" charset="0"/>
              <a:buChar char="•"/>
            </a:pPr>
            <a:r>
              <a:rPr lang="en-US" sz="2400" b="0" i="0" u="none" strike="noStrike" dirty="0"/>
              <a:t>635,000 in total jobs generated</a:t>
            </a:r>
            <a:endParaRPr lang="en-US" sz="2400" dirty="0"/>
          </a:p>
        </p:txBody>
      </p:sp>
      <p:pic>
        <p:nvPicPr>
          <p:cNvPr id="10" name="Graphic 9" descr="Money">
            <a:extLst>
              <a:ext uri="{FF2B5EF4-FFF2-40B4-BE49-F238E27FC236}">
                <a16:creationId xmlns:a16="http://schemas.microsoft.com/office/drawing/2014/main" id="{3C21C95D-E827-9C52-8069-FC496EFC2FB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18515" y="1703693"/>
            <a:ext cx="3450613" cy="3450613"/>
          </a:xfrm>
          <a:prstGeom prst="rect">
            <a:avLst/>
          </a:prstGeom>
        </p:spPr>
      </p:pic>
      <p:sp>
        <p:nvSpPr>
          <p:cNvPr id="5" name="TextBox 4">
            <a:extLst>
              <a:ext uri="{FF2B5EF4-FFF2-40B4-BE49-F238E27FC236}">
                <a16:creationId xmlns:a16="http://schemas.microsoft.com/office/drawing/2014/main" id="{1B88B40C-D39B-FBDD-CD32-2209B9ED9CCA}"/>
              </a:ext>
            </a:extLst>
          </p:cNvPr>
          <p:cNvSpPr txBox="1"/>
          <p:nvPr/>
        </p:nvSpPr>
        <p:spPr>
          <a:xfrm>
            <a:off x="8393906" y="5613290"/>
            <a:ext cx="3550445" cy="276999"/>
          </a:xfrm>
          <a:prstGeom prst="rect">
            <a:avLst/>
          </a:prstGeom>
          <a:noFill/>
        </p:spPr>
        <p:txBody>
          <a:bodyPr wrap="square">
            <a:spAutoFit/>
          </a:bodyPr>
          <a:lstStyle/>
          <a:p>
            <a:pPr>
              <a:spcAft>
                <a:spcPts val="600"/>
              </a:spcAft>
            </a:pPr>
            <a:r>
              <a:rPr lang="en-US" sz="1200" b="0" i="0" u="none" strike="noStrike" dirty="0">
                <a:solidFill>
                  <a:srgbClr val="000000"/>
                </a:solidFill>
                <a:effectLst/>
                <a:latin typeface="Century Gothic" panose="020B0502020202020204" pitchFamily="34" charset="0"/>
              </a:rPr>
              <a:t>*Sports ETA 2021 State of the Industry Report</a:t>
            </a:r>
            <a:endParaRPr lang="en-US" sz="1200"/>
          </a:p>
        </p:txBody>
      </p:sp>
    </p:spTree>
    <p:extLst>
      <p:ext uri="{BB962C8B-B14F-4D97-AF65-F5344CB8AC3E}">
        <p14:creationId xmlns:p14="http://schemas.microsoft.com/office/powerpoint/2010/main" val="335269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9" name="Picture 48">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50" name="Straight Connector 49">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56012FD-74A8-4C91-B318-435CF2B719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4" name="TextBox 3">
            <a:extLst>
              <a:ext uri="{FF2B5EF4-FFF2-40B4-BE49-F238E27FC236}">
                <a16:creationId xmlns:a16="http://schemas.microsoft.com/office/drawing/2014/main" id="{3225537E-6702-EEFC-14BE-3796F6471417}"/>
              </a:ext>
            </a:extLst>
          </p:cNvPr>
          <p:cNvSpPr txBox="1"/>
          <p:nvPr/>
        </p:nvSpPr>
        <p:spPr>
          <a:xfrm>
            <a:off x="1451579" y="804519"/>
            <a:ext cx="9603275" cy="1049235"/>
          </a:xfrm>
          <a:prstGeom prst="rect">
            <a:avLst/>
          </a:prstGeom>
        </p:spPr>
        <p:txBody>
          <a:bodyPr vert="horz" lIns="91440" tIns="45720" rIns="91440" bIns="45720" rtlCol="0" anchor="t">
            <a:normAutofit/>
          </a:bodyPr>
          <a:lstStyle/>
          <a:p>
            <a:pPr defTabSz="914400">
              <a:lnSpc>
                <a:spcPct val="90000"/>
              </a:lnSpc>
              <a:spcBef>
                <a:spcPct val="0"/>
              </a:spcBef>
              <a:spcAft>
                <a:spcPts val="600"/>
              </a:spcAft>
            </a:pPr>
            <a:r>
              <a:rPr lang="en-US" sz="3200" u="none" strike="noStrike" cap="all">
                <a:latin typeface="+mj-lt"/>
                <a:ea typeface="+mj-ea"/>
                <a:cs typeface="+mj-cs"/>
              </a:rPr>
              <a:t>Oregon’s Athletic, Outdoor, Team and Recreation Ecosystem</a:t>
            </a:r>
            <a:endParaRPr lang="en-US" sz="3200" cap="all">
              <a:latin typeface="+mj-lt"/>
              <a:ea typeface="+mj-ea"/>
              <a:cs typeface="+mj-cs"/>
            </a:endParaRPr>
          </a:p>
        </p:txBody>
      </p:sp>
      <p:sp>
        <p:nvSpPr>
          <p:cNvPr id="3" name="TextBox 2">
            <a:extLst>
              <a:ext uri="{FF2B5EF4-FFF2-40B4-BE49-F238E27FC236}">
                <a16:creationId xmlns:a16="http://schemas.microsoft.com/office/drawing/2014/main" id="{240F571E-428C-3608-21C1-DE36D200916D}"/>
              </a:ext>
            </a:extLst>
          </p:cNvPr>
          <p:cNvSpPr txBox="1"/>
          <p:nvPr/>
        </p:nvSpPr>
        <p:spPr>
          <a:xfrm>
            <a:off x="1451579" y="2224263"/>
            <a:ext cx="5622284" cy="3300551"/>
          </a:xfrm>
          <a:prstGeom prst="rect">
            <a:avLst/>
          </a:prstGeom>
        </p:spPr>
        <p:txBody>
          <a:bodyPr vert="horz" lIns="91440" tIns="45720" rIns="91440" bIns="45720" rtlCol="0" anchor="ctr">
            <a:normAutofit lnSpcReduction="10000"/>
          </a:bodyPr>
          <a:lstStyle/>
          <a:p>
            <a:pPr marL="285750" marR="0" indent="-228600" defTabSz="914400">
              <a:lnSpc>
                <a:spcPct val="150000"/>
              </a:lnSpc>
              <a:spcBef>
                <a:spcPts val="0"/>
              </a:spcBef>
              <a:spcAft>
                <a:spcPts val="0"/>
              </a:spcAft>
              <a:buClr>
                <a:schemeClr val="accent1"/>
              </a:buClr>
              <a:buSzPct val="100000"/>
              <a:buFont typeface="Arial" panose="020B0604020202020204" pitchFamily="34" charset="0"/>
              <a:buChar char="•"/>
            </a:pPr>
            <a:r>
              <a:rPr lang="en-US" sz="2400" b="0" i="0" u="none" strike="noStrike" dirty="0"/>
              <a:t>51,000 jobs</a:t>
            </a:r>
            <a:endParaRPr lang="en-US" sz="2400" dirty="0"/>
          </a:p>
          <a:p>
            <a:pPr marL="285750" marR="0" indent="-228600" defTabSz="914400">
              <a:lnSpc>
                <a:spcPct val="150000"/>
              </a:lnSpc>
              <a:spcBef>
                <a:spcPts val="0"/>
              </a:spcBef>
              <a:spcAft>
                <a:spcPts val="0"/>
              </a:spcAft>
              <a:buClr>
                <a:schemeClr val="accent1"/>
              </a:buClr>
              <a:buSzPct val="100000"/>
              <a:buFont typeface="Arial" panose="020B0604020202020204" pitchFamily="34" charset="0"/>
              <a:buChar char="•"/>
            </a:pPr>
            <a:r>
              <a:rPr lang="en-US" sz="2400" b="0" i="0" u="none" strike="noStrike" dirty="0"/>
              <a:t>9% of jobs in Greater Portland</a:t>
            </a:r>
            <a:endParaRPr lang="en-US" sz="2400" dirty="0"/>
          </a:p>
          <a:p>
            <a:pPr marL="285750" marR="0" indent="-228600" defTabSz="914400">
              <a:lnSpc>
                <a:spcPct val="150000"/>
              </a:lnSpc>
              <a:spcBef>
                <a:spcPts val="0"/>
              </a:spcBef>
              <a:spcAft>
                <a:spcPts val="0"/>
              </a:spcAft>
              <a:buClr>
                <a:schemeClr val="accent1"/>
              </a:buClr>
              <a:buSzPct val="100000"/>
              <a:buFont typeface="Arial" panose="020B0604020202020204" pitchFamily="34" charset="0"/>
              <a:buChar char="•"/>
            </a:pPr>
            <a:r>
              <a:rPr lang="en-US" sz="2400" b="0" i="0" u="none" strike="noStrike" dirty="0"/>
              <a:t>$29B per year in Economic </a:t>
            </a:r>
            <a:r>
              <a:rPr lang="en-US" sz="2400" dirty="0"/>
              <a:t>O</a:t>
            </a:r>
            <a:r>
              <a:rPr lang="en-US" sz="2400" b="0" i="0" u="none" strike="noStrike" dirty="0"/>
              <a:t>utput</a:t>
            </a:r>
          </a:p>
          <a:p>
            <a:pPr marL="285750" marR="0" indent="-228600" defTabSz="914400">
              <a:lnSpc>
                <a:spcPct val="150000"/>
              </a:lnSpc>
              <a:spcBef>
                <a:spcPts val="0"/>
              </a:spcBef>
              <a:spcAft>
                <a:spcPts val="0"/>
              </a:spcAft>
              <a:buClr>
                <a:schemeClr val="accent1"/>
              </a:buClr>
              <a:buSzPct val="100000"/>
              <a:buFont typeface="Arial" panose="020B0604020202020204" pitchFamily="34" charset="0"/>
              <a:buChar char="•"/>
            </a:pPr>
            <a:r>
              <a:rPr lang="en-US" sz="2400" b="0" i="0" u="none" strike="noStrike" dirty="0"/>
              <a:t>Greater Portland </a:t>
            </a:r>
            <a:r>
              <a:rPr lang="en-US" sz="2400" dirty="0"/>
              <a:t>Sector has</a:t>
            </a:r>
            <a:r>
              <a:rPr lang="en-US" sz="2400" b="0" i="0" u="none" strike="noStrike" dirty="0"/>
              <a:t> 3,100 small businesses with 20 employees or fewer.</a:t>
            </a:r>
          </a:p>
          <a:p>
            <a:pPr marL="285750" marR="0" indent="-228600" defTabSz="914400">
              <a:lnSpc>
                <a:spcPct val="150000"/>
              </a:lnSpc>
              <a:spcBef>
                <a:spcPts val="0"/>
              </a:spcBef>
              <a:spcAft>
                <a:spcPts val="0"/>
              </a:spcAft>
              <a:buClr>
                <a:schemeClr val="accent1"/>
              </a:buClr>
              <a:buSzPct val="100000"/>
              <a:buFont typeface="Arial" panose="020B0604020202020204" pitchFamily="34" charset="0"/>
              <a:buChar char="•"/>
            </a:pPr>
            <a:r>
              <a:rPr lang="en-US" sz="2400" b="0" i="0" u="none" strike="noStrike" dirty="0"/>
              <a:t>$976M in Tax Revenue</a:t>
            </a:r>
          </a:p>
          <a:p>
            <a:pPr marL="285750" indent="-228600" defTabSz="914400">
              <a:lnSpc>
                <a:spcPct val="120000"/>
              </a:lnSpc>
              <a:spcAft>
                <a:spcPts val="600"/>
              </a:spcAft>
              <a:buClr>
                <a:schemeClr val="accent1"/>
              </a:buClr>
              <a:buSzPct val="100000"/>
              <a:buFont typeface="Arial" panose="020B0604020202020204" pitchFamily="34" charset="0"/>
              <a:buChar char="•"/>
            </a:pPr>
            <a:endParaRPr lang="en-US" dirty="0"/>
          </a:p>
        </p:txBody>
      </p:sp>
      <p:pic>
        <p:nvPicPr>
          <p:cNvPr id="10" name="Graphic 9" descr="Money">
            <a:extLst>
              <a:ext uri="{FF2B5EF4-FFF2-40B4-BE49-F238E27FC236}">
                <a16:creationId xmlns:a16="http://schemas.microsoft.com/office/drawing/2014/main" id="{3C21C95D-E827-9C52-8069-FC496EFC2FB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73863" y="1840423"/>
            <a:ext cx="3450613" cy="3313883"/>
          </a:xfrm>
          <a:prstGeom prst="rect">
            <a:avLst/>
          </a:prstGeom>
        </p:spPr>
      </p:pic>
      <p:sp>
        <p:nvSpPr>
          <p:cNvPr id="6" name="TextBox 5">
            <a:extLst>
              <a:ext uri="{FF2B5EF4-FFF2-40B4-BE49-F238E27FC236}">
                <a16:creationId xmlns:a16="http://schemas.microsoft.com/office/drawing/2014/main" id="{65CFFD0D-7395-2592-9EB2-EE4E6855C07D}"/>
              </a:ext>
            </a:extLst>
          </p:cNvPr>
          <p:cNvSpPr txBox="1"/>
          <p:nvPr/>
        </p:nvSpPr>
        <p:spPr>
          <a:xfrm>
            <a:off x="1451579" y="804519"/>
            <a:ext cx="9603275" cy="1049235"/>
          </a:xfrm>
          <a:prstGeom prst="rect">
            <a:avLst/>
          </a:prstGeom>
        </p:spPr>
        <p:txBody>
          <a:bodyPr vert="horz" lIns="91440" tIns="45720" rIns="91440" bIns="45720" rtlCol="0" anchor="t">
            <a:normAutofit/>
          </a:bodyPr>
          <a:lstStyle/>
          <a:p>
            <a:pPr defTabSz="914400">
              <a:lnSpc>
                <a:spcPct val="90000"/>
              </a:lnSpc>
              <a:spcBef>
                <a:spcPct val="0"/>
              </a:spcBef>
              <a:spcAft>
                <a:spcPts val="600"/>
              </a:spcAft>
            </a:pPr>
            <a:endParaRPr lang="en-US" sz="3200" cap="all" dirty="0">
              <a:latin typeface="+mj-lt"/>
              <a:ea typeface="+mj-ea"/>
              <a:cs typeface="+mj-cs"/>
            </a:endParaRPr>
          </a:p>
        </p:txBody>
      </p:sp>
      <p:sp>
        <p:nvSpPr>
          <p:cNvPr id="5" name="TextBox 4">
            <a:extLst>
              <a:ext uri="{FF2B5EF4-FFF2-40B4-BE49-F238E27FC236}">
                <a16:creationId xmlns:a16="http://schemas.microsoft.com/office/drawing/2014/main" id="{1B88B40C-D39B-FBDD-CD32-2209B9ED9CCA}"/>
              </a:ext>
            </a:extLst>
          </p:cNvPr>
          <p:cNvSpPr txBox="1"/>
          <p:nvPr/>
        </p:nvSpPr>
        <p:spPr>
          <a:xfrm>
            <a:off x="8170068" y="5613290"/>
            <a:ext cx="4021932" cy="276999"/>
          </a:xfrm>
          <a:prstGeom prst="rect">
            <a:avLst/>
          </a:prstGeom>
          <a:noFill/>
        </p:spPr>
        <p:txBody>
          <a:bodyPr wrap="square">
            <a:spAutoFit/>
          </a:bodyPr>
          <a:lstStyle/>
          <a:p>
            <a:pPr>
              <a:spcAft>
                <a:spcPts val="600"/>
              </a:spcAft>
            </a:pPr>
            <a:r>
              <a:rPr lang="en-US" sz="1200" b="0" i="0" u="none" strike="noStrike" dirty="0">
                <a:solidFill>
                  <a:srgbClr val="000000"/>
                </a:solidFill>
                <a:effectLst/>
                <a:latin typeface="Century Gothic" panose="020B0502020202020204" pitchFamily="34" charset="0"/>
              </a:rPr>
              <a:t>*Oregon: State of Sport Economic Impact Report</a:t>
            </a:r>
            <a:endParaRPr lang="en-US" sz="1200" dirty="0"/>
          </a:p>
        </p:txBody>
      </p:sp>
    </p:spTree>
    <p:extLst>
      <p:ext uri="{BB962C8B-B14F-4D97-AF65-F5344CB8AC3E}">
        <p14:creationId xmlns:p14="http://schemas.microsoft.com/office/powerpoint/2010/main" val="2556923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17424F32-2789-4FF9-8E8A-1252284BF6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2" name="Picture 51">
            <a:extLst>
              <a:ext uri="{FF2B5EF4-FFF2-40B4-BE49-F238E27FC236}">
                <a16:creationId xmlns:a16="http://schemas.microsoft.com/office/drawing/2014/main" id="{D708C46E-BB60-4B97-8327-D3A475C008E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54" name="Straight Connector 53">
            <a:extLst>
              <a:ext uri="{FF2B5EF4-FFF2-40B4-BE49-F238E27FC236}">
                <a16:creationId xmlns:a16="http://schemas.microsoft.com/office/drawing/2014/main" id="{8042755C-F24C-4D08-8E4C-E646382C36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63E94A00-1A92-47F4-9E2D-E51DFF9016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58" name="Rectangle 57">
            <a:extLst>
              <a:ext uri="{FF2B5EF4-FFF2-40B4-BE49-F238E27FC236}">
                <a16:creationId xmlns:a16="http://schemas.microsoft.com/office/drawing/2014/main" id="{32D32A60-013B-47A8-8833-D242408091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AE27932B-B694-4C4C-90D7-A0333A7C5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17915B00-F009-1A76-E0AE-30B05EEED4B0}"/>
              </a:ext>
            </a:extLst>
          </p:cNvPr>
          <p:cNvSpPr>
            <a:spLocks noGrp="1"/>
          </p:cNvSpPr>
          <p:nvPr>
            <p:ph type="title"/>
          </p:nvPr>
        </p:nvSpPr>
        <p:spPr>
          <a:xfrm>
            <a:off x="1451579" y="2303047"/>
            <a:ext cx="3272093" cy="2674198"/>
          </a:xfrm>
        </p:spPr>
        <p:txBody>
          <a:bodyPr vert="horz" lIns="91440" tIns="45720" rIns="91440" bIns="45720" rtlCol="0" anchor="t">
            <a:normAutofit/>
          </a:bodyPr>
          <a:lstStyle/>
          <a:p>
            <a:r>
              <a:rPr lang="en-US" dirty="0"/>
              <a:t>Intersection of sports and government</a:t>
            </a:r>
          </a:p>
        </p:txBody>
      </p:sp>
      <p:cxnSp>
        <p:nvCxnSpPr>
          <p:cNvPr id="62" name="Straight Connector 61">
            <a:extLst>
              <a:ext uri="{FF2B5EF4-FFF2-40B4-BE49-F238E27FC236}">
                <a16:creationId xmlns:a16="http://schemas.microsoft.com/office/drawing/2014/main" id="{9EBB0476-5CF0-4F44-8D68-5D42D7AEE4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2146542"/>
            <a:ext cx="327209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64" name="Title 1">
            <a:extLst>
              <a:ext uri="{FF2B5EF4-FFF2-40B4-BE49-F238E27FC236}">
                <a16:creationId xmlns:a16="http://schemas.microsoft.com/office/drawing/2014/main" id="{A9DA474E-6B91-4200-840F-0257B2358A75}"/>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1580" y="3122496"/>
            <a:ext cx="3530157"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dirty="0"/>
          </a:p>
        </p:txBody>
      </p:sp>
      <p:pic>
        <p:nvPicPr>
          <p:cNvPr id="66" name="Picture 65">
            <a:extLst>
              <a:ext uri="{FF2B5EF4-FFF2-40B4-BE49-F238E27FC236}">
                <a16:creationId xmlns:a16="http://schemas.microsoft.com/office/drawing/2014/main" id="{DF63C9AD-AE6E-4512-8171-91612E84CC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68" name="Straight Connector 67">
            <a:extLst>
              <a:ext uri="{FF2B5EF4-FFF2-40B4-BE49-F238E27FC236}">
                <a16:creationId xmlns:a16="http://schemas.microsoft.com/office/drawing/2014/main" id="{FE1A49CE-B63D-457A-A180-1C883E1A63D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graphicFrame>
        <p:nvGraphicFramePr>
          <p:cNvPr id="6" name="Text Placeholder 3">
            <a:extLst>
              <a:ext uri="{FF2B5EF4-FFF2-40B4-BE49-F238E27FC236}">
                <a16:creationId xmlns:a16="http://schemas.microsoft.com/office/drawing/2014/main" id="{FFB1C3D6-9AE0-6A4F-4019-1CEB79F1DD74}"/>
              </a:ext>
            </a:extLst>
          </p:cNvPr>
          <p:cNvGraphicFramePr/>
          <p:nvPr>
            <p:extLst>
              <p:ext uri="{D42A27DB-BD31-4B8C-83A1-F6EECF244321}">
                <p14:modId xmlns:p14="http://schemas.microsoft.com/office/powerpoint/2010/main" val="1864279320"/>
              </p:ext>
            </p:extLst>
          </p:nvPr>
        </p:nvGraphicFramePr>
        <p:xfrm>
          <a:off x="5141913" y="803275"/>
          <a:ext cx="5913437" cy="46370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123079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17424F32-2789-4FF9-8E8A-1252284BF6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2" name="Picture 51">
            <a:extLst>
              <a:ext uri="{FF2B5EF4-FFF2-40B4-BE49-F238E27FC236}">
                <a16:creationId xmlns:a16="http://schemas.microsoft.com/office/drawing/2014/main" id="{D708C46E-BB60-4B97-8327-D3A475C008E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54" name="Straight Connector 53">
            <a:extLst>
              <a:ext uri="{FF2B5EF4-FFF2-40B4-BE49-F238E27FC236}">
                <a16:creationId xmlns:a16="http://schemas.microsoft.com/office/drawing/2014/main" id="{8042755C-F24C-4D08-8E4C-E646382C36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63E94A00-1A92-47F4-9E2D-E51DFF9016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58" name="Rectangle 57">
            <a:extLst>
              <a:ext uri="{FF2B5EF4-FFF2-40B4-BE49-F238E27FC236}">
                <a16:creationId xmlns:a16="http://schemas.microsoft.com/office/drawing/2014/main" id="{32D32A60-013B-47A8-8833-D242408091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AE27932B-B694-4C4C-90D7-A0333A7C5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17915B00-F009-1A76-E0AE-30B05EEED4B0}"/>
              </a:ext>
            </a:extLst>
          </p:cNvPr>
          <p:cNvSpPr>
            <a:spLocks noGrp="1"/>
          </p:cNvSpPr>
          <p:nvPr>
            <p:ph type="title"/>
          </p:nvPr>
        </p:nvSpPr>
        <p:spPr>
          <a:xfrm>
            <a:off x="1451579" y="2303047"/>
            <a:ext cx="3272093" cy="2674198"/>
          </a:xfrm>
        </p:spPr>
        <p:txBody>
          <a:bodyPr vert="horz" lIns="91440" tIns="45720" rIns="91440" bIns="45720" rtlCol="0" anchor="t">
            <a:normAutofit/>
          </a:bodyPr>
          <a:lstStyle/>
          <a:p>
            <a:r>
              <a:rPr lang="en-US" dirty="0"/>
              <a:t>Intersection of sports and government</a:t>
            </a:r>
            <a:endParaRPr lang="en-US"/>
          </a:p>
        </p:txBody>
      </p:sp>
      <p:cxnSp>
        <p:nvCxnSpPr>
          <p:cNvPr id="62" name="Straight Connector 61">
            <a:extLst>
              <a:ext uri="{FF2B5EF4-FFF2-40B4-BE49-F238E27FC236}">
                <a16:creationId xmlns:a16="http://schemas.microsoft.com/office/drawing/2014/main" id="{9EBB0476-5CF0-4F44-8D68-5D42D7AEE4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2146542"/>
            <a:ext cx="327209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64" name="Title 1">
            <a:extLst>
              <a:ext uri="{FF2B5EF4-FFF2-40B4-BE49-F238E27FC236}">
                <a16:creationId xmlns:a16="http://schemas.microsoft.com/office/drawing/2014/main" id="{A9DA474E-6B91-4200-840F-0257B2358A75}"/>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1580" y="3122496"/>
            <a:ext cx="3530157"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dirty="0"/>
          </a:p>
        </p:txBody>
      </p:sp>
      <p:pic>
        <p:nvPicPr>
          <p:cNvPr id="66" name="Picture 65">
            <a:extLst>
              <a:ext uri="{FF2B5EF4-FFF2-40B4-BE49-F238E27FC236}">
                <a16:creationId xmlns:a16="http://schemas.microsoft.com/office/drawing/2014/main" id="{DF63C9AD-AE6E-4512-8171-91612E84CC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68" name="Straight Connector 67">
            <a:extLst>
              <a:ext uri="{FF2B5EF4-FFF2-40B4-BE49-F238E27FC236}">
                <a16:creationId xmlns:a16="http://schemas.microsoft.com/office/drawing/2014/main" id="{FE1A49CE-B63D-457A-A180-1C883E1A63D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graphicFrame>
        <p:nvGraphicFramePr>
          <p:cNvPr id="6" name="Text Placeholder 3">
            <a:extLst>
              <a:ext uri="{FF2B5EF4-FFF2-40B4-BE49-F238E27FC236}">
                <a16:creationId xmlns:a16="http://schemas.microsoft.com/office/drawing/2014/main" id="{FFB1C3D6-9AE0-6A4F-4019-1CEB79F1DD74}"/>
              </a:ext>
            </a:extLst>
          </p:cNvPr>
          <p:cNvGraphicFramePr/>
          <p:nvPr>
            <p:extLst>
              <p:ext uri="{D42A27DB-BD31-4B8C-83A1-F6EECF244321}">
                <p14:modId xmlns:p14="http://schemas.microsoft.com/office/powerpoint/2010/main" val="3178190819"/>
              </p:ext>
            </p:extLst>
          </p:nvPr>
        </p:nvGraphicFramePr>
        <p:xfrm>
          <a:off x="5141913" y="803275"/>
          <a:ext cx="5913437" cy="46370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885465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2D32A60-013B-47A8-8833-D242408091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E27932B-B694-4C4C-90D7-A0333A7C5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A95F9F97-669E-EB30-C0D4-87E1773CC9BF}"/>
              </a:ext>
            </a:extLst>
          </p:cNvPr>
          <p:cNvSpPr>
            <a:spLocks noGrp="1"/>
          </p:cNvSpPr>
          <p:nvPr>
            <p:ph type="title"/>
          </p:nvPr>
        </p:nvSpPr>
        <p:spPr>
          <a:xfrm>
            <a:off x="1451579" y="2303047"/>
            <a:ext cx="3272093" cy="513304"/>
          </a:xfrm>
        </p:spPr>
        <p:txBody>
          <a:bodyPr anchor="t">
            <a:noAutofit/>
          </a:bodyPr>
          <a:lstStyle/>
          <a:p>
            <a:r>
              <a:rPr lang="en-US" sz="2800" dirty="0"/>
              <a:t>transportation</a:t>
            </a:r>
          </a:p>
        </p:txBody>
      </p:sp>
      <p:cxnSp>
        <p:nvCxnSpPr>
          <p:cNvPr id="13" name="Straight Connector 12">
            <a:extLst>
              <a:ext uri="{FF2B5EF4-FFF2-40B4-BE49-F238E27FC236}">
                <a16:creationId xmlns:a16="http://schemas.microsoft.com/office/drawing/2014/main" id="{9EBB0476-5CF0-4F44-8D68-5D42D7AEE4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2146542"/>
            <a:ext cx="327209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5" name="Title 1">
            <a:extLst>
              <a:ext uri="{FF2B5EF4-FFF2-40B4-BE49-F238E27FC236}">
                <a16:creationId xmlns:a16="http://schemas.microsoft.com/office/drawing/2014/main" id="{A9DA474E-6B91-4200-840F-0257B2358A75}"/>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1580" y="3122496"/>
            <a:ext cx="3530157"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dirty="0"/>
          </a:p>
        </p:txBody>
      </p:sp>
      <p:pic>
        <p:nvPicPr>
          <p:cNvPr id="17" name="Picture 16">
            <a:extLst>
              <a:ext uri="{FF2B5EF4-FFF2-40B4-BE49-F238E27FC236}">
                <a16:creationId xmlns:a16="http://schemas.microsoft.com/office/drawing/2014/main" id="{DF63C9AD-AE6E-4512-8171-91612E84CC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9" name="Straight Connector 18">
            <a:extLst>
              <a:ext uri="{FF2B5EF4-FFF2-40B4-BE49-F238E27FC236}">
                <a16:creationId xmlns:a16="http://schemas.microsoft.com/office/drawing/2014/main" id="{FE1A49CE-B63D-457A-A180-1C883E1A63D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A037BAE5-4A55-9674-58F2-8C02A815BD0D}"/>
              </a:ext>
            </a:extLst>
          </p:cNvPr>
          <p:cNvGraphicFramePr>
            <a:graphicFrameLocks noGrp="1"/>
          </p:cNvGraphicFramePr>
          <p:nvPr>
            <p:ph idx="1"/>
            <p:extLst>
              <p:ext uri="{D42A27DB-BD31-4B8C-83A1-F6EECF244321}">
                <p14:modId xmlns:p14="http://schemas.microsoft.com/office/powerpoint/2010/main" val="986100924"/>
              </p:ext>
            </p:extLst>
          </p:nvPr>
        </p:nvGraphicFramePr>
        <p:xfrm>
          <a:off x="5141913" y="803275"/>
          <a:ext cx="5913437" cy="46370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3187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C70BFDB-979D-4D01-8764-154458F98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5FCB5B7-E85D-4C9D-AE9B-2B04C20D7C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19" name="Group 18">
            <a:extLst>
              <a:ext uri="{FF2B5EF4-FFF2-40B4-BE49-F238E27FC236}">
                <a16:creationId xmlns:a16="http://schemas.microsoft.com/office/drawing/2014/main" id="{4C48EA7D-6DFA-4BAB-B557-0D500356BE3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2239" y="482171"/>
            <a:ext cx="4074533" cy="5149101"/>
            <a:chOff x="632239" y="482171"/>
            <a:chExt cx="4074533" cy="5149101"/>
          </a:xfrm>
        </p:grpSpPr>
        <p:sp>
          <p:nvSpPr>
            <p:cNvPr id="20" name="Rectangle 19">
              <a:extLst>
                <a:ext uri="{FF2B5EF4-FFF2-40B4-BE49-F238E27FC236}">
                  <a16:creationId xmlns:a16="http://schemas.microsoft.com/office/drawing/2014/main" id="{0A792C74-3AEF-46D7-BB84-FE0A1C9FDD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239" y="482171"/>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3F01C4D-F010-44B1-B80D-DE6D0036F4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5298" y="812507"/>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66DEDBC9-7E02-4AC1-84C0-28900C560B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7042" y="977965"/>
            <a:ext cx="3124515"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5D8167BA-4647-4588-9EF8-AFA0496DC8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90359" y="1847088"/>
            <a:ext cx="5548039"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B4CFC170-20C8-1CF0-36E6-0B75ABBE4411}"/>
              </a:ext>
            </a:extLst>
          </p:cNvPr>
          <p:cNvSpPr>
            <a:spLocks noGrp="1"/>
          </p:cNvSpPr>
          <p:nvPr>
            <p:ph type="title"/>
          </p:nvPr>
        </p:nvSpPr>
        <p:spPr>
          <a:xfrm>
            <a:off x="5189200" y="785442"/>
            <a:ext cx="5550355" cy="1049235"/>
          </a:xfrm>
        </p:spPr>
        <p:txBody>
          <a:bodyPr>
            <a:normAutofit/>
          </a:bodyPr>
          <a:lstStyle/>
          <a:p>
            <a:r>
              <a:rPr lang="en-US" sz="4000" dirty="0"/>
              <a:t>Guest experience</a:t>
            </a:r>
          </a:p>
        </p:txBody>
      </p:sp>
      <p:pic>
        <p:nvPicPr>
          <p:cNvPr id="7" name="Content Placeholder 6" descr="Downward trend graph with solid fill">
            <a:extLst>
              <a:ext uri="{FF2B5EF4-FFF2-40B4-BE49-F238E27FC236}">
                <a16:creationId xmlns:a16="http://schemas.microsoft.com/office/drawing/2014/main" id="{A0D68619-4FDF-5313-7C0E-6993DE5E3A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85438" y="1649879"/>
            <a:ext cx="2799103" cy="2799103"/>
          </a:xfrm>
          <a:prstGeom prst="rect">
            <a:avLst/>
          </a:prstGeom>
        </p:spPr>
      </p:pic>
      <p:pic>
        <p:nvPicPr>
          <p:cNvPr id="27" name="Picture 26">
            <a:extLst>
              <a:ext uri="{FF2B5EF4-FFF2-40B4-BE49-F238E27FC236}">
                <a16:creationId xmlns:a16="http://schemas.microsoft.com/office/drawing/2014/main" id="{BAC44D98-B853-4420-8ED4-E3792706D41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9" name="Straight Connector 28">
            <a:extLst>
              <a:ext uri="{FF2B5EF4-FFF2-40B4-BE49-F238E27FC236}">
                <a16:creationId xmlns:a16="http://schemas.microsoft.com/office/drawing/2014/main" id="{46625410-A0A9-42B8-96F9-540C7C42CB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D820B0B-0784-A3F9-989A-BE2B3BAA4324}"/>
              </a:ext>
            </a:extLst>
          </p:cNvPr>
          <p:cNvSpPr txBox="1"/>
          <p:nvPr/>
        </p:nvSpPr>
        <p:spPr>
          <a:xfrm>
            <a:off x="5207322" y="2520555"/>
            <a:ext cx="2996461" cy="2246769"/>
          </a:xfrm>
          <a:prstGeom prst="rect">
            <a:avLst/>
          </a:prstGeom>
          <a:noFill/>
        </p:spPr>
        <p:txBody>
          <a:bodyPr wrap="none" rtlCol="0">
            <a:spAutoFit/>
          </a:bodyPr>
          <a:lstStyle/>
          <a:p>
            <a:r>
              <a:rPr lang="en-US" sz="2800" dirty="0"/>
              <a:t>CONGESTION</a:t>
            </a:r>
          </a:p>
          <a:p>
            <a:endParaRPr lang="en-US" sz="2800" dirty="0"/>
          </a:p>
          <a:p>
            <a:r>
              <a:rPr lang="en-US" sz="2800" dirty="0"/>
              <a:t>FREEWAY ACCESS</a:t>
            </a:r>
          </a:p>
          <a:p>
            <a:endParaRPr lang="en-US" sz="2800" dirty="0"/>
          </a:p>
          <a:p>
            <a:r>
              <a:rPr lang="en-US" sz="2800" dirty="0"/>
              <a:t>PARKING</a:t>
            </a:r>
          </a:p>
        </p:txBody>
      </p:sp>
      <p:sp>
        <p:nvSpPr>
          <p:cNvPr id="11" name="TextBox 10">
            <a:extLst>
              <a:ext uri="{FF2B5EF4-FFF2-40B4-BE49-F238E27FC236}">
                <a16:creationId xmlns:a16="http://schemas.microsoft.com/office/drawing/2014/main" id="{5A0D4EFA-7A27-A07C-DA5A-8CD0AB0032A6}"/>
              </a:ext>
            </a:extLst>
          </p:cNvPr>
          <p:cNvSpPr txBox="1"/>
          <p:nvPr/>
        </p:nvSpPr>
        <p:spPr>
          <a:xfrm>
            <a:off x="8611404" y="2520554"/>
            <a:ext cx="2948357" cy="2246769"/>
          </a:xfrm>
          <a:prstGeom prst="rect">
            <a:avLst/>
          </a:prstGeom>
          <a:noFill/>
        </p:spPr>
        <p:txBody>
          <a:bodyPr wrap="square">
            <a:spAutoFit/>
          </a:bodyPr>
          <a:lstStyle/>
          <a:p>
            <a:r>
              <a:rPr lang="en-US" sz="2800" dirty="0"/>
              <a:t>VEHICLE FLOW</a:t>
            </a:r>
          </a:p>
          <a:p>
            <a:endParaRPr lang="en-US" sz="2800" dirty="0"/>
          </a:p>
          <a:p>
            <a:r>
              <a:rPr lang="en-US" sz="2800" dirty="0"/>
              <a:t>TRANSIT SAFETY</a:t>
            </a:r>
          </a:p>
          <a:p>
            <a:endParaRPr lang="en-US" sz="2800" dirty="0"/>
          </a:p>
          <a:p>
            <a:r>
              <a:rPr lang="en-US" sz="2800" dirty="0"/>
              <a:t>EGRESS TIMES</a:t>
            </a:r>
          </a:p>
        </p:txBody>
      </p:sp>
    </p:spTree>
    <p:extLst>
      <p:ext uri="{BB962C8B-B14F-4D97-AF65-F5344CB8AC3E}">
        <p14:creationId xmlns:p14="http://schemas.microsoft.com/office/powerpoint/2010/main" val="425656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8220" name="Rectangle 8219">
            <a:extLst>
              <a:ext uri="{FF2B5EF4-FFF2-40B4-BE49-F238E27FC236}">
                <a16:creationId xmlns:a16="http://schemas.microsoft.com/office/drawing/2014/main" id="{1669046F-5838-4C7A-BBE8-A77F40FD9C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22" name="Rectangle 8221">
            <a:extLst>
              <a:ext uri="{FF2B5EF4-FFF2-40B4-BE49-F238E27FC236}">
                <a16:creationId xmlns:a16="http://schemas.microsoft.com/office/drawing/2014/main" id="{2D5E6CDB-92ED-43A1-9491-C46E2C8E99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8224" name="Group 8223">
            <a:extLst>
              <a:ext uri="{FF2B5EF4-FFF2-40B4-BE49-F238E27FC236}">
                <a16:creationId xmlns:a16="http://schemas.microsoft.com/office/drawing/2014/main" id="{EBB966BC-DC49-4138-8DEF-B1CD1303392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2237" y="482171"/>
            <a:ext cx="6104331" cy="5149101"/>
            <a:chOff x="632237" y="482171"/>
            <a:chExt cx="6104331" cy="5149101"/>
          </a:xfrm>
        </p:grpSpPr>
        <p:sp>
          <p:nvSpPr>
            <p:cNvPr id="8225" name="Rectangle 8224">
              <a:extLst>
                <a:ext uri="{FF2B5EF4-FFF2-40B4-BE49-F238E27FC236}">
                  <a16:creationId xmlns:a16="http://schemas.microsoft.com/office/drawing/2014/main" id="{EDD0BD06-EC5B-4F0E-A221-562BC2BA6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237" y="482171"/>
              <a:ext cx="6104331"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26" name="Rectangle 8225">
              <a:extLst>
                <a:ext uri="{FF2B5EF4-FFF2-40B4-BE49-F238E27FC236}">
                  <a16:creationId xmlns:a16="http://schemas.microsoft.com/office/drawing/2014/main" id="{634200B3-EC47-4A5B-A640-7118BF6AD2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5296" y="812507"/>
              <a:ext cx="5471355"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228" name="Rectangle 8227">
            <a:extLst>
              <a:ext uri="{FF2B5EF4-FFF2-40B4-BE49-F238E27FC236}">
                <a16:creationId xmlns:a16="http://schemas.microsoft.com/office/drawing/2014/main" id="{23B9DAF8-7DB4-40CB-85F8-7E02F95C6C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7042" y="984450"/>
            <a:ext cx="5145580"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230" name="Straight Connector 8229">
            <a:extLst>
              <a:ext uri="{FF2B5EF4-FFF2-40B4-BE49-F238E27FC236}">
                <a16:creationId xmlns:a16="http://schemas.microsoft.com/office/drawing/2014/main" id="{606AED2C-61BA-485C-9DD4-B23B6280F9D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8029" y="1847088"/>
            <a:ext cx="3520368"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DBE039EC-4ACE-F4F8-58FB-F659E2AC0EC9}"/>
              </a:ext>
            </a:extLst>
          </p:cNvPr>
          <p:cNvSpPr>
            <a:spLocks noGrp="1"/>
          </p:cNvSpPr>
          <p:nvPr>
            <p:ph type="title"/>
          </p:nvPr>
        </p:nvSpPr>
        <p:spPr>
          <a:xfrm>
            <a:off x="7218029" y="1024444"/>
            <a:ext cx="4028674" cy="552140"/>
          </a:xfrm>
        </p:spPr>
        <p:txBody>
          <a:bodyPr vert="horz" lIns="91440" tIns="45720" rIns="91440" bIns="45720" rtlCol="0" anchor="t">
            <a:normAutofit/>
          </a:bodyPr>
          <a:lstStyle/>
          <a:p>
            <a:r>
              <a:rPr lang="en-US" dirty="0"/>
              <a:t>Carbon emissions</a:t>
            </a:r>
          </a:p>
        </p:txBody>
      </p:sp>
      <p:pic>
        <p:nvPicPr>
          <p:cNvPr id="8194" name="Picture 2">
            <a:extLst>
              <a:ext uri="{FF2B5EF4-FFF2-40B4-BE49-F238E27FC236}">
                <a16:creationId xmlns:a16="http://schemas.microsoft.com/office/drawing/2014/main" id="{C705A272-A0E2-BE78-D7F7-ED55489AD52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50711" y="1116345"/>
            <a:ext cx="3866172" cy="38661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AA9255D-4DF5-F9F4-28CE-36FE4DD70291}"/>
              </a:ext>
            </a:extLst>
          </p:cNvPr>
          <p:cNvSpPr txBox="1"/>
          <p:nvPr/>
        </p:nvSpPr>
        <p:spPr>
          <a:xfrm>
            <a:off x="7218028" y="2015733"/>
            <a:ext cx="4341735" cy="1038326"/>
          </a:xfrm>
          <a:prstGeom prst="rect">
            <a:avLst/>
          </a:prstGeom>
        </p:spPr>
        <p:txBody>
          <a:bodyPr vert="horz" lIns="91440" tIns="45720" rIns="91440" bIns="45720" rtlCol="0" anchor="t">
            <a:noAutofit/>
          </a:bodyPr>
          <a:lstStyle/>
          <a:p>
            <a:pPr indent="-228600" defTabSz="914400">
              <a:lnSpc>
                <a:spcPct val="120000"/>
              </a:lnSpc>
              <a:spcAft>
                <a:spcPts val="600"/>
              </a:spcAft>
              <a:buClr>
                <a:schemeClr val="accent1"/>
              </a:buClr>
              <a:buSzPct val="100000"/>
              <a:buFont typeface="Arial" panose="020B0604020202020204" pitchFamily="34" charset="0"/>
              <a:buChar char="•"/>
            </a:pPr>
            <a:r>
              <a:rPr lang="en-US" sz="2400" dirty="0"/>
              <a:t>28% From Transportation</a:t>
            </a:r>
          </a:p>
          <a:p>
            <a:pPr indent="-228600" defTabSz="914400">
              <a:lnSpc>
                <a:spcPct val="120000"/>
              </a:lnSpc>
              <a:spcAft>
                <a:spcPts val="600"/>
              </a:spcAft>
              <a:buClr>
                <a:schemeClr val="accent1"/>
              </a:buClr>
              <a:buSzPct val="100000"/>
              <a:buFont typeface="Arial" panose="020B0604020202020204" pitchFamily="34" charset="0"/>
              <a:buChar char="•"/>
            </a:pPr>
            <a:r>
              <a:rPr lang="en-US" sz="2400" dirty="0"/>
              <a:t>75% From Vehicle Transport</a:t>
            </a:r>
          </a:p>
        </p:txBody>
      </p:sp>
      <p:pic>
        <p:nvPicPr>
          <p:cNvPr id="8232" name="Picture 8231">
            <a:extLst>
              <a:ext uri="{FF2B5EF4-FFF2-40B4-BE49-F238E27FC236}">
                <a16:creationId xmlns:a16="http://schemas.microsoft.com/office/drawing/2014/main" id="{7EFCF05C-6070-460B-8E60-12BE3EFD19F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8234" name="Straight Connector 8233">
            <a:extLst>
              <a:ext uri="{FF2B5EF4-FFF2-40B4-BE49-F238E27FC236}">
                <a16:creationId xmlns:a16="http://schemas.microsoft.com/office/drawing/2014/main" id="{CFD731F1-726F-453E-9516-3058095DE9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BA0251C-093B-2528-699B-03734A9EBAB9}"/>
              </a:ext>
            </a:extLst>
          </p:cNvPr>
          <p:cNvSpPr txBox="1"/>
          <p:nvPr/>
        </p:nvSpPr>
        <p:spPr>
          <a:xfrm>
            <a:off x="8108499" y="3429000"/>
            <a:ext cx="2247731" cy="1569660"/>
          </a:xfrm>
          <a:prstGeom prst="rect">
            <a:avLst/>
          </a:prstGeom>
          <a:noFill/>
        </p:spPr>
        <p:txBody>
          <a:bodyPr wrap="none" rtlCol="0">
            <a:spAutoFit/>
          </a:bodyPr>
          <a:lstStyle/>
          <a:p>
            <a:r>
              <a:rPr lang="en-US" sz="9600" dirty="0"/>
              <a:t>73%</a:t>
            </a:r>
          </a:p>
        </p:txBody>
      </p:sp>
      <p:sp>
        <p:nvSpPr>
          <p:cNvPr id="6" name="TextBox 5">
            <a:extLst>
              <a:ext uri="{FF2B5EF4-FFF2-40B4-BE49-F238E27FC236}">
                <a16:creationId xmlns:a16="http://schemas.microsoft.com/office/drawing/2014/main" id="{21202439-6E52-FEA4-E86C-BB7FC6BEA0F3}"/>
              </a:ext>
            </a:extLst>
          </p:cNvPr>
          <p:cNvSpPr txBox="1"/>
          <p:nvPr/>
        </p:nvSpPr>
        <p:spPr>
          <a:xfrm>
            <a:off x="7398338" y="4762472"/>
            <a:ext cx="3668055" cy="369332"/>
          </a:xfrm>
          <a:prstGeom prst="rect">
            <a:avLst/>
          </a:prstGeom>
          <a:noFill/>
        </p:spPr>
        <p:txBody>
          <a:bodyPr wrap="none" rtlCol="0">
            <a:spAutoFit/>
          </a:bodyPr>
          <a:lstStyle/>
          <a:p>
            <a:r>
              <a:rPr lang="en-US" dirty="0"/>
              <a:t>Percentage of Total Carbon Footprint</a:t>
            </a:r>
          </a:p>
        </p:txBody>
      </p:sp>
    </p:spTree>
    <p:extLst>
      <p:ext uri="{BB962C8B-B14F-4D97-AF65-F5344CB8AC3E}">
        <p14:creationId xmlns:p14="http://schemas.microsoft.com/office/powerpoint/2010/main" val="2335685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par>
                          <p:cTn id="13" fill="hold">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linds(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322CB-0C4A-500B-6FE0-E02D11741C19}"/>
              </a:ext>
            </a:extLst>
          </p:cNvPr>
          <p:cNvSpPr>
            <a:spLocks noGrp="1"/>
          </p:cNvSpPr>
          <p:nvPr>
            <p:ph type="title"/>
          </p:nvPr>
        </p:nvSpPr>
        <p:spPr>
          <a:xfrm>
            <a:off x="1451579" y="804519"/>
            <a:ext cx="9603275" cy="1049235"/>
          </a:xfrm>
        </p:spPr>
        <p:txBody>
          <a:bodyPr>
            <a:noAutofit/>
          </a:bodyPr>
          <a:lstStyle/>
          <a:p>
            <a:r>
              <a:rPr lang="en-US" sz="3600" dirty="0"/>
              <a:t>Statewide Economic Competitiveness</a:t>
            </a:r>
            <a:br>
              <a:rPr lang="en-US" sz="3600" dirty="0"/>
            </a:br>
            <a:endParaRPr lang="en-US" sz="3600" dirty="0"/>
          </a:p>
        </p:txBody>
      </p:sp>
      <p:sp>
        <p:nvSpPr>
          <p:cNvPr id="3" name="Content Placeholder 2">
            <a:extLst>
              <a:ext uri="{FF2B5EF4-FFF2-40B4-BE49-F238E27FC236}">
                <a16:creationId xmlns:a16="http://schemas.microsoft.com/office/drawing/2014/main" id="{A9D114D1-90BD-9E2D-6D95-81389E2C45F9}"/>
              </a:ext>
            </a:extLst>
          </p:cNvPr>
          <p:cNvSpPr>
            <a:spLocks noGrp="1"/>
          </p:cNvSpPr>
          <p:nvPr>
            <p:ph idx="1"/>
          </p:nvPr>
        </p:nvSpPr>
        <p:spPr/>
        <p:txBody>
          <a:bodyPr>
            <a:noAutofit/>
          </a:bodyPr>
          <a:lstStyle/>
          <a:p>
            <a:pPr marL="0" indent="0">
              <a:buNone/>
            </a:pPr>
            <a:r>
              <a:rPr lang="en-US" sz="2800" dirty="0"/>
              <a:t>“Congestion in the Portland metro area is having a major impact on the economic vitality of all regions. It not only creates challenges for commuters and businesses in the metro area, it also makes it difficult for producers across the state to move their goods into and through Portland in a predictable, reliable, and timely fashion."</a:t>
            </a:r>
          </a:p>
        </p:txBody>
      </p:sp>
      <p:sp>
        <p:nvSpPr>
          <p:cNvPr id="5" name="TextBox 4">
            <a:extLst>
              <a:ext uri="{FF2B5EF4-FFF2-40B4-BE49-F238E27FC236}">
                <a16:creationId xmlns:a16="http://schemas.microsoft.com/office/drawing/2014/main" id="{CF738720-41AF-8024-79C2-9275E255137E}"/>
              </a:ext>
            </a:extLst>
          </p:cNvPr>
          <p:cNvSpPr txBox="1"/>
          <p:nvPr/>
        </p:nvSpPr>
        <p:spPr>
          <a:xfrm>
            <a:off x="6951643" y="5628323"/>
            <a:ext cx="4103211" cy="261610"/>
          </a:xfrm>
          <a:prstGeom prst="rect">
            <a:avLst/>
          </a:prstGeom>
          <a:noFill/>
        </p:spPr>
        <p:txBody>
          <a:bodyPr wrap="square">
            <a:spAutoFit/>
          </a:bodyPr>
          <a:lstStyle/>
          <a:p>
            <a:r>
              <a:rPr lang="en-US" sz="1100" dirty="0"/>
              <a:t>One Oregon: a Vision for Oregon’s Transportation System - 2016</a:t>
            </a:r>
          </a:p>
        </p:txBody>
      </p:sp>
    </p:spTree>
    <p:extLst>
      <p:ext uri="{BB962C8B-B14F-4D97-AF65-F5344CB8AC3E}">
        <p14:creationId xmlns:p14="http://schemas.microsoft.com/office/powerpoint/2010/main" val="3495566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82E7304-2AC2-4A5C-924D-A6AC3FFC5E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5F9F97-669E-EB30-C0D4-87E1773CC9BF}"/>
              </a:ext>
            </a:extLst>
          </p:cNvPr>
          <p:cNvSpPr>
            <a:spLocks noGrp="1"/>
          </p:cNvSpPr>
          <p:nvPr>
            <p:ph type="title"/>
          </p:nvPr>
        </p:nvSpPr>
        <p:spPr>
          <a:xfrm>
            <a:off x="1451579" y="804519"/>
            <a:ext cx="9603275" cy="1049235"/>
          </a:xfrm>
        </p:spPr>
        <p:txBody>
          <a:bodyPr>
            <a:normAutofit/>
          </a:bodyPr>
          <a:lstStyle/>
          <a:p>
            <a:r>
              <a:rPr lang="en-US" dirty="0"/>
              <a:t>Sports betting to professional teams</a:t>
            </a:r>
          </a:p>
        </p:txBody>
      </p:sp>
      <p:cxnSp>
        <p:nvCxnSpPr>
          <p:cNvPr id="11" name="Straight Connector 10">
            <a:extLst>
              <a:ext uri="{FF2B5EF4-FFF2-40B4-BE49-F238E27FC236}">
                <a16:creationId xmlns:a16="http://schemas.microsoft.com/office/drawing/2014/main" id="{D259FEF2-F6A5-442F-BA10-4E39EECD0AB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1853754"/>
            <a:ext cx="960327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3" name="Rectangle 12">
            <a:extLst>
              <a:ext uri="{FF2B5EF4-FFF2-40B4-BE49-F238E27FC236}">
                <a16:creationId xmlns:a16="http://schemas.microsoft.com/office/drawing/2014/main" id="{A3C183B1-1D4B-4E3D-A02E-A426E3BFA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aphicFrame>
        <p:nvGraphicFramePr>
          <p:cNvPr id="5" name="Content Placeholder 2">
            <a:extLst>
              <a:ext uri="{FF2B5EF4-FFF2-40B4-BE49-F238E27FC236}">
                <a16:creationId xmlns:a16="http://schemas.microsoft.com/office/drawing/2014/main" id="{74736326-091F-B9EE-6609-33A1EA00ACFC}"/>
              </a:ext>
            </a:extLst>
          </p:cNvPr>
          <p:cNvGraphicFramePr>
            <a:graphicFrameLocks noGrp="1"/>
          </p:cNvGraphicFramePr>
          <p:nvPr>
            <p:ph idx="1"/>
            <p:extLst>
              <p:ext uri="{D42A27DB-BD31-4B8C-83A1-F6EECF244321}">
                <p14:modId xmlns:p14="http://schemas.microsoft.com/office/powerpoint/2010/main" val="3522278705"/>
              </p:ext>
            </p:extLst>
          </p:nvPr>
        </p:nvGraphicFramePr>
        <p:xfrm>
          <a:off x="1450975" y="2331497"/>
          <a:ext cx="9604375" cy="37232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54595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Several different sports balls&#10;&#10;Description automatically generated">
            <a:extLst>
              <a:ext uri="{FF2B5EF4-FFF2-40B4-BE49-F238E27FC236}">
                <a16:creationId xmlns:a16="http://schemas.microsoft.com/office/drawing/2014/main" id="{8BF9FBD0-8CCC-08A3-46F2-CFE418BD2D1F}"/>
              </a:ext>
            </a:extLst>
          </p:cNvPr>
          <p:cNvPicPr>
            <a:picLocks noChangeAspect="1"/>
          </p:cNvPicPr>
          <p:nvPr/>
        </p:nvPicPr>
        <p:blipFill rotWithShape="1">
          <a:blip r:embed="rId2">
            <a:alphaModFix amt="50000"/>
            <a:extLst>
              <a:ext uri="{837473B0-CC2E-450A-ABE3-18F120FF3D39}">
                <a1611:picAttrSrcUrl xmlns:a1611="http://schemas.microsoft.com/office/drawing/2016/11/main" r:id="rId3"/>
              </a:ext>
            </a:extLst>
          </a:blip>
          <a:srcRect t="1028" r="-1" b="23969"/>
          <a:stretch/>
        </p:blipFill>
        <p:spPr>
          <a:xfrm>
            <a:off x="0" y="10"/>
            <a:ext cx="12191695" cy="6857990"/>
          </a:xfrm>
          <a:prstGeom prst="rect">
            <a:avLst/>
          </a:prstGeom>
        </p:spPr>
      </p:pic>
      <p:sp>
        <p:nvSpPr>
          <p:cNvPr id="14"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16"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18" name="Rectangle 17">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cxnSp>
        <p:nvCxnSpPr>
          <p:cNvPr id="20" name="Straight Connector 19">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22"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8" name="TextBox 7">
            <a:extLst>
              <a:ext uri="{FF2B5EF4-FFF2-40B4-BE49-F238E27FC236}">
                <a16:creationId xmlns:a16="http://schemas.microsoft.com/office/drawing/2014/main" id="{03CC3744-9E1D-64E6-D8D1-CC26314D1846}"/>
              </a:ext>
            </a:extLst>
          </p:cNvPr>
          <p:cNvSpPr txBox="1"/>
          <p:nvPr/>
        </p:nvSpPr>
        <p:spPr>
          <a:xfrm>
            <a:off x="1374965" y="2705724"/>
            <a:ext cx="1904367" cy="1446550"/>
          </a:xfrm>
          <a:prstGeom prst="rect">
            <a:avLst/>
          </a:prstGeom>
          <a:noFill/>
        </p:spPr>
        <p:txBody>
          <a:bodyPr wrap="none" rtlCol="0">
            <a:spAutoFit/>
          </a:bodyPr>
          <a:lstStyle/>
          <a:p>
            <a:pPr algn="ctr"/>
            <a:r>
              <a:rPr lang="en-US" sz="4400" dirty="0"/>
              <a:t>CHRIS</a:t>
            </a:r>
          </a:p>
          <a:p>
            <a:pPr algn="ctr"/>
            <a:r>
              <a:rPr lang="en-US" sz="4400" dirty="0"/>
              <a:t>OXLEY</a:t>
            </a:r>
          </a:p>
        </p:txBody>
      </p:sp>
      <p:sp>
        <p:nvSpPr>
          <p:cNvPr id="10" name="TextBox 9">
            <a:extLst>
              <a:ext uri="{FF2B5EF4-FFF2-40B4-BE49-F238E27FC236}">
                <a16:creationId xmlns:a16="http://schemas.microsoft.com/office/drawing/2014/main" id="{BB0E0F6C-52B3-DA7D-BC96-65541BC60A69}"/>
              </a:ext>
            </a:extLst>
          </p:cNvPr>
          <p:cNvSpPr txBox="1"/>
          <p:nvPr/>
        </p:nvSpPr>
        <p:spPr>
          <a:xfrm>
            <a:off x="6283744" y="1228397"/>
            <a:ext cx="3836307" cy="4524315"/>
          </a:xfrm>
          <a:prstGeom prst="rect">
            <a:avLst/>
          </a:prstGeom>
          <a:noFill/>
        </p:spPr>
        <p:txBody>
          <a:bodyPr wrap="none" rtlCol="0">
            <a:spAutoFit/>
          </a:bodyPr>
          <a:lstStyle/>
          <a:p>
            <a:pPr algn="ctr"/>
            <a:r>
              <a:rPr lang="en-US" sz="4800" i="1" dirty="0"/>
              <a:t>HELLO!</a:t>
            </a:r>
          </a:p>
          <a:p>
            <a:pPr algn="ctr"/>
            <a:r>
              <a:rPr lang="en-US" sz="4000" dirty="0"/>
              <a:t> </a:t>
            </a:r>
          </a:p>
          <a:p>
            <a:pPr algn="ctr"/>
            <a:r>
              <a:rPr lang="en-US" sz="4000" dirty="0"/>
              <a:t>ECONOMIC </a:t>
            </a:r>
          </a:p>
          <a:p>
            <a:pPr algn="ctr"/>
            <a:r>
              <a:rPr lang="en-US" sz="4000" dirty="0"/>
              <a:t>DEVELOPMENT </a:t>
            </a:r>
          </a:p>
          <a:p>
            <a:pPr algn="ctr"/>
            <a:r>
              <a:rPr lang="en-US" sz="4000" dirty="0"/>
              <a:t>ASSOCIATION</a:t>
            </a:r>
          </a:p>
          <a:p>
            <a:pPr algn="ctr"/>
            <a:r>
              <a:rPr lang="en-US" sz="4000" dirty="0"/>
              <a:t> OF </a:t>
            </a:r>
          </a:p>
          <a:p>
            <a:pPr algn="ctr"/>
            <a:r>
              <a:rPr lang="en-US" sz="4000" dirty="0"/>
              <a:t>OREGON</a:t>
            </a:r>
          </a:p>
        </p:txBody>
      </p:sp>
    </p:spTree>
    <p:extLst>
      <p:ext uri="{BB962C8B-B14F-4D97-AF65-F5344CB8AC3E}">
        <p14:creationId xmlns:p14="http://schemas.microsoft.com/office/powerpoint/2010/main" val="591094421"/>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3" name="Picture 12">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5" name="Straight Connector 14">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9D4B225-18E9-4C5B-94D8-2ABE6D161E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9" name="Rectangle 18">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Puzzle pieces">
            <a:extLst>
              <a:ext uri="{FF2B5EF4-FFF2-40B4-BE49-F238E27FC236}">
                <a16:creationId xmlns:a16="http://schemas.microsoft.com/office/drawing/2014/main" id="{9D1BE735-117F-C487-29EA-4B74561F6706}"/>
              </a:ext>
            </a:extLst>
          </p:cNvPr>
          <p:cNvPicPr>
            <a:picLocks noChangeAspect="1"/>
          </p:cNvPicPr>
          <p:nvPr/>
        </p:nvPicPr>
        <p:blipFill rotWithShape="1">
          <a:blip r:embed="rId4">
            <a:alphaModFix amt="50000"/>
          </a:blip>
          <a:srcRect t="4792" r="-1" b="10619"/>
          <a:stretch/>
        </p:blipFill>
        <p:spPr>
          <a:xfrm>
            <a:off x="305" y="11440"/>
            <a:ext cx="12191695" cy="6857990"/>
          </a:xfrm>
          <a:prstGeom prst="rect">
            <a:avLst/>
          </a:prstGeom>
        </p:spPr>
      </p:pic>
      <p:sp>
        <p:nvSpPr>
          <p:cNvPr id="21"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23"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25" name="Rectangle 24">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 name="TextBox 2">
            <a:extLst>
              <a:ext uri="{FF2B5EF4-FFF2-40B4-BE49-F238E27FC236}">
                <a16:creationId xmlns:a16="http://schemas.microsoft.com/office/drawing/2014/main" id="{122A4FBB-5E60-8FAE-5598-57E77FB1719B}"/>
              </a:ext>
            </a:extLst>
          </p:cNvPr>
          <p:cNvSpPr txBox="1"/>
          <p:nvPr/>
        </p:nvSpPr>
        <p:spPr>
          <a:xfrm>
            <a:off x="683666" y="729586"/>
            <a:ext cx="3566022" cy="5474661"/>
          </a:xfrm>
          <a:prstGeom prst="rect">
            <a:avLst/>
          </a:prstGeom>
        </p:spPr>
        <p:txBody>
          <a:bodyPr vert="horz" lIns="91440" tIns="45720" rIns="91440" bIns="45720" rtlCol="0" anchor="ctr">
            <a:normAutofit lnSpcReduction="10000"/>
          </a:bodyPr>
          <a:lstStyle/>
          <a:p>
            <a:pPr marL="0" marR="0" defTabSz="914400">
              <a:lnSpc>
                <a:spcPct val="90000"/>
              </a:lnSpc>
              <a:spcBef>
                <a:spcPct val="0"/>
              </a:spcBef>
              <a:spcAft>
                <a:spcPts val="600"/>
              </a:spcAft>
            </a:pPr>
            <a:r>
              <a:rPr lang="en-US" sz="3200" u="none" strike="noStrike" cap="all" dirty="0">
                <a:latin typeface="+mj-lt"/>
                <a:ea typeface="+mj-ea"/>
                <a:cs typeface="+mj-cs"/>
              </a:rPr>
              <a:t>The Lottery transferred $909 million to Oregon’s Economic Development Fund.</a:t>
            </a:r>
          </a:p>
          <a:p>
            <a:pPr marL="0" marR="0" defTabSz="914400">
              <a:lnSpc>
                <a:spcPct val="90000"/>
              </a:lnSpc>
              <a:spcBef>
                <a:spcPct val="0"/>
              </a:spcBef>
              <a:spcAft>
                <a:spcPts val="600"/>
              </a:spcAft>
            </a:pPr>
            <a:r>
              <a:rPr lang="en-US" sz="3200" u="none" strike="noStrike" cap="all" dirty="0">
                <a:latin typeface="+mj-lt"/>
                <a:ea typeface="+mj-ea"/>
                <a:cs typeface="+mj-cs"/>
              </a:rPr>
              <a:t> </a:t>
            </a:r>
          </a:p>
          <a:p>
            <a:pPr marL="0" marR="0" defTabSz="914400">
              <a:lnSpc>
                <a:spcPct val="90000"/>
              </a:lnSpc>
              <a:spcBef>
                <a:spcPct val="0"/>
              </a:spcBef>
              <a:spcAft>
                <a:spcPts val="600"/>
              </a:spcAft>
            </a:pPr>
            <a:r>
              <a:rPr lang="en-US" sz="3200" u="none" strike="noStrike" cap="all" dirty="0">
                <a:latin typeface="+mj-lt"/>
                <a:ea typeface="+mj-ea"/>
                <a:cs typeface="+mj-cs"/>
              </a:rPr>
              <a:t>Lottery revenue is distributed as follows:</a:t>
            </a:r>
          </a:p>
        </p:txBody>
      </p:sp>
      <p:cxnSp>
        <p:nvCxnSpPr>
          <p:cNvPr id="27" name="Straight Connector 26">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5FC2280-2C11-E96B-1890-240B13BBB5F2}"/>
              </a:ext>
            </a:extLst>
          </p:cNvPr>
          <p:cNvSpPr txBox="1"/>
          <p:nvPr/>
        </p:nvSpPr>
        <p:spPr>
          <a:xfrm>
            <a:off x="4976636" y="1193800"/>
            <a:ext cx="6085091" cy="4699000"/>
          </a:xfrm>
          <a:prstGeom prst="rect">
            <a:avLst/>
          </a:prstGeom>
        </p:spPr>
        <p:txBody>
          <a:bodyPr vert="horz" lIns="91440" tIns="45720" rIns="91440" bIns="45720" rtlCol="0" anchor="ctr">
            <a:normAutofit/>
          </a:bodyPr>
          <a:lstStyle/>
          <a:p>
            <a:pPr marR="0" defTabSz="914400">
              <a:lnSpc>
                <a:spcPct val="120000"/>
              </a:lnSpc>
              <a:spcBef>
                <a:spcPts val="0"/>
              </a:spcBef>
              <a:spcAft>
                <a:spcPts val="600"/>
              </a:spcAft>
              <a:buClr>
                <a:schemeClr val="accent1"/>
              </a:buClr>
              <a:buSzPct val="100000"/>
            </a:pPr>
            <a:r>
              <a:rPr lang="en-US" sz="2800" b="0" i="0" u="none" strike="noStrike" dirty="0"/>
              <a:t>1</a:t>
            </a:r>
            <a:r>
              <a:rPr lang="en-US" sz="2800" dirty="0"/>
              <a:t>. </a:t>
            </a:r>
            <a:r>
              <a:rPr lang="en-US" sz="2800" b="0" i="0" u="none" strike="noStrike" dirty="0"/>
              <a:t>    53% Public Schools</a:t>
            </a:r>
          </a:p>
          <a:p>
            <a:pPr marR="0" defTabSz="914400">
              <a:lnSpc>
                <a:spcPct val="120000"/>
              </a:lnSpc>
              <a:spcBef>
                <a:spcPts val="0"/>
              </a:spcBef>
              <a:spcAft>
                <a:spcPts val="600"/>
              </a:spcAft>
              <a:buClr>
                <a:schemeClr val="accent1"/>
              </a:buClr>
              <a:buSzPct val="100000"/>
            </a:pPr>
            <a:r>
              <a:rPr lang="en-US" sz="2800" b="0" i="0" u="none" strike="noStrike" dirty="0"/>
              <a:t>2.    25.5% Job Creation</a:t>
            </a:r>
          </a:p>
          <a:p>
            <a:pPr marR="0" defTabSz="914400">
              <a:lnSpc>
                <a:spcPct val="120000"/>
              </a:lnSpc>
              <a:spcBef>
                <a:spcPts val="0"/>
              </a:spcBef>
              <a:spcAft>
                <a:spcPts val="600"/>
              </a:spcAft>
              <a:buClr>
                <a:schemeClr val="accent1"/>
              </a:buClr>
              <a:buSzPct val="100000"/>
            </a:pPr>
            <a:r>
              <a:rPr lang="en-US" sz="2800" b="0" i="0" u="none" strike="noStrike" dirty="0"/>
              <a:t>3.    7.5% State Parks</a:t>
            </a:r>
          </a:p>
          <a:p>
            <a:pPr marR="0" defTabSz="914400">
              <a:lnSpc>
                <a:spcPct val="120000"/>
              </a:lnSpc>
              <a:spcBef>
                <a:spcPts val="0"/>
              </a:spcBef>
              <a:spcAft>
                <a:spcPts val="600"/>
              </a:spcAft>
              <a:buClr>
                <a:schemeClr val="accent1"/>
              </a:buClr>
              <a:buSzPct val="100000"/>
            </a:pPr>
            <a:r>
              <a:rPr lang="en-US" sz="2800" b="0" i="0" u="none" strike="noStrike" dirty="0"/>
              <a:t>4.    7.5% Natural Habitats</a:t>
            </a:r>
          </a:p>
          <a:p>
            <a:pPr marR="0" defTabSz="914400">
              <a:lnSpc>
                <a:spcPct val="120000"/>
              </a:lnSpc>
              <a:spcBef>
                <a:spcPts val="0"/>
              </a:spcBef>
              <a:spcAft>
                <a:spcPts val="600"/>
              </a:spcAft>
              <a:buClr>
                <a:schemeClr val="accent1"/>
              </a:buClr>
              <a:buSzPct val="100000"/>
            </a:pPr>
            <a:r>
              <a:rPr lang="en-US" sz="2800" b="0" i="0" u="none" strike="noStrike" dirty="0"/>
              <a:t>5.    4% Outdoor Schools</a:t>
            </a:r>
          </a:p>
          <a:p>
            <a:pPr marR="0" defTabSz="914400">
              <a:lnSpc>
                <a:spcPct val="120000"/>
              </a:lnSpc>
              <a:spcBef>
                <a:spcPts val="0"/>
              </a:spcBef>
              <a:spcAft>
                <a:spcPts val="600"/>
              </a:spcAft>
              <a:buClr>
                <a:schemeClr val="accent1"/>
              </a:buClr>
              <a:buSzPct val="100000"/>
            </a:pPr>
            <a:r>
              <a:rPr lang="en-US" sz="2800" b="0" i="0" u="none" strike="noStrike" dirty="0"/>
              <a:t>6.    1.5% Veteran Services</a:t>
            </a:r>
          </a:p>
          <a:p>
            <a:pPr marR="0" defTabSz="914400">
              <a:lnSpc>
                <a:spcPct val="120000"/>
              </a:lnSpc>
              <a:spcBef>
                <a:spcPts val="0"/>
              </a:spcBef>
              <a:spcAft>
                <a:spcPts val="600"/>
              </a:spcAft>
              <a:buClr>
                <a:schemeClr val="accent1"/>
              </a:buClr>
              <a:buSzPct val="100000"/>
            </a:pPr>
            <a:r>
              <a:rPr lang="en-US" sz="2800" b="0" i="0" u="none" strike="noStrike" dirty="0"/>
              <a:t>7.    1% Problem Gambling Support</a:t>
            </a:r>
          </a:p>
        </p:txBody>
      </p:sp>
      <p:sp>
        <p:nvSpPr>
          <p:cNvPr id="29"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8" name="TextBox 7">
            <a:extLst>
              <a:ext uri="{FF2B5EF4-FFF2-40B4-BE49-F238E27FC236}">
                <a16:creationId xmlns:a16="http://schemas.microsoft.com/office/drawing/2014/main" id="{98B2D2A8-F8F7-88A9-F254-06ABC3289DD5}"/>
              </a:ext>
            </a:extLst>
          </p:cNvPr>
          <p:cNvSpPr txBox="1"/>
          <p:nvPr/>
        </p:nvSpPr>
        <p:spPr>
          <a:xfrm>
            <a:off x="428625" y="6220299"/>
            <a:ext cx="5393531" cy="369332"/>
          </a:xfrm>
          <a:prstGeom prst="rect">
            <a:avLst/>
          </a:prstGeom>
          <a:noFill/>
        </p:spPr>
        <p:txBody>
          <a:bodyPr wrap="square">
            <a:spAutoFit/>
          </a:bodyPr>
          <a:lstStyle/>
          <a:p>
            <a:r>
              <a:rPr lang="en-US" b="0" i="0" u="none" strike="noStrike" dirty="0">
                <a:solidFill>
                  <a:srgbClr val="000000"/>
                </a:solidFill>
                <a:effectLst/>
                <a:latin typeface="Century Gothic" panose="020B0502020202020204" pitchFamily="34" charset="0"/>
              </a:rPr>
              <a:t>2022 Oregon Lottery Annual Financial Report</a:t>
            </a:r>
            <a:endParaRPr lang="en-US" dirty="0"/>
          </a:p>
        </p:txBody>
      </p:sp>
    </p:spTree>
    <p:extLst>
      <p:ext uri="{BB962C8B-B14F-4D97-AF65-F5344CB8AC3E}">
        <p14:creationId xmlns:p14="http://schemas.microsoft.com/office/powerpoint/2010/main" val="116425822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98A48-9C1E-D198-F820-9051D766F872}"/>
              </a:ext>
            </a:extLst>
          </p:cNvPr>
          <p:cNvSpPr>
            <a:spLocks noGrp="1"/>
          </p:cNvSpPr>
          <p:nvPr>
            <p:ph type="title"/>
          </p:nvPr>
        </p:nvSpPr>
        <p:spPr/>
        <p:txBody>
          <a:bodyPr/>
          <a:lstStyle/>
          <a:p>
            <a:r>
              <a:rPr lang="en-US" dirty="0"/>
              <a:t>2022 Oregon State Lottery Revenues</a:t>
            </a:r>
          </a:p>
        </p:txBody>
      </p:sp>
      <p:sp>
        <p:nvSpPr>
          <p:cNvPr id="3" name="Content Placeholder 2">
            <a:extLst>
              <a:ext uri="{FF2B5EF4-FFF2-40B4-BE49-F238E27FC236}">
                <a16:creationId xmlns:a16="http://schemas.microsoft.com/office/drawing/2014/main" id="{F00F3A36-1F65-CF30-4D3F-F729C97F5763}"/>
              </a:ext>
            </a:extLst>
          </p:cNvPr>
          <p:cNvSpPr>
            <a:spLocks noGrp="1"/>
          </p:cNvSpPr>
          <p:nvPr>
            <p:ph sz="half" idx="1"/>
          </p:nvPr>
        </p:nvSpPr>
        <p:spPr/>
        <p:txBody>
          <a:bodyPr>
            <a:normAutofit fontScale="77500" lnSpcReduction="20000"/>
          </a:bodyPr>
          <a:lstStyle/>
          <a:p>
            <a:pPr marL="0" indent="0" algn="ctr">
              <a:buNone/>
            </a:pPr>
            <a:br>
              <a:rPr lang="en-US" sz="3200" dirty="0"/>
            </a:br>
            <a:r>
              <a:rPr lang="en-US" sz="3200" dirty="0"/>
              <a:t>Total Lottery Revenues</a:t>
            </a:r>
          </a:p>
          <a:p>
            <a:pPr marL="0" indent="0" algn="ctr">
              <a:buNone/>
            </a:pPr>
            <a:r>
              <a:rPr lang="en-US" sz="9600" dirty="0"/>
              <a:t>$1.7B</a:t>
            </a:r>
          </a:p>
        </p:txBody>
      </p:sp>
      <p:sp>
        <p:nvSpPr>
          <p:cNvPr id="4" name="Content Placeholder 3">
            <a:extLst>
              <a:ext uri="{FF2B5EF4-FFF2-40B4-BE49-F238E27FC236}">
                <a16:creationId xmlns:a16="http://schemas.microsoft.com/office/drawing/2014/main" id="{A67EDC16-3075-048F-BB26-92C3E25F2DCD}"/>
              </a:ext>
            </a:extLst>
          </p:cNvPr>
          <p:cNvSpPr>
            <a:spLocks noGrp="1"/>
          </p:cNvSpPr>
          <p:nvPr>
            <p:ph sz="half" idx="2"/>
          </p:nvPr>
        </p:nvSpPr>
        <p:spPr/>
        <p:txBody>
          <a:bodyPr>
            <a:normAutofit fontScale="77500" lnSpcReduction="20000"/>
          </a:bodyPr>
          <a:lstStyle/>
          <a:p>
            <a:pPr marL="0" indent="0">
              <a:buNone/>
            </a:pPr>
            <a:endParaRPr lang="en-US" sz="2800" dirty="0"/>
          </a:p>
          <a:p>
            <a:pPr marL="0" indent="0" algn="ctr">
              <a:buNone/>
            </a:pPr>
            <a:r>
              <a:rPr lang="en-US" sz="2800" dirty="0"/>
              <a:t>Sports Betting Revenue</a:t>
            </a:r>
          </a:p>
          <a:p>
            <a:pPr marL="0" indent="0" algn="ctr">
              <a:buNone/>
            </a:pPr>
            <a:r>
              <a:rPr lang="en-US" sz="9600" dirty="0"/>
              <a:t>$32M</a:t>
            </a:r>
          </a:p>
          <a:p>
            <a:pPr marL="0" indent="0" algn="ctr">
              <a:buNone/>
            </a:pPr>
            <a:r>
              <a:rPr lang="en-US" sz="9600" dirty="0"/>
              <a:t>1.9%</a:t>
            </a:r>
          </a:p>
        </p:txBody>
      </p:sp>
    </p:spTree>
    <p:extLst>
      <p:ext uri="{BB962C8B-B14F-4D97-AF65-F5344CB8AC3E}">
        <p14:creationId xmlns:p14="http://schemas.microsoft.com/office/powerpoint/2010/main" val="134892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3342" name="Rectangle 13341">
            <a:extLst>
              <a:ext uri="{FF2B5EF4-FFF2-40B4-BE49-F238E27FC236}">
                <a16:creationId xmlns:a16="http://schemas.microsoft.com/office/drawing/2014/main" id="{F1176DA6-4BBF-42A4-9C94-E6613CCD6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44" name="Rectangle 13343">
            <a:extLst>
              <a:ext uri="{FF2B5EF4-FFF2-40B4-BE49-F238E27FC236}">
                <a16:creationId xmlns:a16="http://schemas.microsoft.com/office/drawing/2014/main" id="{99AAB0AE-172B-4FB4-80C2-86CD6B824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chemeClr val="bg1"/>
          </a:solidFill>
          <a:ln w="22225">
            <a:solidFill>
              <a:srgbClr val="F7FE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a:extLst>
              <a:ext uri="{FF2B5EF4-FFF2-40B4-BE49-F238E27FC236}">
                <a16:creationId xmlns:a16="http://schemas.microsoft.com/office/drawing/2014/main" id="{620E983C-2C9B-9FF0-6010-CFE7406BD73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63879" y="505783"/>
            <a:ext cx="9049997" cy="583724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75E7D80-04B9-30E0-B86D-B32E81005C3C}"/>
              </a:ext>
            </a:extLst>
          </p:cNvPr>
          <p:cNvSpPr txBox="1"/>
          <p:nvPr/>
        </p:nvSpPr>
        <p:spPr>
          <a:xfrm>
            <a:off x="8736805" y="6464081"/>
            <a:ext cx="3028951" cy="307777"/>
          </a:xfrm>
          <a:prstGeom prst="rect">
            <a:avLst/>
          </a:prstGeom>
          <a:noFill/>
        </p:spPr>
        <p:txBody>
          <a:bodyPr wrap="square">
            <a:spAutoFit/>
          </a:bodyPr>
          <a:lstStyle/>
          <a:p>
            <a:r>
              <a:rPr lang="en-US" sz="1400" dirty="0"/>
              <a:t>https://www.gamingtoday.com/revenue/</a:t>
            </a:r>
          </a:p>
        </p:txBody>
      </p:sp>
      <p:sp>
        <p:nvSpPr>
          <p:cNvPr id="4" name="TextBox 3">
            <a:extLst>
              <a:ext uri="{FF2B5EF4-FFF2-40B4-BE49-F238E27FC236}">
                <a16:creationId xmlns:a16="http://schemas.microsoft.com/office/drawing/2014/main" id="{1C760150-7A95-5D70-8D39-5873CF44D8BF}"/>
              </a:ext>
            </a:extLst>
          </p:cNvPr>
          <p:cNvSpPr txBox="1"/>
          <p:nvPr/>
        </p:nvSpPr>
        <p:spPr>
          <a:xfrm>
            <a:off x="10144496" y="5973699"/>
            <a:ext cx="1415772" cy="369332"/>
          </a:xfrm>
          <a:prstGeom prst="rect">
            <a:avLst/>
          </a:prstGeom>
          <a:noFill/>
        </p:spPr>
        <p:txBody>
          <a:bodyPr wrap="none" rtlCol="0">
            <a:spAutoFit/>
          </a:bodyPr>
          <a:lstStyle/>
          <a:p>
            <a:r>
              <a:rPr lang="en-US" dirty="0"/>
              <a:t>2018 – 2023 </a:t>
            </a:r>
          </a:p>
        </p:txBody>
      </p:sp>
    </p:spTree>
    <p:extLst>
      <p:ext uri="{BB962C8B-B14F-4D97-AF65-F5344CB8AC3E}">
        <p14:creationId xmlns:p14="http://schemas.microsoft.com/office/powerpoint/2010/main" val="18395295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9A115-9CBC-6C8C-7C75-6A8392FA0030}"/>
              </a:ext>
            </a:extLst>
          </p:cNvPr>
          <p:cNvSpPr>
            <a:spLocks noGrp="1"/>
          </p:cNvSpPr>
          <p:nvPr>
            <p:ph type="title"/>
          </p:nvPr>
        </p:nvSpPr>
        <p:spPr/>
        <p:txBody>
          <a:bodyPr/>
          <a:lstStyle/>
          <a:p>
            <a:r>
              <a:rPr lang="en-US" dirty="0"/>
              <a:t>Year </a:t>
            </a:r>
            <a:r>
              <a:rPr lang="en-US" b="1" u="sng" dirty="0"/>
              <a:t>one</a:t>
            </a:r>
            <a:r>
              <a:rPr lang="en-US" dirty="0"/>
              <a:t> Tax and License Model</a:t>
            </a:r>
          </a:p>
        </p:txBody>
      </p:sp>
      <p:sp>
        <p:nvSpPr>
          <p:cNvPr id="3" name="Content Placeholder 2">
            <a:extLst>
              <a:ext uri="{FF2B5EF4-FFF2-40B4-BE49-F238E27FC236}">
                <a16:creationId xmlns:a16="http://schemas.microsoft.com/office/drawing/2014/main" id="{9A042E65-463D-5727-5199-C1A59EDFADF3}"/>
              </a:ext>
            </a:extLst>
          </p:cNvPr>
          <p:cNvSpPr>
            <a:spLocks noGrp="1"/>
          </p:cNvSpPr>
          <p:nvPr>
            <p:ph sz="half" idx="1"/>
          </p:nvPr>
        </p:nvSpPr>
        <p:spPr>
          <a:xfrm>
            <a:off x="1133076" y="2216902"/>
            <a:ext cx="4645152" cy="3448595"/>
          </a:xfrm>
        </p:spPr>
        <p:txBody>
          <a:bodyPr>
            <a:normAutofit/>
          </a:bodyPr>
          <a:lstStyle/>
          <a:p>
            <a:pPr marL="0" indent="0" algn="ctr">
              <a:buNone/>
            </a:pPr>
            <a:r>
              <a:rPr lang="en-US" sz="2400" dirty="0"/>
              <a:t>Year One Growth - 6X</a:t>
            </a:r>
          </a:p>
          <a:p>
            <a:pPr marL="0" indent="0">
              <a:buNone/>
            </a:pPr>
            <a:endParaRPr lang="en-US" dirty="0"/>
          </a:p>
          <a:p>
            <a:pPr marL="0" indent="0" algn="ctr">
              <a:buNone/>
            </a:pPr>
            <a:r>
              <a:rPr lang="en-US" sz="5400" dirty="0"/>
              <a:t>$32M = $190M</a:t>
            </a:r>
          </a:p>
        </p:txBody>
      </p:sp>
      <p:sp>
        <p:nvSpPr>
          <p:cNvPr id="4" name="Content Placeholder 3">
            <a:extLst>
              <a:ext uri="{FF2B5EF4-FFF2-40B4-BE49-F238E27FC236}">
                <a16:creationId xmlns:a16="http://schemas.microsoft.com/office/drawing/2014/main" id="{13EB9CFC-B165-9190-BFEA-DBF47C640AF1}"/>
              </a:ext>
            </a:extLst>
          </p:cNvPr>
          <p:cNvSpPr>
            <a:spLocks noGrp="1"/>
          </p:cNvSpPr>
          <p:nvPr>
            <p:ph sz="half" idx="2"/>
          </p:nvPr>
        </p:nvSpPr>
        <p:spPr>
          <a:xfrm>
            <a:off x="6409700" y="2216902"/>
            <a:ext cx="4645152" cy="3441520"/>
          </a:xfrm>
        </p:spPr>
        <p:txBody>
          <a:bodyPr>
            <a:normAutofit/>
          </a:bodyPr>
          <a:lstStyle/>
          <a:p>
            <a:pPr marL="0" indent="0" algn="ctr">
              <a:buNone/>
            </a:pPr>
            <a:r>
              <a:rPr lang="en-US" sz="2400" dirty="0"/>
              <a:t>Tax Revenue</a:t>
            </a:r>
          </a:p>
          <a:p>
            <a:pPr marL="0" indent="0">
              <a:buNone/>
            </a:pPr>
            <a:endParaRPr lang="en-US" dirty="0"/>
          </a:p>
          <a:p>
            <a:pPr marL="0" indent="0" algn="ctr">
              <a:buNone/>
            </a:pPr>
            <a:r>
              <a:rPr lang="en-US" sz="5400" dirty="0"/>
              <a:t>$16M = $30M</a:t>
            </a:r>
          </a:p>
        </p:txBody>
      </p:sp>
    </p:spTree>
    <p:extLst>
      <p:ext uri="{BB962C8B-B14F-4D97-AF65-F5344CB8AC3E}">
        <p14:creationId xmlns:p14="http://schemas.microsoft.com/office/powerpoint/2010/main" val="3796259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7" name="Picture 16">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9" name="Straight Connector 18">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9D4B225-18E9-4C5B-94D8-2ABE6D161E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23" name="Rectangle 22">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Houses in a subdivision">
            <a:extLst>
              <a:ext uri="{FF2B5EF4-FFF2-40B4-BE49-F238E27FC236}">
                <a16:creationId xmlns:a16="http://schemas.microsoft.com/office/drawing/2014/main" id="{AEECF289-B5C7-6C8D-27F3-85D524B3E5CD}"/>
              </a:ext>
            </a:extLst>
          </p:cNvPr>
          <p:cNvPicPr>
            <a:picLocks noChangeAspect="1"/>
          </p:cNvPicPr>
          <p:nvPr/>
        </p:nvPicPr>
        <p:blipFill rotWithShape="1">
          <a:blip r:embed="rId4">
            <a:alphaModFix amt="50000"/>
            <a:grayscl/>
          </a:blip>
          <a:srcRect t="8102" r="-1" b="7625"/>
          <a:stretch/>
        </p:blipFill>
        <p:spPr>
          <a:xfrm>
            <a:off x="0" y="11440"/>
            <a:ext cx="12191695" cy="6857990"/>
          </a:xfrm>
          <a:prstGeom prst="rect">
            <a:avLst/>
          </a:prstGeom>
        </p:spPr>
      </p:pic>
      <p:sp>
        <p:nvSpPr>
          <p:cNvPr id="25"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27"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29" name="Rectangle 28">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cxnSp>
        <p:nvCxnSpPr>
          <p:cNvPr id="31" name="Straight Connector 30">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B3CB33E-22F9-9D19-8B2D-018A56AC2142}"/>
              </a:ext>
            </a:extLst>
          </p:cNvPr>
          <p:cNvSpPr txBox="1"/>
          <p:nvPr/>
        </p:nvSpPr>
        <p:spPr>
          <a:xfrm>
            <a:off x="395772" y="3711897"/>
            <a:ext cx="3977748" cy="1166955"/>
          </a:xfrm>
          <a:prstGeom prst="rect">
            <a:avLst/>
          </a:prstGeom>
        </p:spPr>
        <p:txBody>
          <a:bodyPr vert="horz" lIns="91440" tIns="45720" rIns="91440" bIns="45720" rtlCol="0" anchor="ctr">
            <a:noAutofit/>
          </a:bodyPr>
          <a:lstStyle/>
          <a:p>
            <a:pPr defTabSz="914400">
              <a:lnSpc>
                <a:spcPct val="120000"/>
              </a:lnSpc>
              <a:spcAft>
                <a:spcPts val="600"/>
              </a:spcAft>
              <a:buClr>
                <a:schemeClr val="accent1"/>
              </a:buClr>
              <a:buSzPct val="100000"/>
            </a:pPr>
            <a:r>
              <a:rPr lang="en-US" sz="2400" b="0" i="0" dirty="0">
                <a:latin typeface="Beirut" pitchFamily="2" charset="-78"/>
                <a:cs typeface="Beirut" pitchFamily="2" charset="-78"/>
              </a:rPr>
              <a:t>Oregon population </a:t>
            </a:r>
            <a:r>
              <a:rPr lang="en-US" sz="2400" b="0" i="0" u="sng" dirty="0">
                <a:latin typeface="Beirut" pitchFamily="2" charset="-78"/>
                <a:cs typeface="Beirut" pitchFamily="2" charset="-78"/>
              </a:rPr>
              <a:t>decline</a:t>
            </a:r>
            <a:r>
              <a:rPr lang="en-US" sz="2400" b="0" i="0" dirty="0">
                <a:latin typeface="Beirut" pitchFamily="2" charset="-78"/>
                <a:cs typeface="Beirut" pitchFamily="2" charset="-78"/>
              </a:rPr>
              <a:t> is cause for concern, say economists</a:t>
            </a:r>
          </a:p>
        </p:txBody>
      </p:sp>
      <p:sp>
        <p:nvSpPr>
          <p:cNvPr id="33"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5" name="TextBox 4">
            <a:extLst>
              <a:ext uri="{FF2B5EF4-FFF2-40B4-BE49-F238E27FC236}">
                <a16:creationId xmlns:a16="http://schemas.microsoft.com/office/drawing/2014/main" id="{FCAD2174-A379-0940-2D09-BE2966D05751}"/>
              </a:ext>
            </a:extLst>
          </p:cNvPr>
          <p:cNvSpPr txBox="1"/>
          <p:nvPr/>
        </p:nvSpPr>
        <p:spPr>
          <a:xfrm>
            <a:off x="395777" y="1634336"/>
            <a:ext cx="3977743" cy="830997"/>
          </a:xfrm>
          <a:prstGeom prst="rect">
            <a:avLst/>
          </a:prstGeom>
          <a:noFill/>
        </p:spPr>
        <p:txBody>
          <a:bodyPr wrap="square">
            <a:spAutoFit/>
          </a:bodyPr>
          <a:lstStyle/>
          <a:p>
            <a:pPr algn="l">
              <a:spcAft>
                <a:spcPts val="600"/>
              </a:spcAft>
            </a:pPr>
            <a:r>
              <a:rPr lang="en-US" sz="2400" b="0" i="0" dirty="0">
                <a:effectLst/>
                <a:latin typeface="Beirut" pitchFamily="2" charset="-78"/>
                <a:cs typeface="Beirut" pitchFamily="2" charset="-78"/>
              </a:rPr>
              <a:t>Portland exodus </a:t>
            </a:r>
            <a:r>
              <a:rPr lang="en-US" sz="2400" b="0" i="0" u="sng" dirty="0">
                <a:effectLst/>
                <a:latin typeface="Beirut" pitchFamily="2" charset="-78"/>
                <a:cs typeface="Beirut" pitchFamily="2" charset="-78"/>
              </a:rPr>
              <a:t>cost</a:t>
            </a:r>
            <a:r>
              <a:rPr lang="en-US" sz="2400" b="0" i="0" dirty="0">
                <a:effectLst/>
                <a:latin typeface="Beirut" pitchFamily="2" charset="-78"/>
                <a:cs typeface="Beirut" pitchFamily="2" charset="-78"/>
              </a:rPr>
              <a:t> Multnomah County $1 billion</a:t>
            </a:r>
          </a:p>
        </p:txBody>
      </p:sp>
      <p:sp>
        <p:nvSpPr>
          <p:cNvPr id="7" name="TextBox 6">
            <a:extLst>
              <a:ext uri="{FF2B5EF4-FFF2-40B4-BE49-F238E27FC236}">
                <a16:creationId xmlns:a16="http://schemas.microsoft.com/office/drawing/2014/main" id="{2C7730DE-60D0-9FFA-8560-CB222694EB85}"/>
              </a:ext>
            </a:extLst>
          </p:cNvPr>
          <p:cNvSpPr txBox="1"/>
          <p:nvPr/>
        </p:nvSpPr>
        <p:spPr>
          <a:xfrm>
            <a:off x="5277917" y="1634337"/>
            <a:ext cx="6103344" cy="830997"/>
          </a:xfrm>
          <a:prstGeom prst="rect">
            <a:avLst/>
          </a:prstGeom>
          <a:noFill/>
        </p:spPr>
        <p:txBody>
          <a:bodyPr wrap="square">
            <a:spAutoFit/>
          </a:bodyPr>
          <a:lstStyle/>
          <a:p>
            <a:pPr>
              <a:spcAft>
                <a:spcPts val="600"/>
              </a:spcAft>
            </a:pPr>
            <a:r>
              <a:rPr lang="en-US" sz="2400" b="0" i="0" u="none" strike="noStrike" dirty="0">
                <a:effectLst/>
                <a:latin typeface="Beirut" pitchFamily="2" charset="-78"/>
                <a:cs typeface="Beirut" pitchFamily="2" charset="-78"/>
              </a:rPr>
              <a:t>Oregonians' overall tax burden is tied to people </a:t>
            </a:r>
            <a:r>
              <a:rPr lang="en-US" sz="2400" b="0" i="0" u="none" strike="noStrike" dirty="0">
                <a:effectLst/>
                <a:latin typeface="Beirut" pitchFamily="2" charset="-78"/>
                <a:cs typeface="Beirut" pitchFamily="2" charset="-78"/>
                <a:hlinkClick r:id="rId5" tooltip="https://link.axios.com/click/32895221.5645/aHR0cHM6Ly93d3cub3BiLm9yZy9hcnRpY2xlLzIwMjMvMDEvMDUvdGhpbmstb3V0LWxvdWQtb3JlZ29uLXBvcHVsYXRpb24tZGVjbGluZS1pcy1jYXVzZS1mb3ItY29uY2Vybi1lY29ub21pc3RzLXNheS8_dXRtX3NvdXJjZT1uZXdzbGV0dGVyJnV0bV9tZWRpdW09ZW1haWwmdXRtX2NhbXBhaWduPW5ld3NsZXR0ZXJfYXhpb3Nsb2NhbF9wb3J0bGFuZCZzdHJlYW09dG9w/5c59dceacac67b5f500a9d55Bbf5e5562">
                  <a:extLst>
                    <a:ext uri="{A12FA001-AC4F-418D-AE19-62706E023703}">
                      <ahyp:hlinkClr xmlns:ahyp="http://schemas.microsoft.com/office/drawing/2018/hyperlinkcolor" val="tx"/>
                    </a:ext>
                  </a:extLst>
                </a:hlinkClick>
              </a:rPr>
              <a:t>leaving the state</a:t>
            </a:r>
            <a:r>
              <a:rPr lang="en-US" sz="2400" b="0" i="0" u="none" strike="noStrike" dirty="0">
                <a:effectLst/>
                <a:latin typeface="Beirut" pitchFamily="2" charset="-78"/>
                <a:cs typeface="Beirut" pitchFamily="2" charset="-78"/>
              </a:rPr>
              <a:t> and </a:t>
            </a:r>
            <a:r>
              <a:rPr lang="en-US" sz="2400" b="0" i="0" u="none" strike="noStrike" dirty="0">
                <a:effectLst/>
                <a:latin typeface="Beirut" pitchFamily="2" charset="-78"/>
                <a:cs typeface="Beirut" pitchFamily="2" charset="-78"/>
                <a:hlinkClick r:id="rId6" tooltip="https://link.axios.com/click/32895221.5645/aHR0cHM6Ly93d3cuYXhpb3MuY29tL2xvY2FsL3BvcnRsYW5kLzIwMjMvMDgvMTYvcG9ydGxhbmQtbWlncmF0aW9uLWxlYXZpbmctY29zdC1tdWx0bm9tYWgtY291bnR5LTEtYmlsbGlvbj91dG1fc291cmNlPW5ld3NsZXR0ZXImdXRtX21lZGl1bT1lbWFpbCZ1dG1fY2FtcGFpZ249bmV3c2xldHRlcl9heGlvc2xvY2FsX3BvcnRsYW5kJnN0cmVhbT10b3A/5c59dceacac67b5f500a9d55Be7ab4f19">
                  <a:extLst>
                    <a:ext uri="{A12FA001-AC4F-418D-AE19-62706E023703}">
                      <ahyp:hlinkClr xmlns:ahyp="http://schemas.microsoft.com/office/drawing/2018/hyperlinkcolor" val="tx"/>
                    </a:ext>
                  </a:extLst>
                </a:hlinkClick>
              </a:rPr>
              <a:t>leaving Portland</a:t>
            </a:r>
            <a:r>
              <a:rPr lang="en-US" sz="2400" b="0" i="0" u="none" strike="noStrike" dirty="0">
                <a:effectLst/>
                <a:latin typeface="Beirut" pitchFamily="2" charset="-78"/>
                <a:cs typeface="Beirut" pitchFamily="2" charset="-78"/>
              </a:rPr>
              <a:t>.</a:t>
            </a:r>
            <a:endParaRPr lang="en-US" sz="2400" dirty="0">
              <a:latin typeface="Beirut" pitchFamily="2" charset="-78"/>
              <a:cs typeface="Beirut" pitchFamily="2" charset="-78"/>
            </a:endParaRPr>
          </a:p>
        </p:txBody>
      </p:sp>
      <p:sp>
        <p:nvSpPr>
          <p:cNvPr id="9" name="TextBox 8">
            <a:extLst>
              <a:ext uri="{FF2B5EF4-FFF2-40B4-BE49-F238E27FC236}">
                <a16:creationId xmlns:a16="http://schemas.microsoft.com/office/drawing/2014/main" id="{F9A95B55-3822-CECC-7DB4-58E5332AD175}"/>
              </a:ext>
            </a:extLst>
          </p:cNvPr>
          <p:cNvSpPr txBox="1"/>
          <p:nvPr/>
        </p:nvSpPr>
        <p:spPr>
          <a:xfrm>
            <a:off x="5277917" y="3634688"/>
            <a:ext cx="6499950" cy="1569660"/>
          </a:xfrm>
          <a:prstGeom prst="rect">
            <a:avLst/>
          </a:prstGeom>
          <a:noFill/>
        </p:spPr>
        <p:txBody>
          <a:bodyPr wrap="square">
            <a:spAutoFit/>
          </a:bodyPr>
          <a:lstStyle/>
          <a:p>
            <a:pPr>
              <a:spcAft>
                <a:spcPts val="600"/>
              </a:spcAft>
            </a:pPr>
            <a:r>
              <a:rPr lang="en-US" sz="2400" b="0" i="0" dirty="0">
                <a:effectLst/>
                <a:latin typeface="Beirut" pitchFamily="2" charset="-78"/>
                <a:cs typeface="Beirut" pitchFamily="2" charset="-78"/>
              </a:rPr>
              <a:t>Those who've </a:t>
            </a:r>
            <a:r>
              <a:rPr lang="en-US" sz="2400" b="0" i="0" dirty="0">
                <a:effectLst/>
                <a:latin typeface="Beirut" pitchFamily="2" charset="-78"/>
                <a:cs typeface="Beirut" pitchFamily="2" charset="-78"/>
                <a:hlinkClick r:id="rId7">
                  <a:extLst>
                    <a:ext uri="{A12FA001-AC4F-418D-AE19-62706E023703}">
                      <ahyp:hlinkClr xmlns:ahyp="http://schemas.microsoft.com/office/drawing/2018/hyperlinkcolor" val="tx"/>
                    </a:ext>
                  </a:extLst>
                </a:hlinkClick>
              </a:rPr>
              <a:t>moved away from Portland</a:t>
            </a:r>
            <a:r>
              <a:rPr lang="en-US" sz="2400" b="0" i="0" dirty="0">
                <a:effectLst/>
                <a:latin typeface="Beirut" pitchFamily="2" charset="-78"/>
                <a:cs typeface="Beirut" pitchFamily="2" charset="-78"/>
              </a:rPr>
              <a:t> in recent years for greener pastures — with </a:t>
            </a:r>
            <a:r>
              <a:rPr lang="en-US" sz="2400" b="0" i="0" dirty="0">
                <a:effectLst/>
                <a:latin typeface="Beirut" pitchFamily="2" charset="-78"/>
                <a:cs typeface="Beirut" pitchFamily="2" charset="-78"/>
                <a:hlinkClick r:id="rId8">
                  <a:extLst>
                    <a:ext uri="{A12FA001-AC4F-418D-AE19-62706E023703}">
                      <ahyp:hlinkClr xmlns:ahyp="http://schemas.microsoft.com/office/drawing/2018/hyperlinkcolor" val="tx"/>
                    </a:ext>
                  </a:extLst>
                </a:hlinkClick>
              </a:rPr>
              <a:t>affordable housing</a:t>
            </a:r>
            <a:r>
              <a:rPr lang="en-US" sz="2400" b="0" i="0" dirty="0">
                <a:effectLst/>
                <a:latin typeface="Beirut" pitchFamily="2" charset="-78"/>
                <a:cs typeface="Beirut" pitchFamily="2" charset="-78"/>
              </a:rPr>
              <a:t> or </a:t>
            </a:r>
            <a:r>
              <a:rPr lang="en-US" sz="2400" b="0" i="0" dirty="0">
                <a:effectLst/>
                <a:latin typeface="Beirut" pitchFamily="2" charset="-78"/>
                <a:cs typeface="Beirut" pitchFamily="2" charset="-78"/>
                <a:hlinkClick r:id="rId9">
                  <a:extLst>
                    <a:ext uri="{A12FA001-AC4F-418D-AE19-62706E023703}">
                      <ahyp:hlinkClr xmlns:ahyp="http://schemas.microsoft.com/office/drawing/2018/hyperlinkcolor" val="tx"/>
                    </a:ext>
                  </a:extLst>
                </a:hlinkClick>
              </a:rPr>
              <a:t>lower crime rates</a:t>
            </a:r>
            <a:r>
              <a:rPr lang="en-US" sz="2400" b="0" i="0" dirty="0">
                <a:effectLst/>
                <a:latin typeface="Beirut" pitchFamily="2" charset="-78"/>
                <a:cs typeface="Beirut" pitchFamily="2" charset="-78"/>
              </a:rPr>
              <a:t> — have left a large dent financially.</a:t>
            </a:r>
            <a:endParaRPr lang="en-US" sz="2400" dirty="0">
              <a:latin typeface="Beirut" pitchFamily="2" charset="-78"/>
              <a:cs typeface="Beirut" pitchFamily="2" charset="-78"/>
            </a:endParaRPr>
          </a:p>
        </p:txBody>
      </p:sp>
    </p:spTree>
    <p:extLst>
      <p:ext uri="{BB962C8B-B14F-4D97-AF65-F5344CB8AC3E}">
        <p14:creationId xmlns:p14="http://schemas.microsoft.com/office/powerpoint/2010/main" val="2671117495"/>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F9F97-669E-EB30-C0D4-87E1773CC9BF}"/>
              </a:ext>
            </a:extLst>
          </p:cNvPr>
          <p:cNvSpPr>
            <a:spLocks noGrp="1"/>
          </p:cNvSpPr>
          <p:nvPr>
            <p:ph type="title"/>
          </p:nvPr>
        </p:nvSpPr>
        <p:spPr>
          <a:xfrm>
            <a:off x="1451579" y="804519"/>
            <a:ext cx="9603275" cy="1049235"/>
          </a:xfrm>
        </p:spPr>
        <p:txBody>
          <a:bodyPr>
            <a:normAutofit/>
          </a:bodyPr>
          <a:lstStyle/>
          <a:p>
            <a:r>
              <a:rPr lang="en-US" dirty="0"/>
              <a:t>Placemaking</a:t>
            </a:r>
          </a:p>
        </p:txBody>
      </p:sp>
      <p:sp>
        <p:nvSpPr>
          <p:cNvPr id="36" name="Content Placeholder 2">
            <a:extLst>
              <a:ext uri="{FF2B5EF4-FFF2-40B4-BE49-F238E27FC236}">
                <a16:creationId xmlns:a16="http://schemas.microsoft.com/office/drawing/2014/main" id="{AE6A105C-3494-D993-F40B-960B30FD78B0}"/>
              </a:ext>
            </a:extLst>
          </p:cNvPr>
          <p:cNvSpPr>
            <a:spLocks noGrp="1"/>
          </p:cNvSpPr>
          <p:nvPr>
            <p:ph idx="1"/>
          </p:nvPr>
        </p:nvSpPr>
        <p:spPr>
          <a:xfrm>
            <a:off x="1451579" y="2015735"/>
            <a:ext cx="6195784" cy="2203726"/>
          </a:xfrm>
        </p:spPr>
        <p:txBody>
          <a:bodyPr>
            <a:normAutofit/>
          </a:bodyPr>
          <a:lstStyle/>
          <a:p>
            <a:pPr marL="0" indent="0">
              <a:lnSpc>
                <a:spcPct val="110000"/>
              </a:lnSpc>
              <a:buNone/>
            </a:pPr>
            <a:r>
              <a:rPr lang="en-US" dirty="0"/>
              <a:t>New venues are frequently located in low-income areas of cities for several reasons: </a:t>
            </a:r>
          </a:p>
          <a:p>
            <a:pPr>
              <a:lnSpc>
                <a:spcPct val="110000"/>
              </a:lnSpc>
            </a:pPr>
            <a:r>
              <a:rPr lang="en-US" dirty="0"/>
              <a:t>Inexpensive Land</a:t>
            </a:r>
          </a:p>
          <a:p>
            <a:pPr>
              <a:lnSpc>
                <a:spcPct val="110000"/>
              </a:lnSpc>
            </a:pPr>
            <a:r>
              <a:rPr lang="en-US" dirty="0"/>
              <a:t>Empty space</a:t>
            </a:r>
          </a:p>
          <a:p>
            <a:pPr>
              <a:lnSpc>
                <a:spcPct val="110000"/>
              </a:lnSpc>
            </a:pPr>
            <a:r>
              <a:rPr lang="en-US" dirty="0"/>
              <a:t>Revitalization</a:t>
            </a:r>
          </a:p>
          <a:p>
            <a:pPr marL="0" indent="0">
              <a:lnSpc>
                <a:spcPct val="110000"/>
              </a:lnSpc>
              <a:buNone/>
            </a:pPr>
            <a:endParaRPr lang="en-US" dirty="0"/>
          </a:p>
        </p:txBody>
      </p:sp>
      <p:pic>
        <p:nvPicPr>
          <p:cNvPr id="37" name="Graphic 36" descr="City">
            <a:extLst>
              <a:ext uri="{FF2B5EF4-FFF2-40B4-BE49-F238E27FC236}">
                <a16:creationId xmlns:a16="http://schemas.microsoft.com/office/drawing/2014/main" id="{67C3821A-55B4-6FFD-4AD3-622B0443A57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08418" y="1654549"/>
            <a:ext cx="2926098" cy="2926098"/>
          </a:xfrm>
          <a:prstGeom prst="rect">
            <a:avLst/>
          </a:prstGeom>
        </p:spPr>
      </p:pic>
      <p:sp>
        <p:nvSpPr>
          <p:cNvPr id="6" name="TextBox 5">
            <a:extLst>
              <a:ext uri="{FF2B5EF4-FFF2-40B4-BE49-F238E27FC236}">
                <a16:creationId xmlns:a16="http://schemas.microsoft.com/office/drawing/2014/main" id="{BFF6D312-31B5-5682-ADA2-5846B375133E}"/>
              </a:ext>
            </a:extLst>
          </p:cNvPr>
          <p:cNvSpPr txBox="1"/>
          <p:nvPr/>
        </p:nvSpPr>
        <p:spPr>
          <a:xfrm>
            <a:off x="485886" y="4742628"/>
            <a:ext cx="11534659" cy="470450"/>
          </a:xfrm>
          <a:prstGeom prst="rect">
            <a:avLst/>
          </a:prstGeom>
          <a:noFill/>
        </p:spPr>
        <p:txBody>
          <a:bodyPr wrap="square">
            <a:spAutoFit/>
          </a:bodyPr>
          <a:lstStyle/>
          <a:p>
            <a:pPr marL="0" indent="0">
              <a:lnSpc>
                <a:spcPct val="110000"/>
              </a:lnSpc>
              <a:buNone/>
            </a:pPr>
            <a:r>
              <a:rPr lang="en-US" sz="2400" dirty="0"/>
              <a:t>A Stadium or Arena possesses a unique ability to bring new life and development to an area.</a:t>
            </a:r>
          </a:p>
        </p:txBody>
      </p:sp>
    </p:spTree>
    <p:extLst>
      <p:ext uri="{BB962C8B-B14F-4D97-AF65-F5344CB8AC3E}">
        <p14:creationId xmlns:p14="http://schemas.microsoft.com/office/powerpoint/2010/main" val="2777560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72656-CEF3-AD12-D3E6-2C798634ED68}"/>
              </a:ext>
            </a:extLst>
          </p:cNvPr>
          <p:cNvSpPr>
            <a:spLocks noGrp="1"/>
          </p:cNvSpPr>
          <p:nvPr>
            <p:ph type="title"/>
          </p:nvPr>
        </p:nvSpPr>
        <p:spPr/>
        <p:txBody>
          <a:bodyPr/>
          <a:lstStyle/>
          <a:p>
            <a:r>
              <a:rPr lang="en-US" dirty="0"/>
              <a:t>Story of 2 ballpark developments</a:t>
            </a:r>
          </a:p>
        </p:txBody>
      </p:sp>
      <p:sp>
        <p:nvSpPr>
          <p:cNvPr id="3" name="Text Placeholder 2">
            <a:extLst>
              <a:ext uri="{FF2B5EF4-FFF2-40B4-BE49-F238E27FC236}">
                <a16:creationId xmlns:a16="http://schemas.microsoft.com/office/drawing/2014/main" id="{52230F93-5631-04C0-5E96-C7269260ACA7}"/>
              </a:ext>
            </a:extLst>
          </p:cNvPr>
          <p:cNvSpPr>
            <a:spLocks noGrp="1"/>
          </p:cNvSpPr>
          <p:nvPr>
            <p:ph type="body" idx="1"/>
          </p:nvPr>
        </p:nvSpPr>
        <p:spPr>
          <a:xfrm>
            <a:off x="1447191" y="2019549"/>
            <a:ext cx="4645152" cy="547381"/>
          </a:xfrm>
        </p:spPr>
        <p:txBody>
          <a:bodyPr>
            <a:normAutofit fontScale="77500" lnSpcReduction="20000"/>
          </a:bodyPr>
          <a:lstStyle/>
          <a:p>
            <a:r>
              <a:rPr lang="en-US" dirty="0"/>
              <a:t>Dodger stadium (Chavez Ravine)	</a:t>
            </a:r>
          </a:p>
        </p:txBody>
      </p:sp>
      <p:sp>
        <p:nvSpPr>
          <p:cNvPr id="4" name="Content Placeholder 3">
            <a:extLst>
              <a:ext uri="{FF2B5EF4-FFF2-40B4-BE49-F238E27FC236}">
                <a16:creationId xmlns:a16="http://schemas.microsoft.com/office/drawing/2014/main" id="{9501B57B-A9FC-CD46-087D-47441C6C1CA2}"/>
              </a:ext>
            </a:extLst>
          </p:cNvPr>
          <p:cNvSpPr>
            <a:spLocks noGrp="1"/>
          </p:cNvSpPr>
          <p:nvPr>
            <p:ph sz="half" idx="2"/>
          </p:nvPr>
        </p:nvSpPr>
        <p:spPr/>
        <p:txBody>
          <a:bodyPr/>
          <a:lstStyle/>
          <a:p>
            <a:r>
              <a:rPr lang="en-US" dirty="0"/>
              <a:t>Designated Slums (30’s)</a:t>
            </a:r>
          </a:p>
          <a:p>
            <a:r>
              <a:rPr lang="en-US" dirty="0"/>
              <a:t>Eminent Domain</a:t>
            </a:r>
          </a:p>
          <a:p>
            <a:r>
              <a:rPr lang="en-US" dirty="0"/>
              <a:t>Sacrificed Public Housing Development</a:t>
            </a:r>
          </a:p>
          <a:p>
            <a:r>
              <a:rPr lang="en-US" dirty="0"/>
              <a:t>1000 Families Displaced</a:t>
            </a:r>
          </a:p>
          <a:p>
            <a:r>
              <a:rPr lang="en-US" dirty="0"/>
              <a:t>Modern Day LA Downtown</a:t>
            </a:r>
          </a:p>
          <a:p>
            <a:endParaRPr lang="en-US" dirty="0"/>
          </a:p>
        </p:txBody>
      </p:sp>
      <p:sp>
        <p:nvSpPr>
          <p:cNvPr id="5" name="Text Placeholder 4">
            <a:extLst>
              <a:ext uri="{FF2B5EF4-FFF2-40B4-BE49-F238E27FC236}">
                <a16:creationId xmlns:a16="http://schemas.microsoft.com/office/drawing/2014/main" id="{55F62F9F-7927-57C1-1D80-BA847D38BF64}"/>
              </a:ext>
            </a:extLst>
          </p:cNvPr>
          <p:cNvSpPr>
            <a:spLocks noGrp="1"/>
          </p:cNvSpPr>
          <p:nvPr>
            <p:ph type="body" sz="quarter" idx="3"/>
          </p:nvPr>
        </p:nvSpPr>
        <p:spPr>
          <a:xfrm>
            <a:off x="6412362" y="2023003"/>
            <a:ext cx="4645152" cy="543927"/>
          </a:xfrm>
        </p:spPr>
        <p:txBody>
          <a:bodyPr>
            <a:normAutofit fontScale="77500" lnSpcReduction="20000"/>
          </a:bodyPr>
          <a:lstStyle/>
          <a:p>
            <a:r>
              <a:rPr lang="en-US" dirty="0"/>
              <a:t>Coors field</a:t>
            </a:r>
          </a:p>
        </p:txBody>
      </p:sp>
      <p:sp>
        <p:nvSpPr>
          <p:cNvPr id="6" name="Content Placeholder 5">
            <a:extLst>
              <a:ext uri="{FF2B5EF4-FFF2-40B4-BE49-F238E27FC236}">
                <a16:creationId xmlns:a16="http://schemas.microsoft.com/office/drawing/2014/main" id="{F7E5F8CB-F7F1-B41D-20A9-B52530251C5D}"/>
              </a:ext>
            </a:extLst>
          </p:cNvPr>
          <p:cNvSpPr>
            <a:spLocks noGrp="1"/>
          </p:cNvSpPr>
          <p:nvPr>
            <p:ph sz="quarter" idx="4"/>
          </p:nvPr>
        </p:nvSpPr>
        <p:spPr/>
        <p:txBody>
          <a:bodyPr/>
          <a:lstStyle/>
          <a:p>
            <a:r>
              <a:rPr lang="en-US" dirty="0"/>
              <a:t>Blighted LODO</a:t>
            </a:r>
          </a:p>
          <a:p>
            <a:r>
              <a:rPr lang="en-US" dirty="0"/>
              <a:t>Economic Transformation</a:t>
            </a:r>
          </a:p>
          <a:p>
            <a:r>
              <a:rPr lang="en-US" dirty="0"/>
              <a:t>Downtown Vibrancy</a:t>
            </a:r>
          </a:p>
          <a:p>
            <a:r>
              <a:rPr lang="en-US" dirty="0"/>
              <a:t>$195M Impact in First Year</a:t>
            </a:r>
          </a:p>
          <a:p>
            <a:r>
              <a:rPr lang="en-US" dirty="0"/>
              <a:t>All-Star Game Brings $100M</a:t>
            </a:r>
          </a:p>
        </p:txBody>
      </p:sp>
    </p:spTree>
    <p:extLst>
      <p:ext uri="{BB962C8B-B14F-4D97-AF65-F5344CB8AC3E}">
        <p14:creationId xmlns:p14="http://schemas.microsoft.com/office/powerpoint/2010/main" val="3530980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linds(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linds(horizont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blinds(horizontal)">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Effect transition="in" filter="blinds(horizontal)">
                                      <p:cBhvr>
                                        <p:cTn id="37" dur="500"/>
                                        <p:tgtEl>
                                          <p:spTgt spid="6">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6">
                                            <p:txEl>
                                              <p:pRg st="2" end="2"/>
                                            </p:txEl>
                                          </p:spTgt>
                                        </p:tgtEl>
                                        <p:attrNameLst>
                                          <p:attrName>style.visibility</p:attrName>
                                        </p:attrNameLst>
                                      </p:cBhvr>
                                      <p:to>
                                        <p:strVal val="visible"/>
                                      </p:to>
                                    </p:set>
                                    <p:animEffect transition="in" filter="blinds(horizontal)">
                                      <p:cBhvr>
                                        <p:cTn id="42" dur="500"/>
                                        <p:tgtEl>
                                          <p:spTgt spid="6">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animEffect transition="in" filter="blinds(horizontal)">
                                      <p:cBhvr>
                                        <p:cTn id="47" dur="500"/>
                                        <p:tgtEl>
                                          <p:spTgt spid="6">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6">
                                            <p:txEl>
                                              <p:pRg st="4" end="4"/>
                                            </p:txEl>
                                          </p:spTgt>
                                        </p:tgtEl>
                                        <p:attrNameLst>
                                          <p:attrName>style.visibility</p:attrName>
                                        </p:attrNameLst>
                                      </p:cBhvr>
                                      <p:to>
                                        <p:strVal val="visible"/>
                                      </p:to>
                                    </p:set>
                                    <p:animEffect transition="in" filter="blinds(horizontal)">
                                      <p:cBhvr>
                                        <p:cTn id="5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17412" name="Picture 4" descr="From Chavez Ravine to L.A. 2028: A Brief History of LA's Legacy of  Sportswashing – NOlympics LA">
            <a:extLst>
              <a:ext uri="{FF2B5EF4-FFF2-40B4-BE49-F238E27FC236}">
                <a16:creationId xmlns:a16="http://schemas.microsoft.com/office/drawing/2014/main" id="{F175814A-D137-EB35-27E3-B0BF3CBD8A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057" r="31645"/>
          <a:stretch/>
        </p:blipFill>
        <p:spPr bwMode="auto">
          <a:xfrm>
            <a:off x="109485" y="314723"/>
            <a:ext cx="5803392" cy="543754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410" name="Picture 2" descr="50 Years of Dodger Big Swings – The Hollywood Reporter">
            <a:extLst>
              <a:ext uri="{FF2B5EF4-FFF2-40B4-BE49-F238E27FC236}">
                <a16:creationId xmlns:a16="http://schemas.microsoft.com/office/drawing/2014/main" id="{E8D022B3-069C-9FFF-2E14-E200506F22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110" r="20922" b="-1"/>
          <a:stretch/>
        </p:blipFill>
        <p:spPr bwMode="auto">
          <a:xfrm>
            <a:off x="6279124" y="314723"/>
            <a:ext cx="5803394" cy="543754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975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412"/>
                                        </p:tgtEl>
                                        <p:attrNameLst>
                                          <p:attrName>style.visibility</p:attrName>
                                        </p:attrNameLst>
                                      </p:cBhvr>
                                      <p:to>
                                        <p:strVal val="visible"/>
                                      </p:to>
                                    </p:set>
                                    <p:animEffect transition="in" filter="dissolve">
                                      <p:cBhvr>
                                        <p:cTn id="7" dur="500"/>
                                        <p:tgtEl>
                                          <p:spTgt spid="174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7410"/>
                                        </p:tgtEl>
                                        <p:attrNameLst>
                                          <p:attrName>style.visibility</p:attrName>
                                        </p:attrNameLst>
                                      </p:cBhvr>
                                      <p:to>
                                        <p:strVal val="visible"/>
                                      </p:to>
                                    </p:set>
                                    <p:animEffect transition="in" filter="dissolve">
                                      <p:cBhvr>
                                        <p:cTn id="12" dur="5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768FE157-FEC5-2FC2-2CA1-CB5CA5A78336}"/>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bwMode="auto">
          <a:xfrm>
            <a:off x="7522464" y="382991"/>
            <a:ext cx="4108704" cy="5444786"/>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May 8, 1959: Aurora Vargas is carried by Los Angeles County sheriff's deputies during eviction from a house in Chavez Ravine. The photo was taken by Los Angeles Mirror-News photographer Hugh Arnott.">
            <a:extLst>
              <a:ext uri="{FF2B5EF4-FFF2-40B4-BE49-F238E27FC236}">
                <a16:creationId xmlns:a16="http://schemas.microsoft.com/office/drawing/2014/main" id="{E205CE5F-A4D4-24E9-197A-061F7BAB908C}"/>
              </a:ext>
            </a:extLst>
          </p:cNvPr>
          <p:cNvPicPr>
            <a:picLocks noGrp="1" noChangeAspect="1" noChangeArrowheads="1"/>
          </p:cNvPicPr>
          <p:nvPr>
            <p:ph sz="half" idx="4294967295"/>
          </p:nvPr>
        </p:nvPicPr>
        <p:blipFill rotWithShape="1">
          <a:blip r:embed="rId4">
            <a:extLst>
              <a:ext uri="{28A0092B-C50C-407E-A947-70E740481C1C}">
                <a14:useLocalDpi xmlns:a14="http://schemas.microsoft.com/office/drawing/2010/main" val="0"/>
              </a:ext>
            </a:extLst>
          </a:blip>
          <a:srcRect l="16798" r="16795"/>
          <a:stretch/>
        </p:blipFill>
        <p:spPr bwMode="auto">
          <a:xfrm>
            <a:off x="292863" y="380619"/>
            <a:ext cx="6430160" cy="5447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84384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F8C618-2772-2273-2C35-C4247DF717F8}"/>
              </a:ext>
            </a:extLst>
          </p:cNvPr>
          <p:cNvSpPr>
            <a:spLocks noGrp="1"/>
          </p:cNvSpPr>
          <p:nvPr>
            <p:ph type="title"/>
          </p:nvPr>
        </p:nvSpPr>
        <p:spPr/>
        <p:txBody>
          <a:bodyPr>
            <a:noAutofit/>
          </a:bodyPr>
          <a:lstStyle/>
          <a:p>
            <a:r>
              <a:rPr lang="en-US" sz="2800" dirty="0">
                <a:solidFill>
                  <a:srgbClr val="3D3A3C"/>
                </a:solidFill>
              </a:rPr>
              <a:t>Trends in arena and stadium development</a:t>
            </a:r>
            <a:br>
              <a:rPr lang="en-US" sz="2000" dirty="0"/>
            </a:br>
            <a:endParaRPr lang="en-US" sz="2000" dirty="0"/>
          </a:p>
        </p:txBody>
      </p:sp>
      <p:sp>
        <p:nvSpPr>
          <p:cNvPr id="5" name="Text Placeholder 4">
            <a:extLst>
              <a:ext uri="{FF2B5EF4-FFF2-40B4-BE49-F238E27FC236}">
                <a16:creationId xmlns:a16="http://schemas.microsoft.com/office/drawing/2014/main" id="{ACD20478-AC03-FEA5-B9B9-DB65B9B15002}"/>
              </a:ext>
            </a:extLst>
          </p:cNvPr>
          <p:cNvSpPr>
            <a:spLocks noGrp="1"/>
          </p:cNvSpPr>
          <p:nvPr>
            <p:ph type="body" idx="1"/>
          </p:nvPr>
        </p:nvSpPr>
        <p:spPr>
          <a:xfrm>
            <a:off x="1447191" y="2019549"/>
            <a:ext cx="4645152" cy="525347"/>
          </a:xfrm>
        </p:spPr>
        <p:txBody>
          <a:bodyPr/>
          <a:lstStyle/>
          <a:p>
            <a:r>
              <a:rPr lang="en-US" dirty="0"/>
              <a:t>Old School (1960 – 1990) </a:t>
            </a:r>
          </a:p>
        </p:txBody>
      </p:sp>
      <p:sp>
        <p:nvSpPr>
          <p:cNvPr id="3" name="Content Placeholder 2">
            <a:extLst>
              <a:ext uri="{FF2B5EF4-FFF2-40B4-BE49-F238E27FC236}">
                <a16:creationId xmlns:a16="http://schemas.microsoft.com/office/drawing/2014/main" id="{4648A40F-4D98-486A-D878-38709B52F39F}"/>
              </a:ext>
            </a:extLst>
          </p:cNvPr>
          <p:cNvSpPr>
            <a:spLocks noGrp="1"/>
          </p:cNvSpPr>
          <p:nvPr>
            <p:ph sz="half" idx="2"/>
          </p:nvPr>
        </p:nvSpPr>
        <p:spPr/>
        <p:txBody>
          <a:bodyPr>
            <a:normAutofit/>
          </a:bodyPr>
          <a:lstStyle/>
          <a:p>
            <a:r>
              <a:rPr lang="en-US" dirty="0"/>
              <a:t>Create Construction Jobs</a:t>
            </a:r>
          </a:p>
          <a:p>
            <a:r>
              <a:rPr lang="en-US" dirty="0"/>
              <a:t>Generate New Spending by Fans</a:t>
            </a:r>
          </a:p>
          <a:p>
            <a:r>
              <a:rPr lang="en-US" dirty="0"/>
              <a:t>Drives Tourism</a:t>
            </a:r>
          </a:p>
          <a:p>
            <a:r>
              <a:rPr lang="en-US" dirty="0"/>
              <a:t>Attracts New Businesses</a:t>
            </a:r>
          </a:p>
          <a:p>
            <a:r>
              <a:rPr lang="en-US" dirty="0"/>
              <a:t>Multiplier Effect to Local Economy</a:t>
            </a:r>
          </a:p>
        </p:txBody>
      </p:sp>
      <p:sp>
        <p:nvSpPr>
          <p:cNvPr id="6" name="Text Placeholder 5">
            <a:extLst>
              <a:ext uri="{FF2B5EF4-FFF2-40B4-BE49-F238E27FC236}">
                <a16:creationId xmlns:a16="http://schemas.microsoft.com/office/drawing/2014/main" id="{6B720105-D752-595B-5B9D-911B33843D8D}"/>
              </a:ext>
            </a:extLst>
          </p:cNvPr>
          <p:cNvSpPr>
            <a:spLocks noGrp="1"/>
          </p:cNvSpPr>
          <p:nvPr>
            <p:ph type="body" sz="quarter" idx="3"/>
          </p:nvPr>
        </p:nvSpPr>
        <p:spPr>
          <a:xfrm>
            <a:off x="6412362" y="2023003"/>
            <a:ext cx="4645152" cy="521893"/>
          </a:xfrm>
        </p:spPr>
        <p:txBody>
          <a:bodyPr/>
          <a:lstStyle/>
          <a:p>
            <a:r>
              <a:rPr lang="en-US" dirty="0"/>
              <a:t>New School (2000 – 2023)</a:t>
            </a:r>
          </a:p>
        </p:txBody>
      </p:sp>
      <p:sp>
        <p:nvSpPr>
          <p:cNvPr id="7" name="Content Placeholder 6">
            <a:extLst>
              <a:ext uri="{FF2B5EF4-FFF2-40B4-BE49-F238E27FC236}">
                <a16:creationId xmlns:a16="http://schemas.microsoft.com/office/drawing/2014/main" id="{EB343F74-EF74-4109-1904-513924D6D453}"/>
              </a:ext>
            </a:extLst>
          </p:cNvPr>
          <p:cNvSpPr>
            <a:spLocks noGrp="1"/>
          </p:cNvSpPr>
          <p:nvPr>
            <p:ph sz="quarter" idx="4"/>
          </p:nvPr>
        </p:nvSpPr>
        <p:spPr>
          <a:xfrm>
            <a:off x="6412362" y="2821491"/>
            <a:ext cx="5291958" cy="2637371"/>
          </a:xfrm>
        </p:spPr>
        <p:txBody>
          <a:bodyPr>
            <a:normAutofit/>
          </a:bodyPr>
          <a:lstStyle/>
          <a:p>
            <a:r>
              <a:rPr lang="en-US" dirty="0"/>
              <a:t>Community Benefit Agreements</a:t>
            </a:r>
          </a:p>
          <a:p>
            <a:r>
              <a:rPr lang="en-US" dirty="0"/>
              <a:t>Living Wage Jobs</a:t>
            </a:r>
          </a:p>
          <a:p>
            <a:r>
              <a:rPr lang="en-US" dirty="0"/>
              <a:t>Hiring Benchmarks – Where It’s Needed Most</a:t>
            </a:r>
          </a:p>
          <a:p>
            <a:r>
              <a:rPr lang="en-US" dirty="0"/>
              <a:t>Housing and Social Infrastructure</a:t>
            </a:r>
          </a:p>
          <a:p>
            <a:r>
              <a:rPr lang="en-US" dirty="0"/>
              <a:t>Environmental Standards and Practices</a:t>
            </a:r>
          </a:p>
        </p:txBody>
      </p:sp>
    </p:spTree>
    <p:extLst>
      <p:ext uri="{BB962C8B-B14F-4D97-AF65-F5344CB8AC3E}">
        <p14:creationId xmlns:p14="http://schemas.microsoft.com/office/powerpoint/2010/main" val="550173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blinds(horizontal)">
                                      <p:cBhvr>
                                        <p:cTn id="32" dur="500"/>
                                        <p:tgtEl>
                                          <p:spTgt spid="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7">
                                            <p:txEl>
                                              <p:pRg st="1" end="1"/>
                                            </p:txEl>
                                          </p:spTgt>
                                        </p:tgtEl>
                                        <p:attrNameLst>
                                          <p:attrName>style.visibility</p:attrName>
                                        </p:attrNameLst>
                                      </p:cBhvr>
                                      <p:to>
                                        <p:strVal val="visible"/>
                                      </p:to>
                                    </p:set>
                                    <p:animEffect transition="in" filter="blinds(horizontal)">
                                      <p:cBhvr>
                                        <p:cTn id="37" dur="500"/>
                                        <p:tgtEl>
                                          <p:spTgt spid="7">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7">
                                            <p:txEl>
                                              <p:pRg st="2" end="2"/>
                                            </p:txEl>
                                          </p:spTgt>
                                        </p:tgtEl>
                                        <p:attrNameLst>
                                          <p:attrName>style.visibility</p:attrName>
                                        </p:attrNameLst>
                                      </p:cBhvr>
                                      <p:to>
                                        <p:strVal val="visible"/>
                                      </p:to>
                                    </p:set>
                                    <p:animEffect transition="in" filter="blinds(horizontal)">
                                      <p:cBhvr>
                                        <p:cTn id="42" dur="500"/>
                                        <p:tgtEl>
                                          <p:spTgt spid="7">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7">
                                            <p:txEl>
                                              <p:pRg st="3" end="3"/>
                                            </p:txEl>
                                          </p:spTgt>
                                        </p:tgtEl>
                                        <p:attrNameLst>
                                          <p:attrName>style.visibility</p:attrName>
                                        </p:attrNameLst>
                                      </p:cBhvr>
                                      <p:to>
                                        <p:strVal val="visible"/>
                                      </p:to>
                                    </p:set>
                                    <p:animEffect transition="in" filter="blinds(horizontal)">
                                      <p:cBhvr>
                                        <p:cTn id="47" dur="500"/>
                                        <p:tgtEl>
                                          <p:spTgt spid="7">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7">
                                            <p:txEl>
                                              <p:pRg st="4" end="4"/>
                                            </p:txEl>
                                          </p:spTgt>
                                        </p:tgtEl>
                                        <p:attrNameLst>
                                          <p:attrName>style.visibility</p:attrName>
                                        </p:attrNameLst>
                                      </p:cBhvr>
                                      <p:to>
                                        <p:strVal val="visible"/>
                                      </p:to>
                                    </p:set>
                                    <p:animEffect transition="in" filter="blinds(horizontal)">
                                      <p:cBhvr>
                                        <p:cTn id="52"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13"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15" name="Rectangle 14">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9BCCF484-8D1D-D4D4-D73B-F70635B01745}"/>
              </a:ext>
            </a:extLst>
          </p:cNvPr>
          <p:cNvSpPr>
            <a:spLocks noGrp="1"/>
          </p:cNvSpPr>
          <p:nvPr>
            <p:ph type="title"/>
          </p:nvPr>
        </p:nvSpPr>
        <p:spPr>
          <a:xfrm>
            <a:off x="1130271" y="1193800"/>
            <a:ext cx="3193050" cy="4699000"/>
          </a:xfrm>
        </p:spPr>
        <p:txBody>
          <a:bodyPr anchor="ctr">
            <a:normAutofit/>
          </a:bodyPr>
          <a:lstStyle/>
          <a:p>
            <a:pPr algn="ctr"/>
            <a:r>
              <a:rPr lang="en-US" sz="4000" dirty="0"/>
              <a:t>Opening Days and nights</a:t>
            </a:r>
          </a:p>
        </p:txBody>
      </p:sp>
      <p:cxnSp>
        <p:nvCxnSpPr>
          <p:cNvPr id="17" name="Straight Connector 16">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19"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pic>
        <p:nvPicPr>
          <p:cNvPr id="7" name="Graphic 6" descr="Baseball with solid fill">
            <a:extLst>
              <a:ext uri="{FF2B5EF4-FFF2-40B4-BE49-F238E27FC236}">
                <a16:creationId xmlns:a16="http://schemas.microsoft.com/office/drawing/2014/main" id="{9AFCC509-622E-9D32-EF01-E92B4A8869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21965" y="453435"/>
            <a:ext cx="914400" cy="914400"/>
          </a:xfrm>
          <a:prstGeom prst="rect">
            <a:avLst/>
          </a:prstGeom>
        </p:spPr>
      </p:pic>
      <p:pic>
        <p:nvPicPr>
          <p:cNvPr id="10" name="Graphic 9" descr="Football outline">
            <a:extLst>
              <a:ext uri="{FF2B5EF4-FFF2-40B4-BE49-F238E27FC236}">
                <a16:creationId xmlns:a16="http://schemas.microsoft.com/office/drawing/2014/main" id="{E6DC0CB7-F69F-A04D-61A9-E19FEB69512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94526" y="490110"/>
            <a:ext cx="914400" cy="914400"/>
          </a:xfrm>
          <a:prstGeom prst="rect">
            <a:avLst/>
          </a:prstGeom>
        </p:spPr>
      </p:pic>
      <p:pic>
        <p:nvPicPr>
          <p:cNvPr id="14" name="Graphic 13" descr="Ice hockey outline">
            <a:extLst>
              <a:ext uri="{FF2B5EF4-FFF2-40B4-BE49-F238E27FC236}">
                <a16:creationId xmlns:a16="http://schemas.microsoft.com/office/drawing/2014/main" id="{400787C5-D6D4-3AF9-79D3-1D59556679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06113" y="1448372"/>
            <a:ext cx="914400" cy="914400"/>
          </a:xfrm>
          <a:prstGeom prst="rect">
            <a:avLst/>
          </a:prstGeom>
        </p:spPr>
      </p:pic>
      <p:pic>
        <p:nvPicPr>
          <p:cNvPr id="18" name="Graphic 17" descr="Basketball outline">
            <a:extLst>
              <a:ext uri="{FF2B5EF4-FFF2-40B4-BE49-F238E27FC236}">
                <a16:creationId xmlns:a16="http://schemas.microsoft.com/office/drawing/2014/main" id="{20E6EF7D-65ED-AF6E-AD98-5DAC8C41731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350942" y="490110"/>
            <a:ext cx="914400" cy="914400"/>
          </a:xfrm>
          <a:prstGeom prst="rect">
            <a:avLst/>
          </a:prstGeom>
        </p:spPr>
      </p:pic>
      <p:pic>
        <p:nvPicPr>
          <p:cNvPr id="26" name="Graphic 25" descr="Baseball with solid fill">
            <a:extLst>
              <a:ext uri="{FF2B5EF4-FFF2-40B4-BE49-F238E27FC236}">
                <a16:creationId xmlns:a16="http://schemas.microsoft.com/office/drawing/2014/main" id="{8D9E354C-803B-E919-68F7-9CF905AEAC8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81694" y="490110"/>
            <a:ext cx="914400" cy="914400"/>
          </a:xfrm>
          <a:prstGeom prst="rect">
            <a:avLst/>
          </a:prstGeom>
        </p:spPr>
      </p:pic>
      <p:pic>
        <p:nvPicPr>
          <p:cNvPr id="27" name="Graphic 26" descr="Football outline">
            <a:extLst>
              <a:ext uri="{FF2B5EF4-FFF2-40B4-BE49-F238E27FC236}">
                <a16:creationId xmlns:a16="http://schemas.microsoft.com/office/drawing/2014/main" id="{A693D8D7-88E0-5D16-CCDB-210ED2D8A38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38110" y="490110"/>
            <a:ext cx="914400" cy="914400"/>
          </a:xfrm>
          <a:prstGeom prst="rect">
            <a:avLst/>
          </a:prstGeom>
        </p:spPr>
      </p:pic>
      <p:pic>
        <p:nvPicPr>
          <p:cNvPr id="29" name="Graphic 28" descr="Basketball outline">
            <a:extLst>
              <a:ext uri="{FF2B5EF4-FFF2-40B4-BE49-F238E27FC236}">
                <a16:creationId xmlns:a16="http://schemas.microsoft.com/office/drawing/2014/main" id="{EE61A16E-3064-47AE-6A60-D4B9A7D7ED9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801629" y="1458833"/>
            <a:ext cx="914400" cy="914400"/>
          </a:xfrm>
          <a:prstGeom prst="rect">
            <a:avLst/>
          </a:prstGeom>
        </p:spPr>
      </p:pic>
      <p:pic>
        <p:nvPicPr>
          <p:cNvPr id="30" name="Graphic 29" descr="Basketball outline">
            <a:extLst>
              <a:ext uri="{FF2B5EF4-FFF2-40B4-BE49-F238E27FC236}">
                <a16:creationId xmlns:a16="http://schemas.microsoft.com/office/drawing/2014/main" id="{0C0A22A1-70EA-848A-5DDB-4F2E18F2CCE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261582" y="2427556"/>
            <a:ext cx="914400" cy="914400"/>
          </a:xfrm>
          <a:prstGeom prst="rect">
            <a:avLst/>
          </a:prstGeom>
        </p:spPr>
      </p:pic>
      <p:pic>
        <p:nvPicPr>
          <p:cNvPr id="31" name="Graphic 30" descr="Basketball outline">
            <a:extLst>
              <a:ext uri="{FF2B5EF4-FFF2-40B4-BE49-F238E27FC236}">
                <a16:creationId xmlns:a16="http://schemas.microsoft.com/office/drawing/2014/main" id="{F398987A-6A46-C5A4-73B5-6D3E4D3D84A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283519" y="2427556"/>
            <a:ext cx="914400" cy="914400"/>
          </a:xfrm>
          <a:prstGeom prst="rect">
            <a:avLst/>
          </a:prstGeom>
        </p:spPr>
      </p:pic>
      <p:pic>
        <p:nvPicPr>
          <p:cNvPr id="32" name="Graphic 31" descr="Basketball outline">
            <a:extLst>
              <a:ext uri="{FF2B5EF4-FFF2-40B4-BE49-F238E27FC236}">
                <a16:creationId xmlns:a16="http://schemas.microsoft.com/office/drawing/2014/main" id="{33BF3D69-9041-DAFA-0EF6-00786947D27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16719" y="2399992"/>
            <a:ext cx="914400" cy="914400"/>
          </a:xfrm>
          <a:prstGeom prst="rect">
            <a:avLst/>
          </a:prstGeom>
        </p:spPr>
      </p:pic>
      <p:pic>
        <p:nvPicPr>
          <p:cNvPr id="33" name="Graphic 32" descr="Basketball outline">
            <a:extLst>
              <a:ext uri="{FF2B5EF4-FFF2-40B4-BE49-F238E27FC236}">
                <a16:creationId xmlns:a16="http://schemas.microsoft.com/office/drawing/2014/main" id="{FA65AC55-B86D-8678-BD73-F292E0EF16E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225776" y="2385161"/>
            <a:ext cx="914400" cy="914400"/>
          </a:xfrm>
          <a:prstGeom prst="rect">
            <a:avLst/>
          </a:prstGeom>
        </p:spPr>
      </p:pic>
      <p:pic>
        <p:nvPicPr>
          <p:cNvPr id="34" name="Graphic 33" descr="Basketball outline">
            <a:extLst>
              <a:ext uri="{FF2B5EF4-FFF2-40B4-BE49-F238E27FC236}">
                <a16:creationId xmlns:a16="http://schemas.microsoft.com/office/drawing/2014/main" id="{FF647B1C-1AEF-7914-1ACE-FF25A6D68D3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47713" y="2402631"/>
            <a:ext cx="914400" cy="914400"/>
          </a:xfrm>
          <a:prstGeom prst="rect">
            <a:avLst/>
          </a:prstGeom>
        </p:spPr>
      </p:pic>
      <p:pic>
        <p:nvPicPr>
          <p:cNvPr id="35" name="Graphic 34" descr="Basketball outline">
            <a:extLst>
              <a:ext uri="{FF2B5EF4-FFF2-40B4-BE49-F238E27FC236}">
                <a16:creationId xmlns:a16="http://schemas.microsoft.com/office/drawing/2014/main" id="{0F07A59F-0660-7B2B-8A9A-61D745B1E49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80913" y="2402631"/>
            <a:ext cx="914400" cy="914400"/>
          </a:xfrm>
          <a:prstGeom prst="rect">
            <a:avLst/>
          </a:prstGeom>
        </p:spPr>
      </p:pic>
      <p:pic>
        <p:nvPicPr>
          <p:cNvPr id="36" name="Graphic 35" descr="Basketball outline">
            <a:extLst>
              <a:ext uri="{FF2B5EF4-FFF2-40B4-BE49-F238E27FC236}">
                <a16:creationId xmlns:a16="http://schemas.microsoft.com/office/drawing/2014/main" id="{8792AF0F-CEDB-3E64-F329-B2730D2B7E5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937151" y="1437420"/>
            <a:ext cx="914400" cy="914400"/>
          </a:xfrm>
          <a:prstGeom prst="rect">
            <a:avLst/>
          </a:prstGeom>
        </p:spPr>
      </p:pic>
      <p:pic>
        <p:nvPicPr>
          <p:cNvPr id="37" name="Graphic 36" descr="Basketball outline">
            <a:extLst>
              <a:ext uri="{FF2B5EF4-FFF2-40B4-BE49-F238E27FC236}">
                <a16:creationId xmlns:a16="http://schemas.microsoft.com/office/drawing/2014/main" id="{A80D23D7-0C31-20DA-A5E8-43DB3CFB21A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876448" y="1448372"/>
            <a:ext cx="914400" cy="914400"/>
          </a:xfrm>
          <a:prstGeom prst="rect">
            <a:avLst/>
          </a:prstGeom>
        </p:spPr>
      </p:pic>
      <p:pic>
        <p:nvPicPr>
          <p:cNvPr id="38" name="Graphic 37" descr="Basketball outline">
            <a:extLst>
              <a:ext uri="{FF2B5EF4-FFF2-40B4-BE49-F238E27FC236}">
                <a16:creationId xmlns:a16="http://schemas.microsoft.com/office/drawing/2014/main" id="{DC9EDB3B-39E1-DDFA-5BF4-1627BB39DDF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407358" y="490110"/>
            <a:ext cx="914400" cy="914400"/>
          </a:xfrm>
          <a:prstGeom prst="rect">
            <a:avLst/>
          </a:prstGeom>
        </p:spPr>
      </p:pic>
      <p:pic>
        <p:nvPicPr>
          <p:cNvPr id="39" name="Graphic 38" descr="Ice hockey outline">
            <a:extLst>
              <a:ext uri="{FF2B5EF4-FFF2-40B4-BE49-F238E27FC236}">
                <a16:creationId xmlns:a16="http://schemas.microsoft.com/office/drawing/2014/main" id="{529AFA76-5CCA-B988-028F-258C3F71D0F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66816" y="1459206"/>
            <a:ext cx="914400" cy="914400"/>
          </a:xfrm>
          <a:prstGeom prst="rect">
            <a:avLst/>
          </a:prstGeom>
        </p:spPr>
      </p:pic>
      <p:pic>
        <p:nvPicPr>
          <p:cNvPr id="40" name="Graphic 39" descr="Basketball outline">
            <a:extLst>
              <a:ext uri="{FF2B5EF4-FFF2-40B4-BE49-F238E27FC236}">
                <a16:creationId xmlns:a16="http://schemas.microsoft.com/office/drawing/2014/main" id="{DAAED7B2-EAD3-F090-6AB5-18DE7FE240B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40395" y="3427024"/>
            <a:ext cx="914400" cy="914400"/>
          </a:xfrm>
          <a:prstGeom prst="rect">
            <a:avLst/>
          </a:prstGeom>
        </p:spPr>
      </p:pic>
      <p:pic>
        <p:nvPicPr>
          <p:cNvPr id="41" name="Graphic 40" descr="Basketball outline">
            <a:extLst>
              <a:ext uri="{FF2B5EF4-FFF2-40B4-BE49-F238E27FC236}">
                <a16:creationId xmlns:a16="http://schemas.microsoft.com/office/drawing/2014/main" id="{EAB9E0F9-7AE3-08E3-2198-67233CFFF15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862332" y="3427024"/>
            <a:ext cx="914400" cy="914400"/>
          </a:xfrm>
          <a:prstGeom prst="rect">
            <a:avLst/>
          </a:prstGeom>
        </p:spPr>
      </p:pic>
      <p:pic>
        <p:nvPicPr>
          <p:cNvPr id="42" name="Graphic 41" descr="Basketball outline">
            <a:extLst>
              <a:ext uri="{FF2B5EF4-FFF2-40B4-BE49-F238E27FC236}">
                <a16:creationId xmlns:a16="http://schemas.microsoft.com/office/drawing/2014/main" id="{ED92D938-F31D-4C6D-CD6A-921B5CA4D9C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795532" y="3399460"/>
            <a:ext cx="914400" cy="914400"/>
          </a:xfrm>
          <a:prstGeom prst="rect">
            <a:avLst/>
          </a:prstGeom>
        </p:spPr>
      </p:pic>
      <p:pic>
        <p:nvPicPr>
          <p:cNvPr id="43" name="Graphic 42" descr="Basketball outline">
            <a:extLst>
              <a:ext uri="{FF2B5EF4-FFF2-40B4-BE49-F238E27FC236}">
                <a16:creationId xmlns:a16="http://schemas.microsoft.com/office/drawing/2014/main" id="{7FC35EF2-702B-CAF6-966D-70271995646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804589" y="3384629"/>
            <a:ext cx="914400" cy="914400"/>
          </a:xfrm>
          <a:prstGeom prst="rect">
            <a:avLst/>
          </a:prstGeom>
        </p:spPr>
      </p:pic>
      <p:pic>
        <p:nvPicPr>
          <p:cNvPr id="44" name="Graphic 43" descr="Basketball outline">
            <a:extLst>
              <a:ext uri="{FF2B5EF4-FFF2-40B4-BE49-F238E27FC236}">
                <a16:creationId xmlns:a16="http://schemas.microsoft.com/office/drawing/2014/main" id="{7F1F2D65-097F-56E6-AC42-91FA21AF1C1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26526" y="3402099"/>
            <a:ext cx="914400" cy="914400"/>
          </a:xfrm>
          <a:prstGeom prst="rect">
            <a:avLst/>
          </a:prstGeom>
        </p:spPr>
      </p:pic>
      <p:pic>
        <p:nvPicPr>
          <p:cNvPr id="45" name="Graphic 44" descr="Basketball outline">
            <a:extLst>
              <a:ext uri="{FF2B5EF4-FFF2-40B4-BE49-F238E27FC236}">
                <a16:creationId xmlns:a16="http://schemas.microsoft.com/office/drawing/2014/main" id="{74696A1E-C457-B64E-939B-D912DEAD751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59726" y="3402099"/>
            <a:ext cx="914400" cy="914400"/>
          </a:xfrm>
          <a:prstGeom prst="rect">
            <a:avLst/>
          </a:prstGeom>
        </p:spPr>
      </p:pic>
      <p:pic>
        <p:nvPicPr>
          <p:cNvPr id="46" name="Graphic 45" descr="Basketball outline">
            <a:extLst>
              <a:ext uri="{FF2B5EF4-FFF2-40B4-BE49-F238E27FC236}">
                <a16:creationId xmlns:a16="http://schemas.microsoft.com/office/drawing/2014/main" id="{6A44BFA9-ED1D-F6A5-4454-9137E24F3FF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309544" y="4353707"/>
            <a:ext cx="914400" cy="914400"/>
          </a:xfrm>
          <a:prstGeom prst="rect">
            <a:avLst/>
          </a:prstGeom>
        </p:spPr>
      </p:pic>
      <p:pic>
        <p:nvPicPr>
          <p:cNvPr id="47" name="Graphic 46" descr="Basketball outline">
            <a:extLst>
              <a:ext uri="{FF2B5EF4-FFF2-40B4-BE49-F238E27FC236}">
                <a16:creationId xmlns:a16="http://schemas.microsoft.com/office/drawing/2014/main" id="{1B29121A-58D6-FA7A-D11F-A82010EA979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331481" y="4353707"/>
            <a:ext cx="914400" cy="914400"/>
          </a:xfrm>
          <a:prstGeom prst="rect">
            <a:avLst/>
          </a:prstGeom>
        </p:spPr>
      </p:pic>
      <p:pic>
        <p:nvPicPr>
          <p:cNvPr id="48" name="Graphic 47" descr="Basketball outline">
            <a:extLst>
              <a:ext uri="{FF2B5EF4-FFF2-40B4-BE49-F238E27FC236}">
                <a16:creationId xmlns:a16="http://schemas.microsoft.com/office/drawing/2014/main" id="{DEF0C74E-8C79-8884-D6E0-C3D2F75E06D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64681" y="4326143"/>
            <a:ext cx="914400" cy="914400"/>
          </a:xfrm>
          <a:prstGeom prst="rect">
            <a:avLst/>
          </a:prstGeom>
        </p:spPr>
      </p:pic>
      <p:pic>
        <p:nvPicPr>
          <p:cNvPr id="49" name="Graphic 48" descr="Basketball outline">
            <a:extLst>
              <a:ext uri="{FF2B5EF4-FFF2-40B4-BE49-F238E27FC236}">
                <a16:creationId xmlns:a16="http://schemas.microsoft.com/office/drawing/2014/main" id="{EBB57A24-8F04-5A93-56D0-BF7C7B93A7E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273738" y="4311312"/>
            <a:ext cx="914400" cy="914400"/>
          </a:xfrm>
          <a:prstGeom prst="rect">
            <a:avLst/>
          </a:prstGeom>
        </p:spPr>
      </p:pic>
      <p:pic>
        <p:nvPicPr>
          <p:cNvPr id="50" name="Graphic 49" descr="Basketball outline">
            <a:extLst>
              <a:ext uri="{FF2B5EF4-FFF2-40B4-BE49-F238E27FC236}">
                <a16:creationId xmlns:a16="http://schemas.microsoft.com/office/drawing/2014/main" id="{3F20C4B8-A55C-3613-6A6A-9C25ED38F2D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95675" y="4328782"/>
            <a:ext cx="914400" cy="914400"/>
          </a:xfrm>
          <a:prstGeom prst="rect">
            <a:avLst/>
          </a:prstGeom>
        </p:spPr>
      </p:pic>
      <p:pic>
        <p:nvPicPr>
          <p:cNvPr id="51" name="Graphic 50" descr="Basketball outline">
            <a:extLst>
              <a:ext uri="{FF2B5EF4-FFF2-40B4-BE49-F238E27FC236}">
                <a16:creationId xmlns:a16="http://schemas.microsoft.com/office/drawing/2014/main" id="{9DB563EB-8BDC-AE4C-01A8-28B8A4757DA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228875" y="4328782"/>
            <a:ext cx="914400" cy="914400"/>
          </a:xfrm>
          <a:prstGeom prst="rect">
            <a:avLst/>
          </a:prstGeom>
        </p:spPr>
      </p:pic>
      <p:pic>
        <p:nvPicPr>
          <p:cNvPr id="54" name="Graphic 53" descr="Basketball outline">
            <a:extLst>
              <a:ext uri="{FF2B5EF4-FFF2-40B4-BE49-F238E27FC236}">
                <a16:creationId xmlns:a16="http://schemas.microsoft.com/office/drawing/2014/main" id="{2486D55A-E9B9-980F-742E-2CB9C331254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709932" y="5347988"/>
            <a:ext cx="914400" cy="914400"/>
          </a:xfrm>
          <a:prstGeom prst="rect">
            <a:avLst/>
          </a:prstGeom>
        </p:spPr>
      </p:pic>
      <p:pic>
        <p:nvPicPr>
          <p:cNvPr id="55" name="Graphic 54" descr="Basketball outline">
            <a:extLst>
              <a:ext uri="{FF2B5EF4-FFF2-40B4-BE49-F238E27FC236}">
                <a16:creationId xmlns:a16="http://schemas.microsoft.com/office/drawing/2014/main" id="{460E806D-BF00-15C2-5E45-D08BEBA4BD1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637629" y="5384361"/>
            <a:ext cx="914400" cy="914400"/>
          </a:xfrm>
          <a:prstGeom prst="rect">
            <a:avLst/>
          </a:prstGeom>
        </p:spPr>
      </p:pic>
      <p:pic>
        <p:nvPicPr>
          <p:cNvPr id="56" name="Graphic 55" descr="Basketball outline">
            <a:extLst>
              <a:ext uri="{FF2B5EF4-FFF2-40B4-BE49-F238E27FC236}">
                <a16:creationId xmlns:a16="http://schemas.microsoft.com/office/drawing/2014/main" id="{454CD5FB-897D-C6CE-6CCD-CB3C06C5CDE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65326" y="5378839"/>
            <a:ext cx="914400" cy="914400"/>
          </a:xfrm>
          <a:prstGeom prst="rect">
            <a:avLst/>
          </a:prstGeom>
        </p:spPr>
      </p:pic>
      <p:pic>
        <p:nvPicPr>
          <p:cNvPr id="57" name="Graphic 56" descr="Basketball outline">
            <a:extLst>
              <a:ext uri="{FF2B5EF4-FFF2-40B4-BE49-F238E27FC236}">
                <a16:creationId xmlns:a16="http://schemas.microsoft.com/office/drawing/2014/main" id="{3B3FDA6B-3E5D-13B7-BF64-A83667AF31B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08514" y="5378839"/>
            <a:ext cx="914400" cy="914400"/>
          </a:xfrm>
          <a:prstGeom prst="rect">
            <a:avLst/>
          </a:prstGeom>
        </p:spPr>
      </p:pic>
      <p:pic>
        <p:nvPicPr>
          <p:cNvPr id="58" name="Graphic 57" descr="Ice hockey outline">
            <a:extLst>
              <a:ext uri="{FF2B5EF4-FFF2-40B4-BE49-F238E27FC236}">
                <a16:creationId xmlns:a16="http://schemas.microsoft.com/office/drawing/2014/main" id="{12EC4349-064F-825E-F57A-AEC05935F6B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98916" y="1452443"/>
            <a:ext cx="914400" cy="914400"/>
          </a:xfrm>
          <a:prstGeom prst="rect">
            <a:avLst/>
          </a:prstGeom>
        </p:spPr>
      </p:pic>
    </p:spTree>
    <p:extLst>
      <p:ext uri="{BB962C8B-B14F-4D97-AF65-F5344CB8AC3E}">
        <p14:creationId xmlns:p14="http://schemas.microsoft.com/office/powerpoint/2010/main" val="288294517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blinds(horizontal)">
                                      <p:cBhvr>
                                        <p:cTn id="11" dur="1000"/>
                                        <p:tgtEl>
                                          <p:spTgt spid="26"/>
                                        </p:tgtEl>
                                      </p:cBhvr>
                                    </p:animEffect>
                                  </p:childTnLst>
                                </p:cTn>
                              </p:par>
                            </p:childTnLst>
                          </p:cTn>
                        </p:par>
                        <p:par>
                          <p:cTn id="12" fill="hold">
                            <p:stCondLst>
                              <p:cond delay="1500"/>
                            </p:stCondLst>
                            <p:childTnLst>
                              <p:par>
                                <p:cTn id="13" presetID="3" presetClass="entr" presetSubtype="10"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linds(horizontal)">
                                      <p:cBhvr>
                                        <p:cTn id="15" dur="1000"/>
                                        <p:tgtEl>
                                          <p:spTgt spid="27"/>
                                        </p:tgtEl>
                                      </p:cBhvr>
                                    </p:animEffect>
                                  </p:childTnLst>
                                </p:cTn>
                              </p:par>
                            </p:childTnLst>
                          </p:cTn>
                        </p:par>
                        <p:par>
                          <p:cTn id="16" fill="hold">
                            <p:stCondLst>
                              <p:cond delay="2500"/>
                            </p:stCondLst>
                            <p:childTnLst>
                              <p:par>
                                <p:cTn id="17" presetID="3" presetClass="entr" presetSubtype="1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linds(horizontal)">
                                      <p:cBhvr>
                                        <p:cTn id="19" dur="1000"/>
                                        <p:tgtEl>
                                          <p:spTgt spid="10"/>
                                        </p:tgtEl>
                                      </p:cBhvr>
                                    </p:animEffect>
                                  </p:childTnLst>
                                </p:cTn>
                              </p:par>
                            </p:childTnLst>
                          </p:cTn>
                        </p:par>
                        <p:par>
                          <p:cTn id="20" fill="hold">
                            <p:stCondLst>
                              <p:cond delay="3500"/>
                            </p:stCondLst>
                            <p:childTnLst>
                              <p:par>
                                <p:cTn id="21" presetID="3" presetClass="entr" presetSubtype="1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linds(horizontal)">
                                      <p:cBhvr>
                                        <p:cTn id="23" dur="1000"/>
                                        <p:tgtEl>
                                          <p:spTgt spid="18"/>
                                        </p:tgtEl>
                                      </p:cBhvr>
                                    </p:animEffect>
                                  </p:childTnLst>
                                </p:cTn>
                              </p:par>
                            </p:childTnLst>
                          </p:cTn>
                        </p:par>
                        <p:par>
                          <p:cTn id="24" fill="hold">
                            <p:stCondLst>
                              <p:cond delay="4500"/>
                            </p:stCondLst>
                            <p:childTnLst>
                              <p:par>
                                <p:cTn id="25" presetID="3" presetClass="entr" presetSubtype="10" fill="hold" nodeType="after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blinds(horizontal)">
                                      <p:cBhvr>
                                        <p:cTn id="27" dur="1000"/>
                                        <p:tgtEl>
                                          <p:spTgt spid="38"/>
                                        </p:tgtEl>
                                      </p:cBhvr>
                                    </p:animEffect>
                                  </p:childTnLst>
                                </p:cTn>
                              </p:par>
                            </p:childTnLst>
                          </p:cTn>
                        </p:par>
                        <p:par>
                          <p:cTn id="28" fill="hold">
                            <p:stCondLst>
                              <p:cond delay="5500"/>
                            </p:stCondLst>
                            <p:childTnLst>
                              <p:par>
                                <p:cTn id="29" presetID="3" presetClass="entr" presetSubtype="10"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linds(horizontal)">
                                      <p:cBhvr>
                                        <p:cTn id="31" dur="1000"/>
                                        <p:tgtEl>
                                          <p:spTgt spid="14"/>
                                        </p:tgtEl>
                                      </p:cBhvr>
                                    </p:animEffect>
                                  </p:childTnLst>
                                </p:cTn>
                              </p:par>
                            </p:childTnLst>
                          </p:cTn>
                        </p:par>
                        <p:par>
                          <p:cTn id="32" fill="hold">
                            <p:stCondLst>
                              <p:cond delay="6500"/>
                            </p:stCondLst>
                            <p:childTnLst>
                              <p:par>
                                <p:cTn id="33" presetID="3" presetClass="entr" presetSubtype="10" fill="hold" nodeType="after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blinds(horizontal)">
                                      <p:cBhvr>
                                        <p:cTn id="35" dur="1000"/>
                                        <p:tgtEl>
                                          <p:spTgt spid="39"/>
                                        </p:tgtEl>
                                      </p:cBhvr>
                                    </p:animEffect>
                                  </p:childTnLst>
                                </p:cTn>
                              </p:par>
                            </p:childTnLst>
                          </p:cTn>
                        </p:par>
                        <p:par>
                          <p:cTn id="36" fill="hold">
                            <p:stCondLst>
                              <p:cond delay="7500"/>
                            </p:stCondLst>
                            <p:childTnLst>
                              <p:par>
                                <p:cTn id="37" presetID="3" presetClass="entr" presetSubtype="10" fill="hold" nodeType="afterEffect">
                                  <p:stCondLst>
                                    <p:cond delay="0"/>
                                  </p:stCondLst>
                                  <p:childTnLst>
                                    <p:set>
                                      <p:cBhvr>
                                        <p:cTn id="38" dur="1" fill="hold">
                                          <p:stCondLst>
                                            <p:cond delay="0"/>
                                          </p:stCondLst>
                                        </p:cTn>
                                        <p:tgtEl>
                                          <p:spTgt spid="58"/>
                                        </p:tgtEl>
                                        <p:attrNameLst>
                                          <p:attrName>style.visibility</p:attrName>
                                        </p:attrNameLst>
                                      </p:cBhvr>
                                      <p:to>
                                        <p:strVal val="visible"/>
                                      </p:to>
                                    </p:set>
                                    <p:animEffect transition="in" filter="blinds(horizontal)">
                                      <p:cBhvr>
                                        <p:cTn id="39" dur="1000"/>
                                        <p:tgtEl>
                                          <p:spTgt spid="58"/>
                                        </p:tgtEl>
                                      </p:cBhvr>
                                    </p:animEffect>
                                  </p:childTnLst>
                                </p:cTn>
                              </p:par>
                            </p:childTnLst>
                          </p:cTn>
                        </p:par>
                        <p:par>
                          <p:cTn id="40" fill="hold">
                            <p:stCondLst>
                              <p:cond delay="8500"/>
                            </p:stCondLst>
                            <p:childTnLst>
                              <p:par>
                                <p:cTn id="41" presetID="3" presetClass="entr" presetSubtype="10" fill="hold"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blinds(horizontal)">
                                      <p:cBhvr>
                                        <p:cTn id="43" dur="1000"/>
                                        <p:tgtEl>
                                          <p:spTgt spid="29"/>
                                        </p:tgtEl>
                                      </p:cBhvr>
                                    </p:animEffect>
                                  </p:childTnLst>
                                </p:cTn>
                              </p:par>
                            </p:childTnLst>
                          </p:cTn>
                        </p:par>
                        <p:par>
                          <p:cTn id="44" fill="hold">
                            <p:stCondLst>
                              <p:cond delay="9500"/>
                            </p:stCondLst>
                            <p:childTnLst>
                              <p:par>
                                <p:cTn id="45" presetID="3" presetClass="entr" presetSubtype="10" fill="hold" nodeType="after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blinds(horizontal)">
                                      <p:cBhvr>
                                        <p:cTn id="47" dur="1000"/>
                                        <p:tgtEl>
                                          <p:spTgt spid="37"/>
                                        </p:tgtEl>
                                      </p:cBhvr>
                                    </p:animEffect>
                                  </p:childTnLst>
                                </p:cTn>
                              </p:par>
                            </p:childTnLst>
                          </p:cTn>
                        </p:par>
                        <p:par>
                          <p:cTn id="48" fill="hold">
                            <p:stCondLst>
                              <p:cond delay="10500"/>
                            </p:stCondLst>
                            <p:childTnLst>
                              <p:par>
                                <p:cTn id="49" presetID="3" presetClass="entr" presetSubtype="10" fill="hold" nodeType="after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blinds(horizontal)">
                                      <p:cBhvr>
                                        <p:cTn id="51" dur="1000"/>
                                        <p:tgtEl>
                                          <p:spTgt spid="36"/>
                                        </p:tgtEl>
                                      </p:cBhvr>
                                    </p:animEffect>
                                  </p:childTnLst>
                                </p:cTn>
                              </p:par>
                            </p:childTnLst>
                          </p:cTn>
                        </p:par>
                        <p:par>
                          <p:cTn id="52" fill="hold">
                            <p:stCondLst>
                              <p:cond delay="11500"/>
                            </p:stCondLst>
                            <p:childTnLst>
                              <p:par>
                                <p:cTn id="53" presetID="1" presetClass="entr" presetSubtype="0" fill="hold" nodeType="after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par>
                          <p:cTn id="55" fill="hold">
                            <p:stCondLst>
                              <p:cond delay="11500"/>
                            </p:stCondLst>
                            <p:childTnLst>
                              <p:par>
                                <p:cTn id="56" presetID="3" presetClass="entr" presetSubtype="10" fill="hold" nodeType="after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blinds(horizontal)">
                                      <p:cBhvr>
                                        <p:cTn id="58" dur="1000"/>
                                        <p:tgtEl>
                                          <p:spTgt spid="31"/>
                                        </p:tgtEl>
                                      </p:cBhvr>
                                    </p:animEffect>
                                  </p:childTnLst>
                                </p:cTn>
                              </p:par>
                            </p:childTnLst>
                          </p:cTn>
                        </p:par>
                        <p:par>
                          <p:cTn id="59" fill="hold">
                            <p:stCondLst>
                              <p:cond delay="12500"/>
                            </p:stCondLst>
                            <p:childTnLst>
                              <p:par>
                                <p:cTn id="60" presetID="3" presetClass="entr" presetSubtype="10" fill="hold" nodeType="after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blinds(horizontal)">
                                      <p:cBhvr>
                                        <p:cTn id="62" dur="1000"/>
                                        <p:tgtEl>
                                          <p:spTgt spid="32"/>
                                        </p:tgtEl>
                                      </p:cBhvr>
                                    </p:animEffect>
                                  </p:childTnLst>
                                </p:cTn>
                              </p:par>
                            </p:childTnLst>
                          </p:cTn>
                        </p:par>
                        <p:par>
                          <p:cTn id="63" fill="hold">
                            <p:stCondLst>
                              <p:cond delay="13500"/>
                            </p:stCondLst>
                            <p:childTnLst>
                              <p:par>
                                <p:cTn id="64" presetID="3" presetClass="entr" presetSubtype="10" fill="hold" nodeType="after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blinds(horizontal)">
                                      <p:cBhvr>
                                        <p:cTn id="66" dur="1000"/>
                                        <p:tgtEl>
                                          <p:spTgt spid="33"/>
                                        </p:tgtEl>
                                      </p:cBhvr>
                                    </p:animEffect>
                                  </p:childTnLst>
                                </p:cTn>
                              </p:par>
                            </p:childTnLst>
                          </p:cTn>
                        </p:par>
                        <p:par>
                          <p:cTn id="67" fill="hold">
                            <p:stCondLst>
                              <p:cond delay="14500"/>
                            </p:stCondLst>
                            <p:childTnLst>
                              <p:par>
                                <p:cTn id="68" presetID="3" presetClass="entr" presetSubtype="10" fill="hold" nodeType="afterEffect">
                                  <p:stCondLst>
                                    <p:cond delay="0"/>
                                  </p:stCondLst>
                                  <p:childTnLst>
                                    <p:set>
                                      <p:cBhvr>
                                        <p:cTn id="69" dur="1" fill="hold">
                                          <p:stCondLst>
                                            <p:cond delay="0"/>
                                          </p:stCondLst>
                                        </p:cTn>
                                        <p:tgtEl>
                                          <p:spTgt spid="34"/>
                                        </p:tgtEl>
                                        <p:attrNameLst>
                                          <p:attrName>style.visibility</p:attrName>
                                        </p:attrNameLst>
                                      </p:cBhvr>
                                      <p:to>
                                        <p:strVal val="visible"/>
                                      </p:to>
                                    </p:set>
                                    <p:animEffect transition="in" filter="blinds(horizontal)">
                                      <p:cBhvr>
                                        <p:cTn id="70" dur="1000"/>
                                        <p:tgtEl>
                                          <p:spTgt spid="34"/>
                                        </p:tgtEl>
                                      </p:cBhvr>
                                    </p:animEffect>
                                  </p:childTnLst>
                                </p:cTn>
                              </p:par>
                            </p:childTnLst>
                          </p:cTn>
                        </p:par>
                        <p:par>
                          <p:cTn id="71" fill="hold">
                            <p:stCondLst>
                              <p:cond delay="15500"/>
                            </p:stCondLst>
                            <p:childTnLst>
                              <p:par>
                                <p:cTn id="72" presetID="3" presetClass="entr" presetSubtype="10" fill="hold" nodeType="afterEffect">
                                  <p:stCondLst>
                                    <p:cond delay="0"/>
                                  </p:stCondLst>
                                  <p:childTnLst>
                                    <p:set>
                                      <p:cBhvr>
                                        <p:cTn id="73" dur="1" fill="hold">
                                          <p:stCondLst>
                                            <p:cond delay="0"/>
                                          </p:stCondLst>
                                        </p:cTn>
                                        <p:tgtEl>
                                          <p:spTgt spid="35"/>
                                        </p:tgtEl>
                                        <p:attrNameLst>
                                          <p:attrName>style.visibility</p:attrName>
                                        </p:attrNameLst>
                                      </p:cBhvr>
                                      <p:to>
                                        <p:strVal val="visible"/>
                                      </p:to>
                                    </p:set>
                                    <p:animEffect transition="in" filter="blinds(horizontal)">
                                      <p:cBhvr>
                                        <p:cTn id="74" dur="1000"/>
                                        <p:tgtEl>
                                          <p:spTgt spid="35"/>
                                        </p:tgtEl>
                                      </p:cBhvr>
                                    </p:animEffect>
                                  </p:childTnLst>
                                </p:cTn>
                              </p:par>
                            </p:childTnLst>
                          </p:cTn>
                        </p:par>
                        <p:par>
                          <p:cTn id="75" fill="hold">
                            <p:stCondLst>
                              <p:cond delay="16500"/>
                            </p:stCondLst>
                            <p:childTnLst>
                              <p:par>
                                <p:cTn id="76" presetID="3" presetClass="entr" presetSubtype="10" fill="hold" nodeType="afterEffect">
                                  <p:stCondLst>
                                    <p:cond delay="0"/>
                                  </p:stCondLst>
                                  <p:childTnLst>
                                    <p:set>
                                      <p:cBhvr>
                                        <p:cTn id="77" dur="1" fill="hold">
                                          <p:stCondLst>
                                            <p:cond delay="0"/>
                                          </p:stCondLst>
                                        </p:cTn>
                                        <p:tgtEl>
                                          <p:spTgt spid="45"/>
                                        </p:tgtEl>
                                        <p:attrNameLst>
                                          <p:attrName>style.visibility</p:attrName>
                                        </p:attrNameLst>
                                      </p:cBhvr>
                                      <p:to>
                                        <p:strVal val="visible"/>
                                      </p:to>
                                    </p:set>
                                    <p:animEffect transition="in" filter="blinds(horizontal)">
                                      <p:cBhvr>
                                        <p:cTn id="78" dur="1000"/>
                                        <p:tgtEl>
                                          <p:spTgt spid="45"/>
                                        </p:tgtEl>
                                      </p:cBhvr>
                                    </p:animEffect>
                                  </p:childTnLst>
                                </p:cTn>
                              </p:par>
                            </p:childTnLst>
                          </p:cTn>
                        </p:par>
                        <p:par>
                          <p:cTn id="79" fill="hold">
                            <p:stCondLst>
                              <p:cond delay="17500"/>
                            </p:stCondLst>
                            <p:childTnLst>
                              <p:par>
                                <p:cTn id="80" presetID="3" presetClass="entr" presetSubtype="10" fill="hold" nodeType="afterEffect">
                                  <p:stCondLst>
                                    <p:cond delay="0"/>
                                  </p:stCondLst>
                                  <p:childTnLst>
                                    <p:set>
                                      <p:cBhvr>
                                        <p:cTn id="81" dur="1" fill="hold">
                                          <p:stCondLst>
                                            <p:cond delay="0"/>
                                          </p:stCondLst>
                                        </p:cTn>
                                        <p:tgtEl>
                                          <p:spTgt spid="44"/>
                                        </p:tgtEl>
                                        <p:attrNameLst>
                                          <p:attrName>style.visibility</p:attrName>
                                        </p:attrNameLst>
                                      </p:cBhvr>
                                      <p:to>
                                        <p:strVal val="visible"/>
                                      </p:to>
                                    </p:set>
                                    <p:animEffect transition="in" filter="blinds(horizontal)">
                                      <p:cBhvr>
                                        <p:cTn id="82" dur="1000"/>
                                        <p:tgtEl>
                                          <p:spTgt spid="44"/>
                                        </p:tgtEl>
                                      </p:cBhvr>
                                    </p:animEffect>
                                  </p:childTnLst>
                                </p:cTn>
                              </p:par>
                            </p:childTnLst>
                          </p:cTn>
                        </p:par>
                        <p:par>
                          <p:cTn id="83" fill="hold">
                            <p:stCondLst>
                              <p:cond delay="18500"/>
                            </p:stCondLst>
                            <p:childTnLst>
                              <p:par>
                                <p:cTn id="84" presetID="3" presetClass="entr" presetSubtype="10" fill="hold" nodeType="afterEffect">
                                  <p:stCondLst>
                                    <p:cond delay="0"/>
                                  </p:stCondLst>
                                  <p:childTnLst>
                                    <p:set>
                                      <p:cBhvr>
                                        <p:cTn id="85" dur="1" fill="hold">
                                          <p:stCondLst>
                                            <p:cond delay="0"/>
                                          </p:stCondLst>
                                        </p:cTn>
                                        <p:tgtEl>
                                          <p:spTgt spid="43"/>
                                        </p:tgtEl>
                                        <p:attrNameLst>
                                          <p:attrName>style.visibility</p:attrName>
                                        </p:attrNameLst>
                                      </p:cBhvr>
                                      <p:to>
                                        <p:strVal val="visible"/>
                                      </p:to>
                                    </p:set>
                                    <p:animEffect transition="in" filter="blinds(horizontal)">
                                      <p:cBhvr>
                                        <p:cTn id="86" dur="1000"/>
                                        <p:tgtEl>
                                          <p:spTgt spid="43"/>
                                        </p:tgtEl>
                                      </p:cBhvr>
                                    </p:animEffect>
                                  </p:childTnLst>
                                </p:cTn>
                              </p:par>
                            </p:childTnLst>
                          </p:cTn>
                        </p:par>
                        <p:par>
                          <p:cTn id="87" fill="hold">
                            <p:stCondLst>
                              <p:cond delay="19500"/>
                            </p:stCondLst>
                            <p:childTnLst>
                              <p:par>
                                <p:cTn id="88" presetID="3" presetClass="entr" presetSubtype="10" fill="hold" nodeType="afterEffect">
                                  <p:stCondLst>
                                    <p:cond delay="0"/>
                                  </p:stCondLst>
                                  <p:childTnLst>
                                    <p:set>
                                      <p:cBhvr>
                                        <p:cTn id="89" dur="1" fill="hold">
                                          <p:stCondLst>
                                            <p:cond delay="0"/>
                                          </p:stCondLst>
                                        </p:cTn>
                                        <p:tgtEl>
                                          <p:spTgt spid="42"/>
                                        </p:tgtEl>
                                        <p:attrNameLst>
                                          <p:attrName>style.visibility</p:attrName>
                                        </p:attrNameLst>
                                      </p:cBhvr>
                                      <p:to>
                                        <p:strVal val="visible"/>
                                      </p:to>
                                    </p:set>
                                    <p:animEffect transition="in" filter="blinds(horizontal)">
                                      <p:cBhvr>
                                        <p:cTn id="90" dur="1000"/>
                                        <p:tgtEl>
                                          <p:spTgt spid="42"/>
                                        </p:tgtEl>
                                      </p:cBhvr>
                                    </p:animEffect>
                                  </p:childTnLst>
                                </p:cTn>
                              </p:par>
                            </p:childTnLst>
                          </p:cTn>
                        </p:par>
                        <p:par>
                          <p:cTn id="91" fill="hold">
                            <p:stCondLst>
                              <p:cond delay="20500"/>
                            </p:stCondLst>
                            <p:childTnLst>
                              <p:par>
                                <p:cTn id="92" presetID="3" presetClass="entr" presetSubtype="10" fill="hold" nodeType="afterEffect">
                                  <p:stCondLst>
                                    <p:cond delay="0"/>
                                  </p:stCondLst>
                                  <p:childTnLst>
                                    <p:set>
                                      <p:cBhvr>
                                        <p:cTn id="93" dur="1" fill="hold">
                                          <p:stCondLst>
                                            <p:cond delay="0"/>
                                          </p:stCondLst>
                                        </p:cTn>
                                        <p:tgtEl>
                                          <p:spTgt spid="41"/>
                                        </p:tgtEl>
                                        <p:attrNameLst>
                                          <p:attrName>style.visibility</p:attrName>
                                        </p:attrNameLst>
                                      </p:cBhvr>
                                      <p:to>
                                        <p:strVal val="visible"/>
                                      </p:to>
                                    </p:set>
                                    <p:animEffect transition="in" filter="blinds(horizontal)">
                                      <p:cBhvr>
                                        <p:cTn id="94" dur="1000"/>
                                        <p:tgtEl>
                                          <p:spTgt spid="41"/>
                                        </p:tgtEl>
                                      </p:cBhvr>
                                    </p:animEffect>
                                  </p:childTnLst>
                                </p:cTn>
                              </p:par>
                            </p:childTnLst>
                          </p:cTn>
                        </p:par>
                        <p:par>
                          <p:cTn id="95" fill="hold">
                            <p:stCondLst>
                              <p:cond delay="21500"/>
                            </p:stCondLst>
                            <p:childTnLst>
                              <p:par>
                                <p:cTn id="96" presetID="3" presetClass="entr" presetSubtype="10" fill="hold" nodeType="afterEffect">
                                  <p:stCondLst>
                                    <p:cond delay="0"/>
                                  </p:stCondLst>
                                  <p:childTnLst>
                                    <p:set>
                                      <p:cBhvr>
                                        <p:cTn id="97" dur="1" fill="hold">
                                          <p:stCondLst>
                                            <p:cond delay="0"/>
                                          </p:stCondLst>
                                        </p:cTn>
                                        <p:tgtEl>
                                          <p:spTgt spid="40"/>
                                        </p:tgtEl>
                                        <p:attrNameLst>
                                          <p:attrName>style.visibility</p:attrName>
                                        </p:attrNameLst>
                                      </p:cBhvr>
                                      <p:to>
                                        <p:strVal val="visible"/>
                                      </p:to>
                                    </p:set>
                                    <p:animEffect transition="in" filter="blinds(horizontal)">
                                      <p:cBhvr>
                                        <p:cTn id="98" dur="1000"/>
                                        <p:tgtEl>
                                          <p:spTgt spid="40"/>
                                        </p:tgtEl>
                                      </p:cBhvr>
                                    </p:animEffect>
                                  </p:childTnLst>
                                </p:cTn>
                              </p:par>
                            </p:childTnLst>
                          </p:cTn>
                        </p:par>
                        <p:par>
                          <p:cTn id="99" fill="hold">
                            <p:stCondLst>
                              <p:cond delay="22500"/>
                            </p:stCondLst>
                            <p:childTnLst>
                              <p:par>
                                <p:cTn id="100" presetID="3" presetClass="entr" presetSubtype="10" fill="hold" nodeType="afterEffect">
                                  <p:stCondLst>
                                    <p:cond delay="0"/>
                                  </p:stCondLst>
                                  <p:childTnLst>
                                    <p:set>
                                      <p:cBhvr>
                                        <p:cTn id="101" dur="1" fill="hold">
                                          <p:stCondLst>
                                            <p:cond delay="0"/>
                                          </p:stCondLst>
                                        </p:cTn>
                                        <p:tgtEl>
                                          <p:spTgt spid="46"/>
                                        </p:tgtEl>
                                        <p:attrNameLst>
                                          <p:attrName>style.visibility</p:attrName>
                                        </p:attrNameLst>
                                      </p:cBhvr>
                                      <p:to>
                                        <p:strVal val="visible"/>
                                      </p:to>
                                    </p:set>
                                    <p:animEffect transition="in" filter="blinds(horizontal)">
                                      <p:cBhvr>
                                        <p:cTn id="102" dur="1000"/>
                                        <p:tgtEl>
                                          <p:spTgt spid="46"/>
                                        </p:tgtEl>
                                      </p:cBhvr>
                                    </p:animEffect>
                                  </p:childTnLst>
                                </p:cTn>
                              </p:par>
                            </p:childTnLst>
                          </p:cTn>
                        </p:par>
                        <p:par>
                          <p:cTn id="103" fill="hold">
                            <p:stCondLst>
                              <p:cond delay="23500"/>
                            </p:stCondLst>
                            <p:childTnLst>
                              <p:par>
                                <p:cTn id="104" presetID="3" presetClass="entr" presetSubtype="10" fill="hold" nodeType="afterEffect">
                                  <p:stCondLst>
                                    <p:cond delay="0"/>
                                  </p:stCondLst>
                                  <p:childTnLst>
                                    <p:set>
                                      <p:cBhvr>
                                        <p:cTn id="105" dur="1" fill="hold">
                                          <p:stCondLst>
                                            <p:cond delay="0"/>
                                          </p:stCondLst>
                                        </p:cTn>
                                        <p:tgtEl>
                                          <p:spTgt spid="47"/>
                                        </p:tgtEl>
                                        <p:attrNameLst>
                                          <p:attrName>style.visibility</p:attrName>
                                        </p:attrNameLst>
                                      </p:cBhvr>
                                      <p:to>
                                        <p:strVal val="visible"/>
                                      </p:to>
                                    </p:set>
                                    <p:animEffect transition="in" filter="blinds(horizontal)">
                                      <p:cBhvr>
                                        <p:cTn id="106" dur="1000"/>
                                        <p:tgtEl>
                                          <p:spTgt spid="47"/>
                                        </p:tgtEl>
                                      </p:cBhvr>
                                    </p:animEffect>
                                  </p:childTnLst>
                                </p:cTn>
                              </p:par>
                            </p:childTnLst>
                          </p:cTn>
                        </p:par>
                        <p:par>
                          <p:cTn id="107" fill="hold">
                            <p:stCondLst>
                              <p:cond delay="24500"/>
                            </p:stCondLst>
                            <p:childTnLst>
                              <p:par>
                                <p:cTn id="108" presetID="3" presetClass="entr" presetSubtype="10" fill="hold" nodeType="afterEffect">
                                  <p:stCondLst>
                                    <p:cond delay="0"/>
                                  </p:stCondLst>
                                  <p:childTnLst>
                                    <p:set>
                                      <p:cBhvr>
                                        <p:cTn id="109" dur="1" fill="hold">
                                          <p:stCondLst>
                                            <p:cond delay="0"/>
                                          </p:stCondLst>
                                        </p:cTn>
                                        <p:tgtEl>
                                          <p:spTgt spid="48"/>
                                        </p:tgtEl>
                                        <p:attrNameLst>
                                          <p:attrName>style.visibility</p:attrName>
                                        </p:attrNameLst>
                                      </p:cBhvr>
                                      <p:to>
                                        <p:strVal val="visible"/>
                                      </p:to>
                                    </p:set>
                                    <p:animEffect transition="in" filter="blinds(horizontal)">
                                      <p:cBhvr>
                                        <p:cTn id="110" dur="1000"/>
                                        <p:tgtEl>
                                          <p:spTgt spid="48"/>
                                        </p:tgtEl>
                                      </p:cBhvr>
                                    </p:animEffect>
                                  </p:childTnLst>
                                </p:cTn>
                              </p:par>
                            </p:childTnLst>
                          </p:cTn>
                        </p:par>
                        <p:par>
                          <p:cTn id="111" fill="hold">
                            <p:stCondLst>
                              <p:cond delay="25500"/>
                            </p:stCondLst>
                            <p:childTnLst>
                              <p:par>
                                <p:cTn id="112" presetID="3" presetClass="entr" presetSubtype="10" fill="hold" nodeType="afterEffect">
                                  <p:stCondLst>
                                    <p:cond delay="0"/>
                                  </p:stCondLst>
                                  <p:childTnLst>
                                    <p:set>
                                      <p:cBhvr>
                                        <p:cTn id="113" dur="1" fill="hold">
                                          <p:stCondLst>
                                            <p:cond delay="0"/>
                                          </p:stCondLst>
                                        </p:cTn>
                                        <p:tgtEl>
                                          <p:spTgt spid="49"/>
                                        </p:tgtEl>
                                        <p:attrNameLst>
                                          <p:attrName>style.visibility</p:attrName>
                                        </p:attrNameLst>
                                      </p:cBhvr>
                                      <p:to>
                                        <p:strVal val="visible"/>
                                      </p:to>
                                    </p:set>
                                    <p:animEffect transition="in" filter="blinds(horizontal)">
                                      <p:cBhvr>
                                        <p:cTn id="114" dur="1000"/>
                                        <p:tgtEl>
                                          <p:spTgt spid="49"/>
                                        </p:tgtEl>
                                      </p:cBhvr>
                                    </p:animEffect>
                                  </p:childTnLst>
                                </p:cTn>
                              </p:par>
                            </p:childTnLst>
                          </p:cTn>
                        </p:par>
                        <p:par>
                          <p:cTn id="115" fill="hold">
                            <p:stCondLst>
                              <p:cond delay="26500"/>
                            </p:stCondLst>
                            <p:childTnLst>
                              <p:par>
                                <p:cTn id="116" presetID="3" presetClass="entr" presetSubtype="10" fill="hold" nodeType="afterEffect">
                                  <p:stCondLst>
                                    <p:cond delay="0"/>
                                  </p:stCondLst>
                                  <p:childTnLst>
                                    <p:set>
                                      <p:cBhvr>
                                        <p:cTn id="117" dur="1" fill="hold">
                                          <p:stCondLst>
                                            <p:cond delay="0"/>
                                          </p:stCondLst>
                                        </p:cTn>
                                        <p:tgtEl>
                                          <p:spTgt spid="50"/>
                                        </p:tgtEl>
                                        <p:attrNameLst>
                                          <p:attrName>style.visibility</p:attrName>
                                        </p:attrNameLst>
                                      </p:cBhvr>
                                      <p:to>
                                        <p:strVal val="visible"/>
                                      </p:to>
                                    </p:set>
                                    <p:animEffect transition="in" filter="blinds(horizontal)">
                                      <p:cBhvr>
                                        <p:cTn id="118" dur="1000"/>
                                        <p:tgtEl>
                                          <p:spTgt spid="50"/>
                                        </p:tgtEl>
                                      </p:cBhvr>
                                    </p:animEffect>
                                  </p:childTnLst>
                                </p:cTn>
                              </p:par>
                            </p:childTnLst>
                          </p:cTn>
                        </p:par>
                        <p:par>
                          <p:cTn id="119" fill="hold">
                            <p:stCondLst>
                              <p:cond delay="27500"/>
                            </p:stCondLst>
                            <p:childTnLst>
                              <p:par>
                                <p:cTn id="120" presetID="3" presetClass="entr" presetSubtype="10" fill="hold" nodeType="afterEffect">
                                  <p:stCondLst>
                                    <p:cond delay="0"/>
                                  </p:stCondLst>
                                  <p:childTnLst>
                                    <p:set>
                                      <p:cBhvr>
                                        <p:cTn id="121" dur="1" fill="hold">
                                          <p:stCondLst>
                                            <p:cond delay="0"/>
                                          </p:stCondLst>
                                        </p:cTn>
                                        <p:tgtEl>
                                          <p:spTgt spid="51"/>
                                        </p:tgtEl>
                                        <p:attrNameLst>
                                          <p:attrName>style.visibility</p:attrName>
                                        </p:attrNameLst>
                                      </p:cBhvr>
                                      <p:to>
                                        <p:strVal val="visible"/>
                                      </p:to>
                                    </p:set>
                                    <p:animEffect transition="in" filter="blinds(horizontal)">
                                      <p:cBhvr>
                                        <p:cTn id="122" dur="1000"/>
                                        <p:tgtEl>
                                          <p:spTgt spid="51"/>
                                        </p:tgtEl>
                                      </p:cBhvr>
                                    </p:animEffect>
                                  </p:childTnLst>
                                </p:cTn>
                              </p:par>
                            </p:childTnLst>
                          </p:cTn>
                        </p:par>
                        <p:par>
                          <p:cTn id="123" fill="hold">
                            <p:stCondLst>
                              <p:cond delay="28500"/>
                            </p:stCondLst>
                            <p:childTnLst>
                              <p:par>
                                <p:cTn id="124" presetID="3" presetClass="entr" presetSubtype="10" fill="hold" nodeType="afterEffect">
                                  <p:stCondLst>
                                    <p:cond delay="0"/>
                                  </p:stCondLst>
                                  <p:childTnLst>
                                    <p:set>
                                      <p:cBhvr>
                                        <p:cTn id="125" dur="1" fill="hold">
                                          <p:stCondLst>
                                            <p:cond delay="0"/>
                                          </p:stCondLst>
                                        </p:cTn>
                                        <p:tgtEl>
                                          <p:spTgt spid="57"/>
                                        </p:tgtEl>
                                        <p:attrNameLst>
                                          <p:attrName>style.visibility</p:attrName>
                                        </p:attrNameLst>
                                      </p:cBhvr>
                                      <p:to>
                                        <p:strVal val="visible"/>
                                      </p:to>
                                    </p:set>
                                    <p:animEffect transition="in" filter="blinds(horizontal)">
                                      <p:cBhvr>
                                        <p:cTn id="126" dur="1000"/>
                                        <p:tgtEl>
                                          <p:spTgt spid="57"/>
                                        </p:tgtEl>
                                      </p:cBhvr>
                                    </p:animEffect>
                                  </p:childTnLst>
                                </p:cTn>
                              </p:par>
                            </p:childTnLst>
                          </p:cTn>
                        </p:par>
                        <p:par>
                          <p:cTn id="127" fill="hold">
                            <p:stCondLst>
                              <p:cond delay="29500"/>
                            </p:stCondLst>
                            <p:childTnLst>
                              <p:par>
                                <p:cTn id="128" presetID="3" presetClass="entr" presetSubtype="10" fill="hold" nodeType="afterEffect">
                                  <p:stCondLst>
                                    <p:cond delay="0"/>
                                  </p:stCondLst>
                                  <p:childTnLst>
                                    <p:set>
                                      <p:cBhvr>
                                        <p:cTn id="129" dur="1" fill="hold">
                                          <p:stCondLst>
                                            <p:cond delay="0"/>
                                          </p:stCondLst>
                                        </p:cTn>
                                        <p:tgtEl>
                                          <p:spTgt spid="56"/>
                                        </p:tgtEl>
                                        <p:attrNameLst>
                                          <p:attrName>style.visibility</p:attrName>
                                        </p:attrNameLst>
                                      </p:cBhvr>
                                      <p:to>
                                        <p:strVal val="visible"/>
                                      </p:to>
                                    </p:set>
                                    <p:animEffect transition="in" filter="blinds(horizontal)">
                                      <p:cBhvr>
                                        <p:cTn id="130" dur="1000"/>
                                        <p:tgtEl>
                                          <p:spTgt spid="56"/>
                                        </p:tgtEl>
                                      </p:cBhvr>
                                    </p:animEffect>
                                  </p:childTnLst>
                                </p:cTn>
                              </p:par>
                            </p:childTnLst>
                          </p:cTn>
                        </p:par>
                        <p:par>
                          <p:cTn id="131" fill="hold">
                            <p:stCondLst>
                              <p:cond delay="30500"/>
                            </p:stCondLst>
                            <p:childTnLst>
                              <p:par>
                                <p:cTn id="132" presetID="3" presetClass="entr" presetSubtype="10" fill="hold" nodeType="afterEffect">
                                  <p:stCondLst>
                                    <p:cond delay="0"/>
                                  </p:stCondLst>
                                  <p:childTnLst>
                                    <p:set>
                                      <p:cBhvr>
                                        <p:cTn id="133" dur="1" fill="hold">
                                          <p:stCondLst>
                                            <p:cond delay="0"/>
                                          </p:stCondLst>
                                        </p:cTn>
                                        <p:tgtEl>
                                          <p:spTgt spid="55"/>
                                        </p:tgtEl>
                                        <p:attrNameLst>
                                          <p:attrName>style.visibility</p:attrName>
                                        </p:attrNameLst>
                                      </p:cBhvr>
                                      <p:to>
                                        <p:strVal val="visible"/>
                                      </p:to>
                                    </p:set>
                                    <p:animEffect transition="in" filter="blinds(horizontal)">
                                      <p:cBhvr>
                                        <p:cTn id="134" dur="1000"/>
                                        <p:tgtEl>
                                          <p:spTgt spid="55"/>
                                        </p:tgtEl>
                                      </p:cBhvr>
                                    </p:animEffect>
                                  </p:childTnLst>
                                </p:cTn>
                              </p:par>
                            </p:childTnLst>
                          </p:cTn>
                        </p:par>
                        <p:par>
                          <p:cTn id="135" fill="hold">
                            <p:stCondLst>
                              <p:cond delay="31500"/>
                            </p:stCondLst>
                            <p:childTnLst>
                              <p:par>
                                <p:cTn id="136" presetID="3" presetClass="entr" presetSubtype="10" fill="hold" nodeType="afterEffect">
                                  <p:stCondLst>
                                    <p:cond delay="0"/>
                                  </p:stCondLst>
                                  <p:childTnLst>
                                    <p:set>
                                      <p:cBhvr>
                                        <p:cTn id="137" dur="1" fill="hold">
                                          <p:stCondLst>
                                            <p:cond delay="0"/>
                                          </p:stCondLst>
                                        </p:cTn>
                                        <p:tgtEl>
                                          <p:spTgt spid="54"/>
                                        </p:tgtEl>
                                        <p:attrNameLst>
                                          <p:attrName>style.visibility</p:attrName>
                                        </p:attrNameLst>
                                      </p:cBhvr>
                                      <p:to>
                                        <p:strVal val="visible"/>
                                      </p:to>
                                    </p:set>
                                    <p:animEffect transition="in" filter="blinds(horizontal)">
                                      <p:cBhvr>
                                        <p:cTn id="138"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C7503-9170-9E61-6C15-D3D70D7C3C28}"/>
              </a:ext>
            </a:extLst>
          </p:cNvPr>
          <p:cNvSpPr>
            <a:spLocks noGrp="1"/>
          </p:cNvSpPr>
          <p:nvPr>
            <p:ph type="title"/>
          </p:nvPr>
        </p:nvSpPr>
        <p:spPr/>
        <p:txBody>
          <a:bodyPr/>
          <a:lstStyle/>
          <a:p>
            <a:r>
              <a:rPr lang="en-US" dirty="0"/>
              <a:t>Value proposition</a:t>
            </a:r>
          </a:p>
        </p:txBody>
      </p:sp>
      <p:sp>
        <p:nvSpPr>
          <p:cNvPr id="3" name="Text Placeholder 2">
            <a:extLst>
              <a:ext uri="{FF2B5EF4-FFF2-40B4-BE49-F238E27FC236}">
                <a16:creationId xmlns:a16="http://schemas.microsoft.com/office/drawing/2014/main" id="{35E35A19-14C6-9F98-D433-250D01576B20}"/>
              </a:ext>
            </a:extLst>
          </p:cNvPr>
          <p:cNvSpPr>
            <a:spLocks noGrp="1"/>
          </p:cNvSpPr>
          <p:nvPr>
            <p:ph type="body" idx="1"/>
          </p:nvPr>
        </p:nvSpPr>
        <p:spPr>
          <a:xfrm>
            <a:off x="1447191" y="2119369"/>
            <a:ext cx="4645152" cy="443235"/>
          </a:xfrm>
        </p:spPr>
        <p:txBody>
          <a:bodyPr/>
          <a:lstStyle/>
          <a:p>
            <a:r>
              <a:rPr lang="en-US" dirty="0"/>
              <a:t>TANGIBLES</a:t>
            </a:r>
          </a:p>
        </p:txBody>
      </p:sp>
      <p:sp>
        <p:nvSpPr>
          <p:cNvPr id="4" name="Content Placeholder 3">
            <a:extLst>
              <a:ext uri="{FF2B5EF4-FFF2-40B4-BE49-F238E27FC236}">
                <a16:creationId xmlns:a16="http://schemas.microsoft.com/office/drawing/2014/main" id="{08993971-0421-1FA2-F513-181E641559FD}"/>
              </a:ext>
            </a:extLst>
          </p:cNvPr>
          <p:cNvSpPr>
            <a:spLocks noGrp="1"/>
          </p:cNvSpPr>
          <p:nvPr>
            <p:ph sz="half" idx="2"/>
          </p:nvPr>
        </p:nvSpPr>
        <p:spPr/>
        <p:txBody>
          <a:bodyPr>
            <a:normAutofit lnSpcReduction="10000"/>
          </a:bodyPr>
          <a:lstStyle/>
          <a:p>
            <a:r>
              <a:rPr lang="en-US" dirty="0"/>
              <a:t>Post-Covid Impact of Live Events</a:t>
            </a:r>
          </a:p>
          <a:p>
            <a:r>
              <a:rPr lang="en-US" dirty="0"/>
              <a:t>Enhanced Livability</a:t>
            </a:r>
          </a:p>
          <a:p>
            <a:r>
              <a:rPr lang="en-US" dirty="0"/>
              <a:t>Catalytic Development</a:t>
            </a:r>
          </a:p>
          <a:p>
            <a:r>
              <a:rPr lang="en-US" dirty="0"/>
              <a:t>Anchor for Public Transportation</a:t>
            </a:r>
          </a:p>
          <a:p>
            <a:r>
              <a:rPr lang="en-US" dirty="0"/>
              <a:t>Halo Effect on Property Values</a:t>
            </a:r>
          </a:p>
        </p:txBody>
      </p:sp>
      <p:sp>
        <p:nvSpPr>
          <p:cNvPr id="5" name="Text Placeholder 4">
            <a:extLst>
              <a:ext uri="{FF2B5EF4-FFF2-40B4-BE49-F238E27FC236}">
                <a16:creationId xmlns:a16="http://schemas.microsoft.com/office/drawing/2014/main" id="{C90F37BB-63AD-9F0F-8156-4B98192DE0A7}"/>
              </a:ext>
            </a:extLst>
          </p:cNvPr>
          <p:cNvSpPr>
            <a:spLocks noGrp="1"/>
          </p:cNvSpPr>
          <p:nvPr>
            <p:ph type="body" sz="quarter" idx="3"/>
          </p:nvPr>
        </p:nvSpPr>
        <p:spPr>
          <a:xfrm>
            <a:off x="6409700" y="2121095"/>
            <a:ext cx="4645152" cy="439781"/>
          </a:xfrm>
        </p:spPr>
        <p:txBody>
          <a:bodyPr/>
          <a:lstStyle/>
          <a:p>
            <a:r>
              <a:rPr lang="en-US" dirty="0"/>
              <a:t>INTANGIBLES</a:t>
            </a:r>
          </a:p>
        </p:txBody>
      </p:sp>
      <p:sp>
        <p:nvSpPr>
          <p:cNvPr id="6" name="Content Placeholder 5">
            <a:extLst>
              <a:ext uri="{FF2B5EF4-FFF2-40B4-BE49-F238E27FC236}">
                <a16:creationId xmlns:a16="http://schemas.microsoft.com/office/drawing/2014/main" id="{63C3C6EB-9650-4DCD-25E7-1E8EBFE0DD13}"/>
              </a:ext>
            </a:extLst>
          </p:cNvPr>
          <p:cNvSpPr>
            <a:spLocks noGrp="1"/>
          </p:cNvSpPr>
          <p:nvPr>
            <p:ph sz="quarter" idx="4"/>
          </p:nvPr>
        </p:nvSpPr>
        <p:spPr>
          <a:xfrm>
            <a:off x="6412362" y="2821491"/>
            <a:ext cx="4999350" cy="2637371"/>
          </a:xfrm>
        </p:spPr>
        <p:txBody>
          <a:bodyPr>
            <a:normAutofit lnSpcReduction="10000"/>
          </a:bodyPr>
          <a:lstStyle/>
          <a:p>
            <a:r>
              <a:rPr lang="en-US" dirty="0"/>
              <a:t>Make Cities Bigger</a:t>
            </a:r>
          </a:p>
          <a:p>
            <a:r>
              <a:rPr lang="en-US" dirty="0"/>
              <a:t>Deepen the Relationship Between Teams and Their Cities</a:t>
            </a:r>
          </a:p>
          <a:p>
            <a:r>
              <a:rPr lang="en-US" dirty="0"/>
              <a:t>National and International Brand Awareness</a:t>
            </a:r>
          </a:p>
          <a:p>
            <a:r>
              <a:rPr lang="en-US" dirty="0"/>
              <a:t>Provide Diverse Gathering Platforms</a:t>
            </a:r>
          </a:p>
          <a:p>
            <a:pPr lvl="1"/>
            <a:r>
              <a:rPr lang="en-US" dirty="0"/>
              <a:t>Dodgers – 43% Latino</a:t>
            </a:r>
          </a:p>
          <a:p>
            <a:pPr marL="0" indent="0">
              <a:buNone/>
            </a:pPr>
            <a:endParaRPr lang="en-US" dirty="0"/>
          </a:p>
        </p:txBody>
      </p:sp>
    </p:spTree>
    <p:extLst>
      <p:ext uri="{BB962C8B-B14F-4D97-AF65-F5344CB8AC3E}">
        <p14:creationId xmlns:p14="http://schemas.microsoft.com/office/powerpoint/2010/main" val="1931375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linds(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linds(horizont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blinds(horizontal)">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Effect transition="in" filter="blinds(horizontal)">
                                      <p:cBhvr>
                                        <p:cTn id="37" dur="500"/>
                                        <p:tgtEl>
                                          <p:spTgt spid="6">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6">
                                            <p:txEl>
                                              <p:pRg st="2" end="2"/>
                                            </p:txEl>
                                          </p:spTgt>
                                        </p:tgtEl>
                                        <p:attrNameLst>
                                          <p:attrName>style.visibility</p:attrName>
                                        </p:attrNameLst>
                                      </p:cBhvr>
                                      <p:to>
                                        <p:strVal val="visible"/>
                                      </p:to>
                                    </p:set>
                                    <p:animEffect transition="in" filter="blinds(horizontal)">
                                      <p:cBhvr>
                                        <p:cTn id="42" dur="500"/>
                                        <p:tgtEl>
                                          <p:spTgt spid="6">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animEffect transition="in" filter="blinds(horizontal)">
                                      <p:cBhvr>
                                        <p:cTn id="47" dur="500"/>
                                        <p:tgtEl>
                                          <p:spTgt spid="6">
                                            <p:txEl>
                                              <p:pRg st="3" end="3"/>
                                            </p:txEl>
                                          </p:spTgt>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6">
                                            <p:txEl>
                                              <p:pRg st="4" end="4"/>
                                            </p:txEl>
                                          </p:spTgt>
                                        </p:tgtEl>
                                        <p:attrNameLst>
                                          <p:attrName>style.visibility</p:attrName>
                                        </p:attrNameLst>
                                      </p:cBhvr>
                                      <p:to>
                                        <p:strVal val="visible"/>
                                      </p:to>
                                    </p:set>
                                    <p:animEffect transition="in" filter="blinds(horizontal)">
                                      <p:cBhvr>
                                        <p:cTn id="50"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11" name="Picture 10" descr="Magnifying glass showing decling performance">
            <a:extLst>
              <a:ext uri="{FF2B5EF4-FFF2-40B4-BE49-F238E27FC236}">
                <a16:creationId xmlns:a16="http://schemas.microsoft.com/office/drawing/2014/main" id="{BEF674D5-BAAF-304B-6F72-6BA7998F813B}"/>
              </a:ext>
            </a:extLst>
          </p:cNvPr>
          <p:cNvPicPr>
            <a:picLocks noChangeAspect="1"/>
          </p:cNvPicPr>
          <p:nvPr/>
        </p:nvPicPr>
        <p:blipFill rotWithShape="1">
          <a:blip r:embed="rId3"/>
          <a:srcRect t="1436" b="14295"/>
          <a:stretch/>
        </p:blipFill>
        <p:spPr>
          <a:xfrm>
            <a:off x="305" y="10"/>
            <a:ext cx="12191695" cy="6857990"/>
          </a:xfrm>
          <a:prstGeom prst="rect">
            <a:avLst/>
          </a:prstGeom>
        </p:spPr>
      </p:pic>
    </p:spTree>
    <p:extLst>
      <p:ext uri="{BB962C8B-B14F-4D97-AF65-F5344CB8AC3E}">
        <p14:creationId xmlns:p14="http://schemas.microsoft.com/office/powerpoint/2010/main" val="38654447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16388" name="Picture 4" descr="Blazers history: Lillard makes 'The Shot,' etches '0.9' into Rip City lore">
            <a:extLst>
              <a:ext uri="{FF2B5EF4-FFF2-40B4-BE49-F238E27FC236}">
                <a16:creationId xmlns:a16="http://schemas.microsoft.com/office/drawing/2014/main" id="{09E67D76-8E38-B918-139A-5A467E0CF7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58" b="11722"/>
          <a:stretch/>
        </p:blipFill>
        <p:spPr bwMode="auto">
          <a:xfrm>
            <a:off x="6357849" y="0"/>
            <a:ext cx="5831690" cy="3280651"/>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Throwback: Damon Stoudamire's Career-High 54 Points vs. New Orleans -  YouTube">
            <a:extLst>
              <a:ext uri="{FF2B5EF4-FFF2-40B4-BE49-F238E27FC236}">
                <a16:creationId xmlns:a16="http://schemas.microsoft.com/office/drawing/2014/main" id="{C7DB4430-7378-181D-F7A2-D2F9E7DF276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24" r="-2" b="-2"/>
          <a:stretch/>
        </p:blipFill>
        <p:spPr bwMode="auto">
          <a:xfrm>
            <a:off x="-1215" y="1"/>
            <a:ext cx="5831690" cy="3279648"/>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Ten Great Things About Brandon Roy's 0.8-Second Buzzer-Beater - Blazer's  Edge">
            <a:extLst>
              <a:ext uri="{FF2B5EF4-FFF2-40B4-BE49-F238E27FC236}">
                <a16:creationId xmlns:a16="http://schemas.microsoft.com/office/drawing/2014/main" id="{537AEF22-7CFE-D2C9-510F-B8D67668B1B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5437"/>
          <a:stretch/>
        </p:blipFill>
        <p:spPr bwMode="auto">
          <a:xfrm>
            <a:off x="20" y="3574916"/>
            <a:ext cx="5830455" cy="3280976"/>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descr="Damian Lillard defines ruthlessness in the NBA - SBNation.com">
            <a:extLst>
              <a:ext uri="{FF2B5EF4-FFF2-40B4-BE49-F238E27FC236}">
                <a16:creationId xmlns:a16="http://schemas.microsoft.com/office/drawing/2014/main" id="{A31F797C-F60C-9CDF-304B-0E8CAC65B1E0}"/>
              </a:ext>
            </a:extLst>
          </p:cNvPr>
          <p:cNvPicPr>
            <a:picLocks noGrp="1" noChangeAspect="1" noChangeArrowheads="1"/>
          </p:cNvPicPr>
          <p:nvPr>
            <p:ph idx="4294967295"/>
          </p:nvPr>
        </p:nvPicPr>
        <p:blipFill rotWithShape="1">
          <a:blip r:embed="rId6">
            <a:extLst>
              <a:ext uri="{28A0092B-C50C-407E-A947-70E740481C1C}">
                <a14:useLocalDpi xmlns:a14="http://schemas.microsoft.com/office/drawing/2010/main" val="0"/>
              </a:ext>
            </a:extLst>
          </a:blip>
          <a:srcRect t="5242" r="-2" b="10158"/>
          <a:stretch/>
        </p:blipFill>
        <p:spPr bwMode="auto">
          <a:xfrm>
            <a:off x="6357849" y="3573591"/>
            <a:ext cx="5834150" cy="3284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80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392"/>
                                        </p:tgtEl>
                                        <p:attrNameLst>
                                          <p:attrName>style.visibility</p:attrName>
                                        </p:attrNameLst>
                                      </p:cBhvr>
                                      <p:to>
                                        <p:strVal val="visible"/>
                                      </p:to>
                                    </p:set>
                                    <p:animEffect transition="in" filter="blinds(horizontal)">
                                      <p:cBhvr>
                                        <p:cTn id="7" dur="500"/>
                                        <p:tgtEl>
                                          <p:spTgt spid="1639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6394"/>
                                        </p:tgtEl>
                                        <p:attrNameLst>
                                          <p:attrName>style.visibility</p:attrName>
                                        </p:attrNameLst>
                                      </p:cBhvr>
                                      <p:to>
                                        <p:strVal val="visible"/>
                                      </p:to>
                                    </p:set>
                                    <p:animEffect transition="in" filter="blinds(horizontal)">
                                      <p:cBhvr>
                                        <p:cTn id="12" dur="500"/>
                                        <p:tgtEl>
                                          <p:spTgt spid="1639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6390"/>
                                        </p:tgtEl>
                                        <p:attrNameLst>
                                          <p:attrName>style.visibility</p:attrName>
                                        </p:attrNameLst>
                                      </p:cBhvr>
                                      <p:to>
                                        <p:strVal val="visible"/>
                                      </p:to>
                                    </p:set>
                                    <p:animEffect transition="in" filter="blinds(horizontal)">
                                      <p:cBhvr>
                                        <p:cTn id="17" dur="500"/>
                                        <p:tgtEl>
                                          <p:spTgt spid="1639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6388"/>
                                        </p:tgtEl>
                                        <p:attrNameLst>
                                          <p:attrName>style.visibility</p:attrName>
                                        </p:attrNameLst>
                                      </p:cBhvr>
                                      <p:to>
                                        <p:strVal val="visible"/>
                                      </p:to>
                                    </p:set>
                                    <p:animEffect transition="in" filter="blinds(horizontal)">
                                      <p:cBhvr>
                                        <p:cTn id="22" dur="500"/>
                                        <p:tgtEl>
                                          <p:spTgt spid="16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lazers Executives Neil Olshey, Chris McGowan Present The Dalai Lama With  Jersey, Hat - Blazer's Edge">
            <a:extLst>
              <a:ext uri="{FF2B5EF4-FFF2-40B4-BE49-F238E27FC236}">
                <a16:creationId xmlns:a16="http://schemas.microsoft.com/office/drawing/2014/main" id="{C4B3294C-9F37-D818-1F03-68036FF9335D}"/>
              </a:ext>
            </a:extLst>
          </p:cNvPr>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l="49232" t="11565" r="-840" b="-3683"/>
          <a:stretch/>
        </p:blipFill>
        <p:spPr bwMode="auto">
          <a:xfrm>
            <a:off x="6691938" y="440576"/>
            <a:ext cx="5246379" cy="5244225"/>
          </a:xfrm>
          <a:prstGeom prst="rect">
            <a:avLst/>
          </a:prstGeom>
          <a:noFill/>
          <a:effectLst>
            <a:outerShdw blurRad="50800" dist="38100" dir="5400000" algn="t" rotWithShape="0">
              <a:prstClr val="black">
                <a:alpha val="40000"/>
              </a:prstClr>
            </a:outerShdw>
            <a:softEdge rad="184465"/>
          </a:effectLst>
          <a:extLst>
            <a:ext uri="{909E8E84-426E-40DD-AFC4-6F175D3DCCD1}">
              <a14:hiddenFill xmlns:a14="http://schemas.microsoft.com/office/drawing/2010/main">
                <a:solidFill>
                  <a:srgbClr val="FFFFFF"/>
                </a:solidFill>
              </a14:hiddenFill>
            </a:ext>
          </a:extLst>
        </p:spPr>
      </p:pic>
      <p:pic>
        <p:nvPicPr>
          <p:cNvPr id="6148" name="Picture 4" descr="Dalai Lama - Age, Real Name &amp; Religion">
            <a:extLst>
              <a:ext uri="{FF2B5EF4-FFF2-40B4-BE49-F238E27FC236}">
                <a16:creationId xmlns:a16="http://schemas.microsoft.com/office/drawing/2014/main" id="{A7B5600F-7E99-F497-EF07-0092396181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740" y="196553"/>
            <a:ext cx="5710180" cy="568480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2332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dissolve">
                                      <p:cBhvr>
                                        <p:cTn id="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descr="Bernie Sanders' perfect response when a bird crashed his speech">
            <a:extLst>
              <a:ext uri="{FF2B5EF4-FFF2-40B4-BE49-F238E27FC236}">
                <a16:creationId xmlns:a16="http://schemas.microsoft.com/office/drawing/2014/main" id="{9958B226-382D-036F-09FC-5A2982541D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047" r="10647"/>
          <a:stretch/>
        </p:blipFill>
        <p:spPr bwMode="auto">
          <a:xfrm>
            <a:off x="392935" y="908890"/>
            <a:ext cx="4726237" cy="4032173"/>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7176" name="Picture 8">
            <a:extLst>
              <a:ext uri="{FF2B5EF4-FFF2-40B4-BE49-F238E27FC236}">
                <a16:creationId xmlns:a16="http://schemas.microsoft.com/office/drawing/2014/main" id="{7862646D-AE57-25C3-235B-D020B96C9DB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006" r="11182"/>
          <a:stretch/>
        </p:blipFill>
        <p:spPr bwMode="auto">
          <a:xfrm>
            <a:off x="5200461" y="85458"/>
            <a:ext cx="6991539" cy="5949110"/>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031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176"/>
                                        </p:tgtEl>
                                        <p:attrNameLst>
                                          <p:attrName>style.visibility</p:attrName>
                                        </p:attrNameLst>
                                      </p:cBhvr>
                                      <p:to>
                                        <p:strVal val="visible"/>
                                      </p:to>
                                    </p:set>
                                    <p:animEffect transition="in" filter="dissolve">
                                      <p:cBhvr>
                                        <p:cTn id="7" dur="500"/>
                                        <p:tgtEl>
                                          <p:spTgt spid="7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erson in baseball uniform holding a large stuffed animal&#10;&#10;Description automatically generated">
            <a:extLst>
              <a:ext uri="{FF2B5EF4-FFF2-40B4-BE49-F238E27FC236}">
                <a16:creationId xmlns:a16="http://schemas.microsoft.com/office/drawing/2014/main" id="{56432648-32A7-4197-B19F-E19F8F412B88}"/>
              </a:ext>
            </a:extLst>
          </p:cNvPr>
          <p:cNvPicPr>
            <a:picLocks noChangeAspect="1"/>
          </p:cNvPicPr>
          <p:nvPr/>
        </p:nvPicPr>
        <p:blipFill rotWithShape="1">
          <a:blip r:embed="rId3"/>
          <a:srcRect r="-2" b="19741"/>
          <a:stretch/>
        </p:blipFill>
        <p:spPr>
          <a:xfrm rot="5400000">
            <a:off x="-306592" y="1701979"/>
            <a:ext cx="5751713" cy="3462131"/>
          </a:xfrm>
          <a:prstGeom prst="rect">
            <a:avLst/>
          </a:prstGeom>
        </p:spPr>
      </p:pic>
      <p:pic>
        <p:nvPicPr>
          <p:cNvPr id="3" name="Picture 2" descr="A child and child standing on a railing in a baseball stadium&#10;&#10;Description automatically generated">
            <a:extLst>
              <a:ext uri="{FF2B5EF4-FFF2-40B4-BE49-F238E27FC236}">
                <a16:creationId xmlns:a16="http://schemas.microsoft.com/office/drawing/2014/main" id="{47B84845-D4FC-F483-956A-193D95F90698}"/>
              </a:ext>
            </a:extLst>
          </p:cNvPr>
          <p:cNvPicPr>
            <a:picLocks noChangeAspect="1"/>
          </p:cNvPicPr>
          <p:nvPr/>
        </p:nvPicPr>
        <p:blipFill rotWithShape="1">
          <a:blip r:embed="rId4"/>
          <a:srcRect l="19224" r="37808" b="-2"/>
          <a:stretch/>
        </p:blipFill>
        <p:spPr>
          <a:xfrm>
            <a:off x="4459582" y="557188"/>
            <a:ext cx="3295096" cy="5751713"/>
          </a:xfrm>
          <a:prstGeom prst="rect">
            <a:avLst/>
          </a:prstGeom>
        </p:spPr>
      </p:pic>
      <p:pic>
        <p:nvPicPr>
          <p:cNvPr id="7" name="Picture 6" descr="A child sitting in a stadium eating a cake&#10;&#10;Description automatically generated">
            <a:extLst>
              <a:ext uri="{FF2B5EF4-FFF2-40B4-BE49-F238E27FC236}">
                <a16:creationId xmlns:a16="http://schemas.microsoft.com/office/drawing/2014/main" id="{85A854CB-0F7E-B501-112E-B69745EBD97D}"/>
              </a:ext>
            </a:extLst>
          </p:cNvPr>
          <p:cNvPicPr>
            <a:picLocks noChangeAspect="1"/>
          </p:cNvPicPr>
          <p:nvPr/>
        </p:nvPicPr>
        <p:blipFill rotWithShape="1">
          <a:blip r:embed="rId5"/>
          <a:srcRect l="14875" r="5382" b="-2"/>
          <a:stretch/>
        </p:blipFill>
        <p:spPr>
          <a:xfrm>
            <a:off x="7913930" y="557188"/>
            <a:ext cx="3439859" cy="5751713"/>
          </a:xfrm>
          <a:prstGeom prst="rect">
            <a:avLst/>
          </a:prstGeom>
        </p:spPr>
      </p:pic>
    </p:spTree>
    <p:extLst>
      <p:ext uri="{BB962C8B-B14F-4D97-AF65-F5344CB8AC3E}">
        <p14:creationId xmlns:p14="http://schemas.microsoft.com/office/powerpoint/2010/main" val="323763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linds(horizontal)">
                                      <p:cBhvr>
                                        <p:cTn id="11" dur="2000"/>
                                        <p:tgtEl>
                                          <p:spTgt spid="5"/>
                                        </p:tgtEl>
                                      </p:cBhvr>
                                    </p:animEffect>
                                  </p:childTnLst>
                                </p:cTn>
                              </p:par>
                            </p:childTnLst>
                          </p:cTn>
                        </p:par>
                        <p:par>
                          <p:cTn id="12" fill="hold">
                            <p:stCondLst>
                              <p:cond delay="2500"/>
                            </p:stCondLst>
                            <p:childTnLst>
                              <p:par>
                                <p:cTn id="13" presetID="3" presetClass="entr" presetSubtype="1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asketball dropping into a basketball hoop">
            <a:extLst>
              <a:ext uri="{FF2B5EF4-FFF2-40B4-BE49-F238E27FC236}">
                <a16:creationId xmlns:a16="http://schemas.microsoft.com/office/drawing/2014/main" id="{E297329A-0092-0455-5940-107F4B3BA238}"/>
              </a:ext>
            </a:extLst>
          </p:cNvPr>
          <p:cNvPicPr>
            <a:picLocks noChangeAspect="1"/>
          </p:cNvPicPr>
          <p:nvPr/>
        </p:nvPicPr>
        <p:blipFill rotWithShape="1">
          <a:blip r:embed="rId3">
            <a:alphaModFix amt="50000"/>
          </a:blip>
          <a:srcRect t="12043" r="-1" b="3685"/>
          <a:stretch/>
        </p:blipFill>
        <p:spPr>
          <a:xfrm>
            <a:off x="305" y="10"/>
            <a:ext cx="12191695" cy="6857990"/>
          </a:xfrm>
          <a:prstGeom prst="rect">
            <a:avLst/>
          </a:prstGeom>
        </p:spPr>
      </p:pic>
      <p:sp>
        <p:nvSpPr>
          <p:cNvPr id="26"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28"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30" name="Rectangle 29">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AFAEBB7E-8417-3372-697D-3DB55DD4399B}"/>
              </a:ext>
            </a:extLst>
          </p:cNvPr>
          <p:cNvSpPr>
            <a:spLocks noGrp="1"/>
          </p:cNvSpPr>
          <p:nvPr>
            <p:ph type="title"/>
          </p:nvPr>
        </p:nvSpPr>
        <p:spPr>
          <a:xfrm>
            <a:off x="1130270" y="1739900"/>
            <a:ext cx="3193050" cy="3378200"/>
          </a:xfrm>
        </p:spPr>
        <p:txBody>
          <a:bodyPr anchor="ctr">
            <a:normAutofit/>
          </a:bodyPr>
          <a:lstStyle/>
          <a:p>
            <a:r>
              <a:rPr lang="en-US" sz="6000" dirty="0"/>
              <a:t>the Big </a:t>
            </a:r>
            <a:br>
              <a:rPr lang="en-US" sz="6000" dirty="0"/>
            </a:br>
            <a:r>
              <a:rPr lang="en-US" sz="6000" dirty="0"/>
              <a:t>set up</a:t>
            </a:r>
          </a:p>
        </p:txBody>
      </p:sp>
      <p:cxnSp>
        <p:nvCxnSpPr>
          <p:cNvPr id="32" name="Straight Connector 31">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7DB3E8C-3B07-22BA-0914-1FC9F27F3480}"/>
              </a:ext>
            </a:extLst>
          </p:cNvPr>
          <p:cNvSpPr>
            <a:spLocks noGrp="1"/>
          </p:cNvSpPr>
          <p:nvPr>
            <p:ph idx="1"/>
          </p:nvPr>
        </p:nvSpPr>
        <p:spPr>
          <a:xfrm>
            <a:off x="4976636" y="1193800"/>
            <a:ext cx="6085091" cy="4699000"/>
          </a:xfrm>
        </p:spPr>
        <p:txBody>
          <a:bodyPr anchor="ctr">
            <a:normAutofit/>
          </a:bodyPr>
          <a:lstStyle/>
          <a:p>
            <a:r>
              <a:rPr lang="en-US" sz="2400" dirty="0"/>
              <a:t>2003 – 2 years after 9.11</a:t>
            </a:r>
          </a:p>
          <a:p>
            <a:r>
              <a:rPr lang="en-US" sz="2400" dirty="0"/>
              <a:t>NBA Playoffs</a:t>
            </a:r>
          </a:p>
          <a:p>
            <a:r>
              <a:rPr lang="en-US" sz="2400" dirty="0"/>
              <a:t>National TV</a:t>
            </a:r>
          </a:p>
          <a:p>
            <a:r>
              <a:rPr lang="en-US" sz="2400" dirty="0"/>
              <a:t>Game 3 – Trail Blazers v Dallas Mavericks</a:t>
            </a:r>
          </a:p>
          <a:p>
            <a:r>
              <a:rPr lang="en-US" sz="2400" dirty="0"/>
              <a:t>Blazers Down 0-2 Back at Home</a:t>
            </a:r>
          </a:p>
          <a:p>
            <a:r>
              <a:rPr lang="en-US" sz="2400" dirty="0"/>
              <a:t>Packed House of 20,000</a:t>
            </a:r>
          </a:p>
        </p:txBody>
      </p:sp>
      <p:sp>
        <p:nvSpPr>
          <p:cNvPr id="34"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111709327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we="http://schemas.microsoft.com/office/webextensions/webextension/2010/11" xmlns:pca="http://schemas.microsoft.com/office/powerpoint/2013/contentapp" Requires="we pca">
          <p:graphicFrame>
            <p:nvGraphicFramePr>
              <p:cNvPr id="2" name="Add-in 1" title="Web Video Player">
                <a:extLst>
                  <a:ext uri="{FF2B5EF4-FFF2-40B4-BE49-F238E27FC236}">
                    <a16:creationId xmlns:a16="http://schemas.microsoft.com/office/drawing/2014/main" id="{3EB2A535-BF7D-0BBD-033A-75E45906840B}"/>
                  </a:ext>
                </a:extLst>
              </p:cNvPr>
              <p:cNvGraphicFramePr>
                <a:graphicFrameLocks noGrp="1"/>
              </p:cNvGraphicFramePr>
              <p:nvPr>
                <p:extLst>
                  <p:ext uri="{D42A27DB-BD31-4B8C-83A1-F6EECF244321}">
                    <p14:modId xmlns:p14="http://schemas.microsoft.com/office/powerpoint/2010/main" val="3275374050"/>
                  </p:ext>
                </p:extLst>
              </p:nvPr>
            </p:nvGraphicFramePr>
            <p:xfrm>
              <a:off x="0" y="0"/>
              <a:ext cx="12192000" cy="609600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p:pic>
            <p:nvPicPr>
              <p:cNvPr id="2" name="Add-in 1" title="Web Video Player">
                <a:extLst>
                  <a:ext uri="{FF2B5EF4-FFF2-40B4-BE49-F238E27FC236}">
                    <a16:creationId xmlns:a16="http://schemas.microsoft.com/office/drawing/2014/main" id="{3EB2A535-BF7D-0BBD-033A-75E45906840B}"/>
                  </a:ext>
                </a:extLst>
              </p:cNvPr>
              <p:cNvPicPr>
                <a:picLocks noGrp="1" noRot="1" noChangeAspect="1" noMove="1" noResize="1" noEditPoints="1" noAdjustHandles="1" noChangeArrowheads="1" noChangeShapeType="1"/>
              </p:cNvPicPr>
              <p:nvPr/>
            </p:nvPicPr>
            <p:blipFill>
              <a:blip r:embed="rId4"/>
              <a:stretch>
                <a:fillRect/>
              </a:stretch>
            </p:blipFill>
            <p:spPr>
              <a:xfrm>
                <a:off x="0" y="0"/>
                <a:ext cx="12192000" cy="6096000"/>
              </a:xfrm>
              <a:prstGeom prst="rect">
                <a:avLst/>
              </a:prstGeom>
            </p:spPr>
          </p:pic>
        </mc:Fallback>
      </mc:AlternateContent>
    </p:spTree>
    <p:extLst>
      <p:ext uri="{BB962C8B-B14F-4D97-AF65-F5344CB8AC3E}">
        <p14:creationId xmlns:p14="http://schemas.microsoft.com/office/powerpoint/2010/main" val="13699349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6" name="Picture 15">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8" name="Straight Connector 17">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9D4B225-18E9-4C5B-94D8-2ABE6D161E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22" name="Rectangle 21">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Empty speech bubbles">
            <a:extLst>
              <a:ext uri="{FF2B5EF4-FFF2-40B4-BE49-F238E27FC236}">
                <a16:creationId xmlns:a16="http://schemas.microsoft.com/office/drawing/2014/main" id="{8B785879-B082-BE5E-9DFB-6AA5911A6A9A}"/>
              </a:ext>
            </a:extLst>
          </p:cNvPr>
          <p:cNvPicPr>
            <a:picLocks noChangeAspect="1"/>
          </p:cNvPicPr>
          <p:nvPr/>
        </p:nvPicPr>
        <p:blipFill rotWithShape="1">
          <a:blip r:embed="rId4">
            <a:alphaModFix amt="50000"/>
          </a:blip>
          <a:srcRect t="5515" r="-1" b="10213"/>
          <a:stretch/>
        </p:blipFill>
        <p:spPr>
          <a:xfrm>
            <a:off x="338077" y="11440"/>
            <a:ext cx="12191695" cy="6857990"/>
          </a:xfrm>
          <a:prstGeom prst="rect">
            <a:avLst/>
          </a:prstGeom>
        </p:spPr>
      </p:pic>
      <p:sp>
        <p:nvSpPr>
          <p:cNvPr id="24"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26"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28" name="Rectangle 27">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cxnSp>
        <p:nvCxnSpPr>
          <p:cNvPr id="30" name="Straight Connector 29">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D926E50-B941-4EA0-B7C3-C3CD3945FA1E}"/>
              </a:ext>
            </a:extLst>
          </p:cNvPr>
          <p:cNvSpPr txBox="1"/>
          <p:nvPr/>
        </p:nvSpPr>
        <p:spPr>
          <a:xfrm>
            <a:off x="5308145" y="4567163"/>
            <a:ext cx="5327791" cy="480901"/>
          </a:xfrm>
          <a:prstGeom prst="rect">
            <a:avLst/>
          </a:prstGeom>
        </p:spPr>
        <p:txBody>
          <a:bodyPr vert="horz" lIns="91440" tIns="45720" rIns="91440" bIns="45720" rtlCol="0" anchor="ctr">
            <a:noAutofit/>
          </a:bodyPr>
          <a:lstStyle/>
          <a:p>
            <a:pPr defTabSz="914400">
              <a:lnSpc>
                <a:spcPct val="120000"/>
              </a:lnSpc>
              <a:spcAft>
                <a:spcPts val="600"/>
              </a:spcAft>
              <a:buClr>
                <a:schemeClr val="accent1"/>
              </a:buClr>
              <a:buSzPct val="100000"/>
            </a:pPr>
            <a:r>
              <a:rPr lang="en-US" sz="3600" b="0" i="0" dirty="0"/>
              <a:t>“I don’t even know why.”</a:t>
            </a:r>
            <a:endParaRPr lang="en-US" sz="3600" dirty="0"/>
          </a:p>
        </p:txBody>
      </p:sp>
      <p:sp>
        <p:nvSpPr>
          <p:cNvPr id="32"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5" name="TextBox 4">
            <a:extLst>
              <a:ext uri="{FF2B5EF4-FFF2-40B4-BE49-F238E27FC236}">
                <a16:creationId xmlns:a16="http://schemas.microsoft.com/office/drawing/2014/main" id="{90C01D08-1D72-B699-E993-0CDDC4EEBBE2}"/>
              </a:ext>
            </a:extLst>
          </p:cNvPr>
          <p:cNvSpPr txBox="1"/>
          <p:nvPr/>
        </p:nvSpPr>
        <p:spPr>
          <a:xfrm>
            <a:off x="5956784" y="2596320"/>
            <a:ext cx="3338111" cy="369332"/>
          </a:xfrm>
          <a:prstGeom prst="rect">
            <a:avLst/>
          </a:prstGeom>
          <a:noFill/>
        </p:spPr>
        <p:txBody>
          <a:bodyPr wrap="square">
            <a:spAutoFit/>
          </a:bodyPr>
          <a:lstStyle/>
          <a:p>
            <a:pPr>
              <a:spcAft>
                <a:spcPts val="600"/>
              </a:spcAft>
            </a:pPr>
            <a:r>
              <a:rPr lang="en-US" b="0" i="0" dirty="0">
                <a:effectLst/>
                <a:latin typeface="Roboto" panose="02000000000000000000" pitchFamily="2" charset="0"/>
              </a:rPr>
              <a:t>"I didn’t know I would do that." </a:t>
            </a:r>
            <a:endParaRPr lang="en-US" dirty="0"/>
          </a:p>
        </p:txBody>
      </p:sp>
      <p:sp>
        <p:nvSpPr>
          <p:cNvPr id="7" name="TextBox 6">
            <a:extLst>
              <a:ext uri="{FF2B5EF4-FFF2-40B4-BE49-F238E27FC236}">
                <a16:creationId xmlns:a16="http://schemas.microsoft.com/office/drawing/2014/main" id="{AC761606-81BE-AEB6-0DB3-9D80C58EFE65}"/>
              </a:ext>
            </a:extLst>
          </p:cNvPr>
          <p:cNvSpPr txBox="1"/>
          <p:nvPr/>
        </p:nvSpPr>
        <p:spPr>
          <a:xfrm>
            <a:off x="4959324" y="3299058"/>
            <a:ext cx="6025434" cy="923330"/>
          </a:xfrm>
          <a:prstGeom prst="rect">
            <a:avLst/>
          </a:prstGeom>
          <a:noFill/>
        </p:spPr>
        <p:txBody>
          <a:bodyPr wrap="square">
            <a:spAutoFit/>
          </a:bodyPr>
          <a:lstStyle/>
          <a:p>
            <a:pPr>
              <a:spcAft>
                <a:spcPts val="600"/>
              </a:spcAft>
            </a:pPr>
            <a:r>
              <a:rPr lang="en-US" dirty="0">
                <a:latin typeface="Roboto" panose="02000000000000000000" pitchFamily="2" charset="0"/>
              </a:rPr>
              <a:t>”</a:t>
            </a:r>
            <a:r>
              <a:rPr lang="en-US" b="0" i="0" dirty="0">
                <a:effectLst/>
                <a:latin typeface="Roboto" panose="02000000000000000000" pitchFamily="2" charset="0"/>
              </a:rPr>
              <a:t>I did not want her to be standing in the middle of all those people and not know the words. So I just kind of reacted.”</a:t>
            </a:r>
            <a:endParaRPr lang="en-US" dirty="0"/>
          </a:p>
        </p:txBody>
      </p:sp>
      <p:sp>
        <p:nvSpPr>
          <p:cNvPr id="8" name="TextBox 7">
            <a:extLst>
              <a:ext uri="{FF2B5EF4-FFF2-40B4-BE49-F238E27FC236}">
                <a16:creationId xmlns:a16="http://schemas.microsoft.com/office/drawing/2014/main" id="{44268D4A-1DC0-6464-3B6A-71DA5C357052}"/>
              </a:ext>
            </a:extLst>
          </p:cNvPr>
          <p:cNvSpPr txBox="1"/>
          <p:nvPr/>
        </p:nvSpPr>
        <p:spPr>
          <a:xfrm>
            <a:off x="1125681" y="2565440"/>
            <a:ext cx="3044681" cy="2123658"/>
          </a:xfrm>
          <a:prstGeom prst="rect">
            <a:avLst/>
          </a:prstGeom>
          <a:noFill/>
        </p:spPr>
        <p:txBody>
          <a:bodyPr wrap="square" rtlCol="0">
            <a:spAutoFit/>
          </a:bodyPr>
          <a:lstStyle/>
          <a:p>
            <a:pPr algn="ctr">
              <a:spcAft>
                <a:spcPts val="600"/>
              </a:spcAft>
            </a:pPr>
            <a:r>
              <a:rPr lang="en-US" sz="4400" dirty="0"/>
              <a:t>Maurice Cheeks Moment</a:t>
            </a:r>
          </a:p>
        </p:txBody>
      </p:sp>
    </p:spTree>
    <p:extLst>
      <p:ext uri="{BB962C8B-B14F-4D97-AF65-F5344CB8AC3E}">
        <p14:creationId xmlns:p14="http://schemas.microsoft.com/office/powerpoint/2010/main" val="265538249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B26F72F-7F76-CE0F-C87B-2692BA678799}"/>
              </a:ext>
            </a:extLst>
          </p:cNvPr>
          <p:cNvSpPr>
            <a:spLocks noGrp="1"/>
          </p:cNvSpPr>
          <p:nvPr>
            <p:ph type="title"/>
          </p:nvPr>
        </p:nvSpPr>
        <p:spPr/>
        <p:txBody>
          <a:bodyPr>
            <a:normAutofit/>
          </a:bodyPr>
          <a:lstStyle/>
          <a:p>
            <a:pPr algn="ctr"/>
            <a:r>
              <a:rPr lang="en-US" dirty="0"/>
              <a:t>Take this with you!</a:t>
            </a:r>
          </a:p>
        </p:txBody>
      </p:sp>
      <p:sp>
        <p:nvSpPr>
          <p:cNvPr id="6" name="Text Placeholder 5">
            <a:extLst>
              <a:ext uri="{FF2B5EF4-FFF2-40B4-BE49-F238E27FC236}">
                <a16:creationId xmlns:a16="http://schemas.microsoft.com/office/drawing/2014/main" id="{4D03F848-C2A8-3038-A236-C27CC8BF5D43}"/>
              </a:ext>
            </a:extLst>
          </p:cNvPr>
          <p:cNvSpPr>
            <a:spLocks noGrp="1"/>
          </p:cNvSpPr>
          <p:nvPr>
            <p:ph type="body" idx="1"/>
          </p:nvPr>
        </p:nvSpPr>
        <p:spPr>
          <a:xfrm>
            <a:off x="1447191" y="2019550"/>
            <a:ext cx="4645152" cy="426196"/>
          </a:xfrm>
        </p:spPr>
        <p:txBody>
          <a:bodyPr>
            <a:noAutofit/>
          </a:bodyPr>
          <a:lstStyle/>
          <a:p>
            <a:r>
              <a:rPr lang="en-US" sz="2800" dirty="0"/>
              <a:t>Toxic insecurity</a:t>
            </a:r>
          </a:p>
        </p:txBody>
      </p:sp>
      <p:sp>
        <p:nvSpPr>
          <p:cNvPr id="7" name="Content Placeholder 6">
            <a:extLst>
              <a:ext uri="{FF2B5EF4-FFF2-40B4-BE49-F238E27FC236}">
                <a16:creationId xmlns:a16="http://schemas.microsoft.com/office/drawing/2014/main" id="{0F095ED0-B376-A0F3-9ACB-CA2B191B4681}"/>
              </a:ext>
            </a:extLst>
          </p:cNvPr>
          <p:cNvSpPr>
            <a:spLocks noGrp="1"/>
          </p:cNvSpPr>
          <p:nvPr>
            <p:ph sz="half" idx="2"/>
          </p:nvPr>
        </p:nvSpPr>
        <p:spPr>
          <a:xfrm>
            <a:off x="1447191" y="2617004"/>
            <a:ext cx="4645152" cy="2644457"/>
          </a:xfrm>
        </p:spPr>
        <p:txBody>
          <a:bodyPr>
            <a:normAutofit/>
          </a:bodyPr>
          <a:lstStyle/>
          <a:p>
            <a:r>
              <a:rPr lang="en-US" sz="2400" dirty="0"/>
              <a:t>Lack Empathy</a:t>
            </a:r>
          </a:p>
          <a:p>
            <a:r>
              <a:rPr lang="en-US" sz="2400" dirty="0"/>
              <a:t>C</a:t>
            </a:r>
            <a:r>
              <a:rPr lang="en-US" sz="2400" i="0" dirty="0">
                <a:effectLst/>
              </a:rPr>
              <a:t>onceal or Compensate for Self-Doubt</a:t>
            </a:r>
            <a:endParaRPr lang="en-US" sz="2400" dirty="0"/>
          </a:p>
          <a:p>
            <a:r>
              <a:rPr lang="en-US" sz="2400" i="0" dirty="0">
                <a:effectLst/>
              </a:rPr>
              <a:t>Extremely Risk </a:t>
            </a:r>
            <a:r>
              <a:rPr lang="en-US" sz="2400" dirty="0"/>
              <a:t>A</a:t>
            </a:r>
            <a:r>
              <a:rPr lang="en-US" sz="2400" i="0" dirty="0">
                <a:effectLst/>
              </a:rPr>
              <a:t>verse</a:t>
            </a:r>
          </a:p>
          <a:p>
            <a:r>
              <a:rPr lang="en-US" sz="2400" dirty="0"/>
              <a:t>U</a:t>
            </a:r>
            <a:r>
              <a:rPr lang="en-US" sz="2400" i="0" dirty="0">
                <a:effectLst/>
              </a:rPr>
              <a:t>nproductive</a:t>
            </a:r>
          </a:p>
        </p:txBody>
      </p:sp>
      <p:sp>
        <p:nvSpPr>
          <p:cNvPr id="8" name="Text Placeholder 7">
            <a:extLst>
              <a:ext uri="{FF2B5EF4-FFF2-40B4-BE49-F238E27FC236}">
                <a16:creationId xmlns:a16="http://schemas.microsoft.com/office/drawing/2014/main" id="{9F98C2B9-84A1-8371-87DE-8ACB83A181C1}"/>
              </a:ext>
            </a:extLst>
          </p:cNvPr>
          <p:cNvSpPr>
            <a:spLocks noGrp="1"/>
          </p:cNvSpPr>
          <p:nvPr>
            <p:ph type="body" sz="quarter" idx="3"/>
          </p:nvPr>
        </p:nvSpPr>
        <p:spPr>
          <a:xfrm>
            <a:off x="6412362" y="2023003"/>
            <a:ext cx="4645152" cy="422743"/>
          </a:xfrm>
        </p:spPr>
        <p:txBody>
          <a:bodyPr>
            <a:noAutofit/>
          </a:bodyPr>
          <a:lstStyle/>
          <a:p>
            <a:r>
              <a:rPr lang="en-US" sz="2800" dirty="0"/>
              <a:t>Toxic ambiguity</a:t>
            </a:r>
          </a:p>
        </p:txBody>
      </p:sp>
      <p:sp>
        <p:nvSpPr>
          <p:cNvPr id="9" name="Content Placeholder 8">
            <a:extLst>
              <a:ext uri="{FF2B5EF4-FFF2-40B4-BE49-F238E27FC236}">
                <a16:creationId xmlns:a16="http://schemas.microsoft.com/office/drawing/2014/main" id="{390E6AA9-CF01-5AFF-75E9-C0DEA55A41CD}"/>
              </a:ext>
            </a:extLst>
          </p:cNvPr>
          <p:cNvSpPr>
            <a:spLocks noGrp="1"/>
          </p:cNvSpPr>
          <p:nvPr>
            <p:ph sz="quarter" idx="4"/>
          </p:nvPr>
        </p:nvSpPr>
        <p:spPr>
          <a:xfrm>
            <a:off x="6409700" y="2608267"/>
            <a:ext cx="5221468" cy="2637371"/>
          </a:xfrm>
        </p:spPr>
        <p:txBody>
          <a:bodyPr>
            <a:noAutofit/>
          </a:bodyPr>
          <a:lstStyle/>
          <a:p>
            <a:r>
              <a:rPr lang="en-US" sz="2400" dirty="0"/>
              <a:t>Fog of Poor Communication</a:t>
            </a:r>
          </a:p>
          <a:p>
            <a:r>
              <a:rPr lang="en-US" sz="2400" dirty="0"/>
              <a:t>Crisis of Accountability</a:t>
            </a:r>
          </a:p>
          <a:p>
            <a:r>
              <a:rPr lang="en-US" sz="2400" dirty="0"/>
              <a:t>Unprepared for Ambiguous Situations</a:t>
            </a:r>
          </a:p>
          <a:p>
            <a:r>
              <a:rPr lang="en-US" sz="2400" dirty="0"/>
              <a:t>Unclear on Role</a:t>
            </a:r>
          </a:p>
        </p:txBody>
      </p:sp>
      <p:pic>
        <p:nvPicPr>
          <p:cNvPr id="11" name="Graphic 10" descr="Flag with solid fill">
            <a:extLst>
              <a:ext uri="{FF2B5EF4-FFF2-40B4-BE49-F238E27FC236}">
                <a16:creationId xmlns:a16="http://schemas.microsoft.com/office/drawing/2014/main" id="{521F3BD0-EB8B-631C-55C2-F37DB435F3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317466">
            <a:off x="8930119" y="659191"/>
            <a:ext cx="874430" cy="874430"/>
          </a:xfrm>
          <a:prstGeom prst="rect">
            <a:avLst/>
          </a:prstGeom>
        </p:spPr>
      </p:pic>
      <p:pic>
        <p:nvPicPr>
          <p:cNvPr id="13" name="Graphic 12" descr="Shirt with solid fill">
            <a:extLst>
              <a:ext uri="{FF2B5EF4-FFF2-40B4-BE49-F238E27FC236}">
                <a16:creationId xmlns:a16="http://schemas.microsoft.com/office/drawing/2014/main" id="{EAA5D244-5146-DCCC-7B59-686713B872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9806226">
            <a:off x="2704792" y="528689"/>
            <a:ext cx="914400" cy="914400"/>
          </a:xfrm>
          <a:prstGeom prst="rect">
            <a:avLst/>
          </a:prstGeom>
        </p:spPr>
      </p:pic>
      <p:pic>
        <p:nvPicPr>
          <p:cNvPr id="15" name="Graphic 14" descr="Latte Cup with solid fill">
            <a:extLst>
              <a:ext uri="{FF2B5EF4-FFF2-40B4-BE49-F238E27FC236}">
                <a16:creationId xmlns:a16="http://schemas.microsoft.com/office/drawing/2014/main" id="{5E7825FE-1753-8AAB-BD2A-BDF057DF495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354925">
            <a:off x="10140452" y="568416"/>
            <a:ext cx="914400" cy="914400"/>
          </a:xfrm>
          <a:prstGeom prst="rect">
            <a:avLst/>
          </a:prstGeom>
        </p:spPr>
      </p:pic>
      <p:pic>
        <p:nvPicPr>
          <p:cNvPr id="17" name="Graphic 16" descr="Basketball with solid fill">
            <a:extLst>
              <a:ext uri="{FF2B5EF4-FFF2-40B4-BE49-F238E27FC236}">
                <a16:creationId xmlns:a16="http://schemas.microsoft.com/office/drawing/2014/main" id="{CDBFA8E1-E16A-DC0A-379A-855303D519C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14859" y="542405"/>
            <a:ext cx="914400" cy="886968"/>
          </a:xfrm>
          <a:prstGeom prst="rect">
            <a:avLst/>
          </a:prstGeom>
        </p:spPr>
      </p:pic>
    </p:spTree>
    <p:extLst>
      <p:ext uri="{BB962C8B-B14F-4D97-AF65-F5344CB8AC3E}">
        <p14:creationId xmlns:p14="http://schemas.microsoft.com/office/powerpoint/2010/main" val="230755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linds(horizont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linds(horizont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blinds(horizontal)">
                                      <p:cBhvr>
                                        <p:cTn id="22" dur="5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blinds(horizontal)">
                                      <p:cBhvr>
                                        <p:cTn id="27" dur="500"/>
                                        <p:tgtEl>
                                          <p:spTgt spid="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7">
                                            <p:txEl>
                                              <p:pRg st="3" end="3"/>
                                            </p:txEl>
                                          </p:spTgt>
                                        </p:tgtEl>
                                        <p:attrNameLst>
                                          <p:attrName>style.visibility</p:attrName>
                                        </p:attrNameLst>
                                      </p:cBhvr>
                                      <p:to>
                                        <p:strVal val="visible"/>
                                      </p:to>
                                    </p:set>
                                    <p:animEffect transition="in" filter="blinds(horizontal)">
                                      <p:cBhvr>
                                        <p:cTn id="32" dur="500"/>
                                        <p:tgtEl>
                                          <p:spTgt spid="7">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Effect transition="in" filter="blinds(horizontal)">
                                      <p:cBhvr>
                                        <p:cTn id="37" dur="500"/>
                                        <p:tgtEl>
                                          <p:spTgt spid="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9">
                                            <p:txEl>
                                              <p:pRg st="1" end="1"/>
                                            </p:txEl>
                                          </p:spTgt>
                                        </p:tgtEl>
                                        <p:attrNameLst>
                                          <p:attrName>style.visibility</p:attrName>
                                        </p:attrNameLst>
                                      </p:cBhvr>
                                      <p:to>
                                        <p:strVal val="visible"/>
                                      </p:to>
                                    </p:set>
                                    <p:animEffect transition="in" filter="blinds(horizontal)">
                                      <p:cBhvr>
                                        <p:cTn id="42" dur="500"/>
                                        <p:tgtEl>
                                          <p:spTgt spid="9">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9">
                                            <p:txEl>
                                              <p:pRg st="2" end="2"/>
                                            </p:txEl>
                                          </p:spTgt>
                                        </p:tgtEl>
                                        <p:attrNameLst>
                                          <p:attrName>style.visibility</p:attrName>
                                        </p:attrNameLst>
                                      </p:cBhvr>
                                      <p:to>
                                        <p:strVal val="visible"/>
                                      </p:to>
                                    </p:set>
                                    <p:animEffect transition="in" filter="blinds(horizontal)">
                                      <p:cBhvr>
                                        <p:cTn id="47" dur="500"/>
                                        <p:tgtEl>
                                          <p:spTgt spid="9">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9">
                                            <p:txEl>
                                              <p:pRg st="3" end="3"/>
                                            </p:txEl>
                                          </p:spTgt>
                                        </p:tgtEl>
                                        <p:attrNameLst>
                                          <p:attrName>style.visibility</p:attrName>
                                        </p:attrNameLst>
                                      </p:cBhvr>
                                      <p:to>
                                        <p:strVal val="visible"/>
                                      </p:to>
                                    </p:set>
                                    <p:animEffect transition="in" filter="blinds(horizontal)">
                                      <p:cBhvr>
                                        <p:cTn id="5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P spid="8" grpId="0" build="p"/>
      <p:bldP spid="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orkcation Hotspots Around the World | Compare the Market">
            <a:extLst>
              <a:ext uri="{FF2B5EF4-FFF2-40B4-BE49-F238E27FC236}">
                <a16:creationId xmlns:a16="http://schemas.microsoft.com/office/drawing/2014/main" id="{EFBAFC44-CB2A-A56A-6111-DC3350DA1BB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096" y="975374"/>
            <a:ext cx="6078681" cy="1512916"/>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cxnSp>
        <p:nvCxnSpPr>
          <p:cNvPr id="1048" name="Straight Connector 1047">
            <a:extLst>
              <a:ext uri="{FF2B5EF4-FFF2-40B4-BE49-F238E27FC236}">
                <a16:creationId xmlns:a16="http://schemas.microsoft.com/office/drawing/2014/main" id="{B817B4B8-5E01-4B44-BC25-876D56C1214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0"/>
            <a:ext cx="0" cy="320040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50" name="Straight Connector 1049">
            <a:extLst>
              <a:ext uri="{FF2B5EF4-FFF2-40B4-BE49-F238E27FC236}">
                <a16:creationId xmlns:a16="http://schemas.microsoft.com/office/drawing/2014/main" id="{D683D1A4-93E5-4A4D-B103-8223A220EB2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21742" y="3200400"/>
            <a:ext cx="0" cy="365760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52" name="Straight Connector 1051">
            <a:extLst>
              <a:ext uri="{FF2B5EF4-FFF2-40B4-BE49-F238E27FC236}">
                <a16:creationId xmlns:a16="http://schemas.microsoft.com/office/drawing/2014/main" id="{B0E8ABF4-C289-489E-BEFB-3077F9D9C77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552330" y="3200400"/>
            <a:ext cx="0" cy="365760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54" name="Straight Connector 1053">
            <a:extLst>
              <a:ext uri="{FF2B5EF4-FFF2-40B4-BE49-F238E27FC236}">
                <a16:creationId xmlns:a16="http://schemas.microsoft.com/office/drawing/2014/main" id="{7989CFA0-35DD-4943-B365-488C66B9B19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3609790" y="3197412"/>
            <a:ext cx="4956048" cy="1754"/>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56" name="Straight Connector 1055">
            <a:extLst>
              <a:ext uri="{FF2B5EF4-FFF2-40B4-BE49-F238E27FC236}">
                <a16:creationId xmlns:a16="http://schemas.microsoft.com/office/drawing/2014/main" id="{688AD040-1A2B-4FB4-A345-7B9F3E5ED9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3994133"/>
            <a:ext cx="3602736" cy="1754"/>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58" name="Straight Connector 1057">
            <a:extLst>
              <a:ext uri="{FF2B5EF4-FFF2-40B4-BE49-F238E27FC236}">
                <a16:creationId xmlns:a16="http://schemas.microsoft.com/office/drawing/2014/main" id="{823B704A-724B-41D6-8F33-76939E727D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8534400" y="3994133"/>
            <a:ext cx="3657600" cy="1754"/>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028" name="Picture 4" descr="Sign displaying Staycation. Concept meaning a vacation spent at one's home  enjoying all that home environment Stock Photo - Alamy">
            <a:extLst>
              <a:ext uri="{FF2B5EF4-FFF2-40B4-BE49-F238E27FC236}">
                <a16:creationId xmlns:a16="http://schemas.microsoft.com/office/drawing/2014/main" id="{DAB1400B-C5B1-80AC-8EBB-2FCF18FC797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416" b="6272"/>
          <a:stretch/>
        </p:blipFill>
        <p:spPr bwMode="auto">
          <a:xfrm>
            <a:off x="760699" y="4055462"/>
            <a:ext cx="2016963" cy="194747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034" name="Picture 10" descr="It's Time to Get Away and I Mean It!">
            <a:extLst>
              <a:ext uri="{FF2B5EF4-FFF2-40B4-BE49-F238E27FC236}">
                <a16:creationId xmlns:a16="http://schemas.microsoft.com/office/drawing/2014/main" id="{D1AEEFB2-D33D-2E24-A574-F9EF33408768}"/>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245681" y="3302080"/>
            <a:ext cx="3664782" cy="2759199"/>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3" name="Picture 14" descr="Is A Sabbatical Best For Your Career?">
            <a:extLst>
              <a:ext uri="{FF2B5EF4-FFF2-40B4-BE49-F238E27FC236}">
                <a16:creationId xmlns:a16="http://schemas.microsoft.com/office/drawing/2014/main" id="{25419244-15D0-D9C2-2D9A-EA9B9E604A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00896" y="4059356"/>
            <a:ext cx="2731791" cy="2001923"/>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4" name="Picture 16" descr="From Business Travel To Bleisure Travel [INFOGRAPHIC]">
            <a:extLst>
              <a:ext uri="{FF2B5EF4-FFF2-40B4-BE49-F238E27FC236}">
                <a16:creationId xmlns:a16="http://schemas.microsoft.com/office/drawing/2014/main" id="{583DAF6C-F371-21F9-FA5B-E8465BCB5B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70470" y="531682"/>
            <a:ext cx="3390900" cy="240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88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0DE1D-9F1A-48AE-366B-D54A62C6D811}"/>
              </a:ext>
            </a:extLst>
          </p:cNvPr>
          <p:cNvSpPr>
            <a:spLocks noGrp="1"/>
          </p:cNvSpPr>
          <p:nvPr>
            <p:ph type="title"/>
          </p:nvPr>
        </p:nvSpPr>
        <p:spPr/>
        <p:txBody>
          <a:bodyPr/>
          <a:lstStyle/>
          <a:p>
            <a:pPr algn="ctr"/>
            <a:r>
              <a:rPr lang="en-US" dirty="0"/>
              <a:t>My personal lesson</a:t>
            </a:r>
          </a:p>
        </p:txBody>
      </p:sp>
      <p:sp>
        <p:nvSpPr>
          <p:cNvPr id="4" name="TextBox 3">
            <a:extLst>
              <a:ext uri="{FF2B5EF4-FFF2-40B4-BE49-F238E27FC236}">
                <a16:creationId xmlns:a16="http://schemas.microsoft.com/office/drawing/2014/main" id="{D8597B05-02E6-E55A-CBB9-D7E90E28EA44}"/>
              </a:ext>
            </a:extLst>
          </p:cNvPr>
          <p:cNvSpPr txBox="1"/>
          <p:nvPr/>
        </p:nvSpPr>
        <p:spPr>
          <a:xfrm>
            <a:off x="601020" y="2142512"/>
            <a:ext cx="11261795" cy="3046988"/>
          </a:xfrm>
          <a:prstGeom prst="rect">
            <a:avLst/>
          </a:prstGeom>
          <a:noFill/>
        </p:spPr>
        <p:txBody>
          <a:bodyPr wrap="square" rtlCol="0">
            <a:spAutoFit/>
          </a:bodyPr>
          <a:lstStyle/>
          <a:p>
            <a:pPr algn="ctr"/>
            <a:r>
              <a:rPr lang="en-US" sz="2400" b="1" dirty="0"/>
              <a:t>Be Confident </a:t>
            </a:r>
          </a:p>
          <a:p>
            <a:pPr algn="ctr"/>
            <a:r>
              <a:rPr lang="en-US" sz="2400" dirty="0"/>
              <a:t>You were given the job because you have talent and experience. Trust your </a:t>
            </a:r>
            <a:r>
              <a:rPr lang="en-US" sz="2400" u="sng" dirty="0"/>
              <a:t>instincts</a:t>
            </a:r>
            <a:r>
              <a:rPr lang="en-US" sz="2400" dirty="0"/>
              <a:t>.</a:t>
            </a:r>
          </a:p>
          <a:p>
            <a:pPr algn="ctr"/>
            <a:endParaRPr lang="en-US" sz="2400" dirty="0"/>
          </a:p>
          <a:p>
            <a:pPr algn="ctr"/>
            <a:r>
              <a:rPr lang="en-US" sz="2400" b="1" dirty="0"/>
              <a:t>Be Decisive</a:t>
            </a:r>
          </a:p>
          <a:p>
            <a:pPr algn="ctr"/>
            <a:r>
              <a:rPr lang="en-US" sz="2400" dirty="0"/>
              <a:t>Don’t take too much counsel of your </a:t>
            </a:r>
            <a:r>
              <a:rPr lang="en-US" sz="2400" u="sng" dirty="0"/>
              <a:t>fears</a:t>
            </a:r>
            <a:r>
              <a:rPr lang="en-US" sz="2400" dirty="0"/>
              <a:t>. Be thoughtful, but not paralyzed by </a:t>
            </a:r>
            <a:r>
              <a:rPr lang="en-US" sz="2400" u="sng" dirty="0"/>
              <a:t>indecision</a:t>
            </a:r>
            <a:r>
              <a:rPr lang="en-US" sz="2400" dirty="0"/>
              <a:t>.</a:t>
            </a:r>
          </a:p>
          <a:p>
            <a:pPr algn="ctr"/>
            <a:endParaRPr lang="en-US" sz="2400" dirty="0"/>
          </a:p>
          <a:p>
            <a:pPr algn="ctr"/>
            <a:r>
              <a:rPr lang="en-US" sz="2400" b="1" dirty="0"/>
              <a:t>Be Passionate</a:t>
            </a:r>
          </a:p>
          <a:p>
            <a:pPr algn="ctr"/>
            <a:r>
              <a:rPr lang="en-US" sz="2400" dirty="0"/>
              <a:t>Show your employees </a:t>
            </a:r>
            <a:r>
              <a:rPr lang="en-US" sz="2400" u="sng" dirty="0"/>
              <a:t>you care </a:t>
            </a:r>
            <a:r>
              <a:rPr lang="en-US" sz="2400" dirty="0"/>
              <a:t>about them and about the mission.</a:t>
            </a:r>
          </a:p>
        </p:txBody>
      </p:sp>
      <p:sp>
        <p:nvSpPr>
          <p:cNvPr id="9" name="TextBox 8">
            <a:extLst>
              <a:ext uri="{FF2B5EF4-FFF2-40B4-BE49-F238E27FC236}">
                <a16:creationId xmlns:a16="http://schemas.microsoft.com/office/drawing/2014/main" id="{8247A412-C656-57C5-A2CD-9D17FEDD0B04}"/>
              </a:ext>
            </a:extLst>
          </p:cNvPr>
          <p:cNvSpPr txBox="1"/>
          <p:nvPr/>
        </p:nvSpPr>
        <p:spPr>
          <a:xfrm>
            <a:off x="7324394" y="5586613"/>
            <a:ext cx="4042260" cy="307777"/>
          </a:xfrm>
          <a:prstGeom prst="rect">
            <a:avLst/>
          </a:prstGeom>
          <a:noFill/>
        </p:spPr>
        <p:txBody>
          <a:bodyPr wrap="none" rtlCol="0">
            <a:spAutoFit/>
          </a:bodyPr>
          <a:lstStyle/>
          <a:p>
            <a:r>
              <a:rPr lang="en-US" sz="1400" i="1" dirty="0"/>
              <a:t>The Wisdom of the Bullfrog.  Admiral William H. McRaven</a:t>
            </a:r>
          </a:p>
        </p:txBody>
      </p:sp>
    </p:spTree>
    <p:extLst>
      <p:ext uri="{BB962C8B-B14F-4D97-AF65-F5344CB8AC3E}">
        <p14:creationId xmlns:p14="http://schemas.microsoft.com/office/powerpoint/2010/main" val="37785764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536F3-B488-9C85-E76E-C2E6D26BB19E}"/>
              </a:ext>
            </a:extLst>
          </p:cNvPr>
          <p:cNvSpPr txBox="1"/>
          <p:nvPr/>
        </p:nvSpPr>
        <p:spPr>
          <a:xfrm>
            <a:off x="799476" y="1801101"/>
            <a:ext cx="10593047" cy="2862322"/>
          </a:xfrm>
          <a:prstGeom prst="rect">
            <a:avLst/>
          </a:prstGeom>
          <a:noFill/>
        </p:spPr>
        <p:txBody>
          <a:bodyPr wrap="square">
            <a:spAutoFit/>
          </a:bodyPr>
          <a:lstStyle/>
          <a:p>
            <a:r>
              <a:rPr lang="en-US" sz="3600" b="0" i="1" dirty="0">
                <a:solidFill>
                  <a:srgbClr val="212529"/>
                </a:solidFill>
                <a:effectLst/>
                <a:latin typeface="+mj-lt"/>
              </a:rPr>
              <a:t>"Life is not easy for any of us. But what of that? </a:t>
            </a:r>
            <a:r>
              <a:rPr lang="en-US" sz="3600" i="1" dirty="0">
                <a:solidFill>
                  <a:srgbClr val="212529"/>
                </a:solidFill>
                <a:latin typeface="+mj-lt"/>
              </a:rPr>
              <a:t> </a:t>
            </a:r>
            <a:r>
              <a:rPr lang="en-US" sz="3600" b="0" i="1" dirty="0">
                <a:solidFill>
                  <a:srgbClr val="212529"/>
                </a:solidFill>
                <a:effectLst/>
                <a:latin typeface="+mj-lt"/>
              </a:rPr>
              <a:t>We must have perseverance and above all confidence in ourselves. </a:t>
            </a:r>
            <a:r>
              <a:rPr lang="en-US" sz="3600" i="1" dirty="0">
                <a:solidFill>
                  <a:srgbClr val="212529"/>
                </a:solidFill>
                <a:latin typeface="+mj-lt"/>
              </a:rPr>
              <a:t> </a:t>
            </a:r>
            <a:r>
              <a:rPr lang="en-US" sz="3600" b="0" i="1" dirty="0">
                <a:solidFill>
                  <a:srgbClr val="212529"/>
                </a:solidFill>
                <a:effectLst/>
                <a:latin typeface="+mj-lt"/>
              </a:rPr>
              <a:t>We must believe that we are gifted for something and that this thing must be attained." </a:t>
            </a:r>
          </a:p>
          <a:p>
            <a:pPr algn="r"/>
            <a:r>
              <a:rPr lang="en-US" sz="3600" i="1" dirty="0">
                <a:solidFill>
                  <a:srgbClr val="212529"/>
                </a:solidFill>
                <a:latin typeface="+mj-lt"/>
              </a:rPr>
              <a:t>-MARIE CURIE</a:t>
            </a:r>
            <a:endParaRPr lang="en-US" sz="3600" dirty="0">
              <a:latin typeface="+mj-lt"/>
            </a:endParaRPr>
          </a:p>
        </p:txBody>
      </p:sp>
    </p:spTree>
    <p:extLst>
      <p:ext uri="{BB962C8B-B14F-4D97-AF65-F5344CB8AC3E}">
        <p14:creationId xmlns:p14="http://schemas.microsoft.com/office/powerpoint/2010/main" val="40998727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Lst>
          </a:blip>
          <a:srcRect t="787" b="787"/>
          <a:stretch/>
        </p:blipFill>
        <p:spPr>
          <a:xfrm>
            <a:off x="-1" y="1"/>
            <a:ext cx="12192000" cy="6962959"/>
          </a:xfrm>
          <a:prstGeom prst="rect">
            <a:avLst/>
          </a:prstGeom>
        </p:spPr>
      </p:pic>
      <p:grpSp>
        <p:nvGrpSpPr>
          <p:cNvPr id="5" name="Group 5"/>
          <p:cNvGrpSpPr/>
          <p:nvPr/>
        </p:nvGrpSpPr>
        <p:grpSpPr>
          <a:xfrm>
            <a:off x="1" y="3397469"/>
            <a:ext cx="12192000" cy="3565491"/>
            <a:chOff x="0" y="0"/>
            <a:chExt cx="6539533" cy="1675843"/>
          </a:xfrm>
        </p:grpSpPr>
        <p:sp>
          <p:nvSpPr>
            <p:cNvPr id="6" name="Freeform 6"/>
            <p:cNvSpPr/>
            <p:nvPr/>
          </p:nvSpPr>
          <p:spPr>
            <a:xfrm>
              <a:off x="0" y="0"/>
              <a:ext cx="6539533" cy="1675843"/>
            </a:xfrm>
            <a:custGeom>
              <a:avLst/>
              <a:gdLst/>
              <a:ahLst/>
              <a:cxnLst/>
              <a:rect l="l" t="t" r="r" b="b"/>
              <a:pathLst>
                <a:path w="6539533" h="1675843">
                  <a:moveTo>
                    <a:pt x="0" y="0"/>
                  </a:moveTo>
                  <a:lnTo>
                    <a:pt x="6539533" y="0"/>
                  </a:lnTo>
                  <a:lnTo>
                    <a:pt x="6539533" y="1675843"/>
                  </a:lnTo>
                  <a:lnTo>
                    <a:pt x="0" y="1675843"/>
                  </a:lnTo>
                  <a:close/>
                </a:path>
              </a:pathLst>
            </a:custGeom>
            <a:solidFill>
              <a:srgbClr val="FFFFFF"/>
            </a:solidFill>
          </p:spPr>
          <p:txBody>
            <a:bodyPr/>
            <a:lstStyle/>
            <a:p>
              <a:pPr defTabSz="609630"/>
              <a:endParaRPr lang="en-US" sz="1200">
                <a:solidFill>
                  <a:prstClr val="black"/>
                </a:solidFill>
                <a:latin typeface="Calibri"/>
              </a:endParaRPr>
            </a:p>
          </p:txBody>
        </p:sp>
        <p:sp>
          <p:nvSpPr>
            <p:cNvPr id="7" name="TextBox 7"/>
            <p:cNvSpPr txBox="1"/>
            <p:nvPr/>
          </p:nvSpPr>
          <p:spPr>
            <a:xfrm>
              <a:off x="0" y="-9525"/>
              <a:ext cx="812800" cy="822325"/>
            </a:xfrm>
            <a:prstGeom prst="rect">
              <a:avLst/>
            </a:prstGeom>
          </p:spPr>
          <p:txBody>
            <a:bodyPr lIns="19483" tIns="19483" rIns="19483" bIns="19483" rtlCol="0" anchor="ctr"/>
            <a:lstStyle/>
            <a:p>
              <a:pPr algn="ctr" defTabSz="609630">
                <a:lnSpc>
                  <a:spcPts val="801"/>
                </a:lnSpc>
              </a:pPr>
              <a:endParaRPr sz="1200">
                <a:solidFill>
                  <a:prstClr val="black"/>
                </a:solidFill>
                <a:latin typeface="Calibri"/>
              </a:endParaRPr>
            </a:p>
          </p:txBody>
        </p:sp>
      </p:grpSp>
      <p:grpSp>
        <p:nvGrpSpPr>
          <p:cNvPr id="3" name="Group 3"/>
          <p:cNvGrpSpPr/>
          <p:nvPr/>
        </p:nvGrpSpPr>
        <p:grpSpPr>
          <a:xfrm>
            <a:off x="183522" y="152548"/>
            <a:ext cx="11824957" cy="6552904"/>
            <a:chOff x="0" y="0"/>
            <a:chExt cx="14015032" cy="7766554"/>
          </a:xfrm>
        </p:grpSpPr>
        <p:sp>
          <p:nvSpPr>
            <p:cNvPr id="4" name="Freeform 4"/>
            <p:cNvSpPr/>
            <p:nvPr/>
          </p:nvSpPr>
          <p:spPr>
            <a:xfrm>
              <a:off x="0" y="0"/>
              <a:ext cx="14015031" cy="7766554"/>
            </a:xfrm>
            <a:custGeom>
              <a:avLst/>
              <a:gdLst/>
              <a:ahLst/>
              <a:cxnLst/>
              <a:rect l="l" t="t" r="r" b="b"/>
              <a:pathLst>
                <a:path w="14015031" h="7766554">
                  <a:moveTo>
                    <a:pt x="0" y="0"/>
                  </a:moveTo>
                  <a:lnTo>
                    <a:pt x="0" y="7766554"/>
                  </a:lnTo>
                  <a:lnTo>
                    <a:pt x="14015031" y="7766554"/>
                  </a:lnTo>
                  <a:lnTo>
                    <a:pt x="14015031" y="0"/>
                  </a:lnTo>
                  <a:lnTo>
                    <a:pt x="0" y="0"/>
                  </a:lnTo>
                  <a:close/>
                  <a:moveTo>
                    <a:pt x="13954072" y="7705593"/>
                  </a:moveTo>
                  <a:lnTo>
                    <a:pt x="59690" y="7705593"/>
                  </a:lnTo>
                  <a:lnTo>
                    <a:pt x="59690" y="59690"/>
                  </a:lnTo>
                  <a:lnTo>
                    <a:pt x="13954072" y="59690"/>
                  </a:lnTo>
                  <a:lnTo>
                    <a:pt x="13954072" y="7705593"/>
                  </a:lnTo>
                  <a:close/>
                </a:path>
              </a:pathLst>
            </a:custGeom>
            <a:solidFill>
              <a:srgbClr val="FF0000"/>
            </a:solidFill>
            <a:ln>
              <a:solidFill>
                <a:srgbClr val="FF0000"/>
              </a:solidFill>
            </a:ln>
          </p:spPr>
          <p:txBody>
            <a:bodyPr/>
            <a:lstStyle/>
            <a:p>
              <a:pPr defTabSz="609630"/>
              <a:endParaRPr lang="en-US" sz="1200">
                <a:solidFill>
                  <a:prstClr val="black"/>
                </a:solidFill>
                <a:latin typeface="Calibri"/>
              </a:endParaRPr>
            </a:p>
          </p:txBody>
        </p:sp>
      </p:grpSp>
      <p:sp>
        <p:nvSpPr>
          <p:cNvPr id="11" name="TextBox 11"/>
          <p:cNvSpPr txBox="1"/>
          <p:nvPr/>
        </p:nvSpPr>
        <p:spPr>
          <a:xfrm>
            <a:off x="183520" y="1777773"/>
            <a:ext cx="11824956" cy="1565621"/>
          </a:xfrm>
          <a:prstGeom prst="rect">
            <a:avLst/>
          </a:prstGeom>
        </p:spPr>
        <p:txBody>
          <a:bodyPr wrap="square" lIns="0" tIns="0" rIns="0" bIns="0" rtlCol="0" anchor="t">
            <a:spAutoFit/>
          </a:bodyPr>
          <a:lstStyle/>
          <a:p>
            <a:pPr algn="ctr" defTabSz="609630">
              <a:lnSpc>
                <a:spcPts val="14000"/>
              </a:lnSpc>
            </a:pPr>
            <a:r>
              <a:rPr lang="en-US" sz="6667" b="1" dirty="0">
                <a:solidFill>
                  <a:prstClr val="black"/>
                </a:solidFill>
                <a:latin typeface="Montserrat Classic Bold"/>
              </a:rPr>
              <a:t>PM BREAKOUT SESSIONS</a:t>
            </a:r>
            <a:endParaRPr lang="en-US" sz="1200" dirty="0">
              <a:solidFill>
                <a:prstClr val="black"/>
              </a:solidFill>
              <a:latin typeface="Calibri"/>
              <a:ea typeface="Calibri"/>
              <a:cs typeface="Calibri"/>
            </a:endParaRPr>
          </a:p>
        </p:txBody>
      </p:sp>
      <p:sp>
        <p:nvSpPr>
          <p:cNvPr id="8" name="TextBox 13">
            <a:extLst>
              <a:ext uri="{FF2B5EF4-FFF2-40B4-BE49-F238E27FC236}">
                <a16:creationId xmlns:a16="http://schemas.microsoft.com/office/drawing/2014/main" id="{66ABFD53-6E79-9FBC-7A57-A2185A85E3FA}"/>
              </a:ext>
            </a:extLst>
          </p:cNvPr>
          <p:cNvSpPr txBox="1"/>
          <p:nvPr/>
        </p:nvSpPr>
        <p:spPr>
          <a:xfrm>
            <a:off x="541004" y="3555061"/>
            <a:ext cx="11119401" cy="1107996"/>
          </a:xfrm>
          <a:prstGeom prst="rect">
            <a:avLst/>
          </a:prstGeom>
        </p:spPr>
        <p:txBody>
          <a:bodyPr wrap="square" lIns="0" tIns="0" rIns="0" bIns="0" rtlCol="0" anchor="t">
            <a:spAutoFit/>
          </a:bodyPr>
          <a:lstStyle/>
          <a:p>
            <a:pPr algn="ctr" defTabSz="609630"/>
            <a:r>
              <a:rPr lang="en-US" sz="3600" b="1" dirty="0">
                <a:solidFill>
                  <a:prstClr val="black"/>
                </a:solidFill>
                <a:latin typeface="Barlow Condensed Thin Bold Italics"/>
              </a:rPr>
              <a:t>BREAKOUT A:</a:t>
            </a:r>
            <a:r>
              <a:rPr lang="en-US" sz="3600" dirty="0">
                <a:solidFill>
                  <a:srgbClr val="FF0000"/>
                </a:solidFill>
                <a:latin typeface="Barlow Condensed Thin Bold Italics"/>
              </a:rPr>
              <a:t> "TIF COMMITTEE: Guided Roundtable Discussion"</a:t>
            </a:r>
            <a:endParaRPr lang="en-US" sz="3600" dirty="0">
              <a:solidFill>
                <a:srgbClr val="FF0000"/>
              </a:solidFill>
              <a:latin typeface="Calibri"/>
              <a:ea typeface="Calibri"/>
              <a:cs typeface="Calibri"/>
            </a:endParaRPr>
          </a:p>
        </p:txBody>
      </p:sp>
      <p:pic>
        <p:nvPicPr>
          <p:cNvPr id="14" name="Picture 13" descr="A black and red text&#10;&#10;Description automatically generated">
            <a:extLst>
              <a:ext uri="{FF2B5EF4-FFF2-40B4-BE49-F238E27FC236}">
                <a16:creationId xmlns:a16="http://schemas.microsoft.com/office/drawing/2014/main" id="{0E4B2412-64F5-829B-A4DB-76E0A1A5276D}"/>
              </a:ext>
            </a:extLst>
          </p:cNvPr>
          <p:cNvPicPr>
            <a:picLocks noChangeAspect="1"/>
          </p:cNvPicPr>
          <p:nvPr/>
        </p:nvPicPr>
        <p:blipFill rotWithShape="1">
          <a:blip r:embed="rId3"/>
          <a:srcRect t="13627" b="15706"/>
          <a:stretch/>
        </p:blipFill>
        <p:spPr>
          <a:xfrm>
            <a:off x="3980253" y="273304"/>
            <a:ext cx="4231495" cy="2012012"/>
          </a:xfrm>
          <a:prstGeom prst="rect">
            <a:avLst/>
          </a:prstGeom>
        </p:spPr>
      </p:pic>
      <p:sp>
        <p:nvSpPr>
          <p:cNvPr id="10" name="TextBox 13">
            <a:extLst>
              <a:ext uri="{FF2B5EF4-FFF2-40B4-BE49-F238E27FC236}">
                <a16:creationId xmlns:a16="http://schemas.microsoft.com/office/drawing/2014/main" id="{2E328D83-D68F-36EB-4753-A2695655CBDE}"/>
              </a:ext>
            </a:extLst>
          </p:cNvPr>
          <p:cNvSpPr txBox="1"/>
          <p:nvPr/>
        </p:nvSpPr>
        <p:spPr>
          <a:xfrm>
            <a:off x="541004" y="4744198"/>
            <a:ext cx="11006513" cy="1661993"/>
          </a:xfrm>
          <a:prstGeom prst="rect">
            <a:avLst/>
          </a:prstGeom>
        </p:spPr>
        <p:txBody>
          <a:bodyPr wrap="square" lIns="0" tIns="0" rIns="0" bIns="0" rtlCol="0" anchor="t">
            <a:spAutoFit/>
          </a:bodyPr>
          <a:lstStyle/>
          <a:p>
            <a:pPr algn="ctr" defTabSz="609630"/>
            <a:r>
              <a:rPr lang="en-US" sz="3600" b="1" dirty="0">
                <a:solidFill>
                  <a:prstClr val="black"/>
                </a:solidFill>
                <a:latin typeface="Barlow Condensed Thin Bold Italics"/>
              </a:rPr>
              <a:t>BREAKOUT B:</a:t>
            </a:r>
            <a:r>
              <a:rPr lang="en-US" sz="3600" dirty="0">
                <a:solidFill>
                  <a:prstClr val="black"/>
                </a:solidFill>
                <a:latin typeface="Barlow Condensed Thin Bold Italics"/>
              </a:rPr>
              <a:t> </a:t>
            </a:r>
            <a:r>
              <a:rPr lang="en-US" sz="3600" dirty="0">
                <a:solidFill>
                  <a:srgbClr val="FF0000"/>
                </a:solidFill>
                <a:latin typeface="Barlow Condensed Thin Bold Italics"/>
              </a:rPr>
              <a:t>"OREGON'S SEMICONDUCTOR INDUSTRY:</a:t>
            </a:r>
            <a:endParaRPr lang="en-US" sz="3600" dirty="0">
              <a:solidFill>
                <a:srgbClr val="FF0000"/>
              </a:solidFill>
              <a:latin typeface="Calibri"/>
              <a:ea typeface="Calibri"/>
              <a:cs typeface="Calibri"/>
            </a:endParaRPr>
          </a:p>
          <a:p>
            <a:pPr algn="ctr" defTabSz="609630"/>
            <a:r>
              <a:rPr lang="en-US" sz="3600" dirty="0">
                <a:solidFill>
                  <a:srgbClr val="FF0000"/>
                </a:solidFill>
                <a:latin typeface="Barlow Condensed Thin Bold Italics"/>
              </a:rPr>
              <a:t>what happened in 2023 and what's next"</a:t>
            </a:r>
            <a:endParaRPr lang="en-US" sz="3600" dirty="0">
              <a:solidFill>
                <a:srgbClr val="FF0000"/>
              </a:solidFill>
              <a:latin typeface="Calibri"/>
              <a:ea typeface="Calibri"/>
              <a:cs typeface="Calibri"/>
            </a:endParaRPr>
          </a:p>
        </p:txBody>
      </p:sp>
    </p:spTree>
    <p:extLst>
      <p:ext uri="{BB962C8B-B14F-4D97-AF65-F5344CB8AC3E}">
        <p14:creationId xmlns:p14="http://schemas.microsoft.com/office/powerpoint/2010/main" val="902001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The seven-year-itch, and the case for a creative sabbatical">
            <a:extLst>
              <a:ext uri="{FF2B5EF4-FFF2-40B4-BE49-F238E27FC236}">
                <a16:creationId xmlns:a16="http://schemas.microsoft.com/office/drawing/2014/main" id="{3F3C3E97-2A27-6B62-7B74-E688139EE27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63823" y="351958"/>
            <a:ext cx="5464948" cy="5464948"/>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C548DA9-7E2D-44C4-65E0-2A2BC32C3FB1}"/>
              </a:ext>
            </a:extLst>
          </p:cNvPr>
          <p:cNvSpPr txBox="1"/>
          <p:nvPr/>
        </p:nvSpPr>
        <p:spPr>
          <a:xfrm>
            <a:off x="5809562" y="2598046"/>
            <a:ext cx="5916171" cy="1015663"/>
          </a:xfrm>
          <a:prstGeom prst="rect">
            <a:avLst/>
          </a:prstGeom>
          <a:noFill/>
        </p:spPr>
        <p:txBody>
          <a:bodyPr wrap="none" rtlCol="0">
            <a:spAutoFit/>
          </a:bodyPr>
          <a:lstStyle/>
          <a:p>
            <a:r>
              <a:rPr lang="en-US" sz="6000" dirty="0"/>
              <a:t>SABBATICATION</a:t>
            </a:r>
          </a:p>
        </p:txBody>
      </p:sp>
    </p:spTree>
    <p:extLst>
      <p:ext uri="{BB962C8B-B14F-4D97-AF65-F5344CB8AC3E}">
        <p14:creationId xmlns:p14="http://schemas.microsoft.com/office/powerpoint/2010/main" val="3656683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5367" name="Rectangle 15366">
            <a:extLst>
              <a:ext uri="{FF2B5EF4-FFF2-40B4-BE49-F238E27FC236}">
                <a16:creationId xmlns:a16="http://schemas.microsoft.com/office/drawing/2014/main" id="{2C6F198E-F7A1-4125-910D-641C0C2A76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349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9" name="Rectangle 15368">
            <a:extLst>
              <a:ext uri="{FF2B5EF4-FFF2-40B4-BE49-F238E27FC236}">
                <a16:creationId xmlns:a16="http://schemas.microsoft.com/office/drawing/2014/main" id="{907C3A25-D9A7-4F2D-B44C-FA8EB24C7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7"/>
            <a:ext cx="10905067" cy="5566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descr="Coors Field Guide – Where to Park, Eat, and Get Cheap Tickets">
            <a:extLst>
              <a:ext uri="{FF2B5EF4-FFF2-40B4-BE49-F238E27FC236}">
                <a16:creationId xmlns:a16="http://schemas.microsoft.com/office/drawing/2014/main" id="{F6E3AAFE-F33F-FCD8-7BA7-6B0E0D2177A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59147" y="1128098"/>
            <a:ext cx="9081071" cy="4598011"/>
          </a:xfrm>
          <a:prstGeom prst="rect">
            <a:avLst/>
          </a:prstGeom>
          <a:noFill/>
          <a:extLst>
            <a:ext uri="{909E8E84-426E-40DD-AFC4-6F175D3DCCD1}">
              <a14:hiddenFill xmlns:a14="http://schemas.microsoft.com/office/drawing/2010/main">
                <a:solidFill>
                  <a:srgbClr val="FFFFFF"/>
                </a:solidFill>
              </a14:hiddenFill>
            </a:ext>
          </a:extLst>
        </p:spPr>
      </p:pic>
      <p:sp>
        <p:nvSpPr>
          <p:cNvPr id="15371" name="Rectangle 15370">
            <a:extLst>
              <a:ext uri="{FF2B5EF4-FFF2-40B4-BE49-F238E27FC236}">
                <a16:creationId xmlns:a16="http://schemas.microsoft.com/office/drawing/2014/main" id="{18E8515E-B8C8-482A-A9B5-CE57BC080A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81118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69" name="Rectangle 2068">
            <a:extLst>
              <a:ext uri="{FF2B5EF4-FFF2-40B4-BE49-F238E27FC236}">
                <a16:creationId xmlns:a16="http://schemas.microsoft.com/office/drawing/2014/main" id="{9527FCEA-6143-4C5E-8C45-8AC9237AD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0" name="Rectangle 2069">
            <a:extLst>
              <a:ext uri="{FF2B5EF4-FFF2-40B4-BE49-F238E27FC236}">
                <a16:creationId xmlns:a16="http://schemas.microsoft.com/office/drawing/2014/main" id="{1A9F23AD-7A55-49F3-A3EC-743F47F36B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7090"/>
            <a:ext cx="6741849" cy="5897880"/>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2005 US Figure Skating Championships in Portland, Oregon — OSC">
            <a:extLst>
              <a:ext uri="{FF2B5EF4-FFF2-40B4-BE49-F238E27FC236}">
                <a16:creationId xmlns:a16="http://schemas.microsoft.com/office/drawing/2014/main" id="{9BD3E58A-FE10-F6B3-1490-2FD775784A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503" r="-1" b="22933"/>
          <a:stretch/>
        </p:blipFill>
        <p:spPr bwMode="auto">
          <a:xfrm>
            <a:off x="641180" y="2042755"/>
            <a:ext cx="6410084" cy="2786550"/>
          </a:xfrm>
          <a:prstGeom prst="rect">
            <a:avLst/>
          </a:prstGeom>
          <a:noFill/>
          <a:extLst>
            <a:ext uri="{909E8E84-426E-40DD-AFC4-6F175D3DCCD1}">
              <a14:hiddenFill xmlns:a14="http://schemas.microsoft.com/office/drawing/2010/main">
                <a:solidFill>
                  <a:srgbClr val="FFFFFF"/>
                </a:solidFill>
              </a14:hiddenFill>
            </a:ext>
          </a:extLst>
        </p:spPr>
      </p:pic>
      <p:sp>
        <p:nvSpPr>
          <p:cNvPr id="2071" name="Rectangle 2070">
            <a:extLst>
              <a:ext uri="{FF2B5EF4-FFF2-40B4-BE49-F238E27FC236}">
                <a16:creationId xmlns:a16="http://schemas.microsoft.com/office/drawing/2014/main" id="{D7D9F91F-72C9-4DB9-ABD0-A8180D8262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480060"/>
            <a:ext cx="4180332"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Bryans Give the U.S. a Davis Cup Title - The New York Times">
            <a:extLst>
              <a:ext uri="{FF2B5EF4-FFF2-40B4-BE49-F238E27FC236}">
                <a16:creationId xmlns:a16="http://schemas.microsoft.com/office/drawing/2014/main" id="{8D745B7B-D86F-F6BF-E5CB-54062C23D0A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 b="1805"/>
          <a:stretch/>
        </p:blipFill>
        <p:spPr bwMode="auto">
          <a:xfrm>
            <a:off x="7695873" y="780459"/>
            <a:ext cx="3854945" cy="2201668"/>
          </a:xfrm>
          <a:prstGeom prst="rect">
            <a:avLst/>
          </a:prstGeom>
          <a:noFill/>
          <a:extLst>
            <a:ext uri="{909E8E84-426E-40DD-AFC4-6F175D3DCCD1}">
              <a14:hiddenFill xmlns:a14="http://schemas.microsoft.com/office/drawing/2010/main">
                <a:solidFill>
                  <a:srgbClr val="FFFFFF"/>
                </a:solidFill>
              </a14:hiddenFill>
            </a:ext>
          </a:extLst>
        </p:spPr>
      </p:pic>
      <p:sp>
        <p:nvSpPr>
          <p:cNvPr id="2073" name="Rectangle 2072">
            <a:extLst>
              <a:ext uri="{FF2B5EF4-FFF2-40B4-BE49-F238E27FC236}">
                <a16:creationId xmlns:a16="http://schemas.microsoft.com/office/drawing/2014/main" id="{BE016956-CE9F-4946-8834-A8BC3529D0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603670"/>
            <a:ext cx="4180332"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0" name="Picture 12" descr="All Runs) BMX Park Finals: Dew Action Sports Tour Portland, Oregon - YouTube">
            <a:extLst>
              <a:ext uri="{FF2B5EF4-FFF2-40B4-BE49-F238E27FC236}">
                <a16:creationId xmlns:a16="http://schemas.microsoft.com/office/drawing/2014/main" id="{E8626FDA-58EB-2824-E68D-2A98CF9E854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922" b="1"/>
          <a:stretch/>
        </p:blipFill>
        <p:spPr bwMode="auto">
          <a:xfrm>
            <a:off x="7695873" y="3879803"/>
            <a:ext cx="3854945" cy="2208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137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Michigan State basketball to compete in the Phil Knight Invitational">
            <a:extLst>
              <a:ext uri="{FF2B5EF4-FFF2-40B4-BE49-F238E27FC236}">
                <a16:creationId xmlns:a16="http://schemas.microsoft.com/office/drawing/2014/main" id="{07DE474C-5ACA-7E87-A695-CB0DBFA544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41" r="1" b="1"/>
          <a:stretch/>
        </p:blipFill>
        <p:spPr bwMode="auto">
          <a:xfrm>
            <a:off x="5162052" y="3272588"/>
            <a:ext cx="6105382" cy="358541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descr="A look back: Gonzaga and Akron have met once before, in the 2009 NCAA  Tournament | The Spokesman-Review">
            <a:extLst>
              <a:ext uri="{FF2B5EF4-FFF2-40B4-BE49-F238E27FC236}">
                <a16:creationId xmlns:a16="http://schemas.microsoft.com/office/drawing/2014/main" id="{ADF81910-AE7D-F680-0065-9E90B26F12A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 b="4876"/>
          <a:stretch/>
        </p:blipFill>
        <p:spPr bwMode="auto">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a:noFill/>
          <a:extLst>
            <a:ext uri="{909E8E84-426E-40DD-AFC4-6F175D3DCCD1}">
              <a14:hiddenFill xmlns:a14="http://schemas.microsoft.com/office/drawing/2010/main">
                <a:solidFill>
                  <a:srgbClr val="FFFFFF"/>
                </a:solidFill>
              </a14:hiddenFill>
            </a:ext>
          </a:extLst>
        </p:spPr>
      </p:pic>
      <p:pic>
        <p:nvPicPr>
          <p:cNvPr id="3078" name="Picture 6" descr="Phil Knight Legacy Brackets Revealed, Xavier Opens Play Against Florida -  Xavier University Athletics">
            <a:extLst>
              <a:ext uri="{FF2B5EF4-FFF2-40B4-BE49-F238E27FC236}">
                <a16:creationId xmlns:a16="http://schemas.microsoft.com/office/drawing/2014/main" id="{91FA6269-0A3F-9666-12CF-57718605E4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778" r="15280" b="2"/>
          <a:stretch/>
        </p:blipFill>
        <p:spPr bwMode="auto">
          <a:xfrm>
            <a:off x="7458302" y="-22547"/>
            <a:ext cx="3809132" cy="3139531"/>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Portland to host 2030 NCAA women's Final Four - YouTube">
            <a:extLst>
              <a:ext uri="{FF2B5EF4-FFF2-40B4-BE49-F238E27FC236}">
                <a16:creationId xmlns:a16="http://schemas.microsoft.com/office/drawing/2014/main" id="{0B5281CA-FEF3-DF8C-5620-C683DD17AAA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 b="304"/>
          <a:stretch/>
        </p:blipFill>
        <p:spPr bwMode="auto">
          <a:xfrm>
            <a:off x="1" y="4065775"/>
            <a:ext cx="5001186" cy="2792224"/>
          </a:xfrm>
          <a:prstGeom prst="rect">
            <a:avLst/>
          </a:prstGeom>
          <a:noFill/>
          <a:extLst>
            <a:ext uri="{909E8E84-426E-40DD-AFC4-6F175D3DCCD1}">
              <a14:hiddenFill xmlns:a14="http://schemas.microsoft.com/office/drawing/2010/main">
                <a:solidFill>
                  <a:srgbClr val="FFFFFF"/>
                </a:solidFill>
              </a14:hiddenFill>
            </a:ext>
          </a:extLst>
        </p:spPr>
      </p:pic>
      <p:sp>
        <p:nvSpPr>
          <p:cNvPr id="3114" name="Rectangle 3113">
            <a:extLst>
              <a:ext uri="{FF2B5EF4-FFF2-40B4-BE49-F238E27FC236}">
                <a16:creationId xmlns:a16="http://schemas.microsoft.com/office/drawing/2014/main" id="{25414FA1-2D4C-41DB-83DE-4F3E38C10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27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2316" name="Rectangle 12315">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2326" name="Picture 12325">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2329" name="Straight Connector 12328">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2330" name="Straight Connector 12329">
            <a:extLst>
              <a:ext uri="{FF2B5EF4-FFF2-40B4-BE49-F238E27FC236}">
                <a16:creationId xmlns:a16="http://schemas.microsoft.com/office/drawing/2014/main" id="{C9D4B225-18E9-4C5B-94D8-2ABE6D161E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2331" name="Rectangle 12330">
            <a:extLst>
              <a:ext uri="{FF2B5EF4-FFF2-40B4-BE49-F238E27FC236}">
                <a16:creationId xmlns:a16="http://schemas.microsoft.com/office/drawing/2014/main" id="{021A4066-B261-49FE-952E-A0FE3EE75C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332" name="Straight Connector 12331">
            <a:extLst>
              <a:ext uri="{FF2B5EF4-FFF2-40B4-BE49-F238E27FC236}">
                <a16:creationId xmlns:a16="http://schemas.microsoft.com/office/drawing/2014/main" id="{381B4579-E2EA-4BD7-94FF-0A0BEE135C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353088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2333" name="Rectangle 12332">
            <a:extLst>
              <a:ext uri="{FF2B5EF4-FFF2-40B4-BE49-F238E27FC236}">
                <a16:creationId xmlns:a16="http://schemas.microsoft.com/office/drawing/2014/main" id="{81958111-BC13-4D45-AB27-0C2C83F9BA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12334" name="Group 12333">
            <a:extLst>
              <a:ext uri="{FF2B5EF4-FFF2-40B4-BE49-F238E27FC236}">
                <a16:creationId xmlns:a16="http://schemas.microsoft.com/office/drawing/2014/main" id="{82188758-E18A-4CE5-9D03-F4BF5D887C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0131" y="482171"/>
            <a:ext cx="6091791" cy="5149101"/>
            <a:chOff x="5446003" y="583365"/>
            <a:chExt cx="6091790" cy="5181928"/>
          </a:xfrm>
        </p:grpSpPr>
        <p:sp>
          <p:nvSpPr>
            <p:cNvPr id="12312" name="Rectangle 12311">
              <a:extLst>
                <a:ext uri="{FF2B5EF4-FFF2-40B4-BE49-F238E27FC236}">
                  <a16:creationId xmlns:a16="http://schemas.microsoft.com/office/drawing/2014/main" id="{821513DD-C15F-4381-AEA6-ED9E5E218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6003" y="583365"/>
              <a:ext cx="6091790"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35" name="Rectangle 12334">
              <a:extLst>
                <a:ext uri="{FF2B5EF4-FFF2-40B4-BE49-F238E27FC236}">
                  <a16:creationId xmlns:a16="http://schemas.microsoft.com/office/drawing/2014/main" id="{CED2DE01-7F43-4858-85FC-27022DA78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64828" y="915807"/>
              <a:ext cx="546177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2292" name="Picture 4" descr="Red Rocks Resumes Concerts With High Hopes – Billboard">
            <a:extLst>
              <a:ext uri="{FF2B5EF4-FFF2-40B4-BE49-F238E27FC236}">
                <a16:creationId xmlns:a16="http://schemas.microsoft.com/office/drawing/2014/main" id="{B2040571-E0E9-DF20-6CC1-1BCBCE3CF83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529" r="2235" b="1"/>
          <a:stretch/>
        </p:blipFill>
        <p:spPr bwMode="auto">
          <a:xfrm>
            <a:off x="6093926" y="1116345"/>
            <a:ext cx="4821551" cy="3866172"/>
          </a:xfrm>
          <a:prstGeom prst="rect">
            <a:avLst/>
          </a:prstGeom>
          <a:noFill/>
          <a:extLst>
            <a:ext uri="{909E8E84-426E-40DD-AFC4-6F175D3DCCD1}">
              <a14:hiddenFill xmlns:a14="http://schemas.microsoft.com/office/drawing/2010/main">
                <a:solidFill>
                  <a:srgbClr val="FFFFFF"/>
                </a:solidFill>
              </a14:hiddenFill>
            </a:ext>
          </a:extLst>
        </p:spPr>
      </p:pic>
      <p:pic>
        <p:nvPicPr>
          <p:cNvPr id="12336" name="Picture 12335">
            <a:extLst>
              <a:ext uri="{FF2B5EF4-FFF2-40B4-BE49-F238E27FC236}">
                <a16:creationId xmlns:a16="http://schemas.microsoft.com/office/drawing/2014/main" id="{D42F4933-2ECF-4EE5-BCE4-F19E3CA609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2337" name="Straight Connector 12336">
            <a:extLst>
              <a:ext uri="{FF2B5EF4-FFF2-40B4-BE49-F238E27FC236}">
                <a16:creationId xmlns:a16="http://schemas.microsoft.com/office/drawing/2014/main" id="{C6FAC23C-014D-4AC5-AD1B-36F7D0E7EF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graphicFrame>
        <p:nvGraphicFramePr>
          <p:cNvPr id="2" name="Diagram 1">
            <a:extLst>
              <a:ext uri="{FF2B5EF4-FFF2-40B4-BE49-F238E27FC236}">
                <a16:creationId xmlns:a16="http://schemas.microsoft.com/office/drawing/2014/main" id="{FB9F9E63-6E9D-B187-277F-DA91D2FD936E}"/>
              </a:ext>
            </a:extLst>
          </p:cNvPr>
          <p:cNvGraphicFramePr/>
          <p:nvPr>
            <p:extLst>
              <p:ext uri="{D42A27DB-BD31-4B8C-83A1-F6EECF244321}">
                <p14:modId xmlns:p14="http://schemas.microsoft.com/office/powerpoint/2010/main" val="1743439651"/>
              </p:ext>
            </p:extLst>
          </p:nvPr>
        </p:nvGraphicFramePr>
        <p:xfrm>
          <a:off x="1451581" y="2015732"/>
          <a:ext cx="3526523" cy="345061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a:extLst>
              <a:ext uri="{FF2B5EF4-FFF2-40B4-BE49-F238E27FC236}">
                <a16:creationId xmlns:a16="http://schemas.microsoft.com/office/drawing/2014/main" id="{BBD4A92E-5E09-766C-E2A9-49053227C2F7}"/>
              </a:ext>
            </a:extLst>
          </p:cNvPr>
          <p:cNvSpPr txBox="1"/>
          <p:nvPr/>
        </p:nvSpPr>
        <p:spPr>
          <a:xfrm>
            <a:off x="1803510" y="610632"/>
            <a:ext cx="2822664" cy="1200329"/>
          </a:xfrm>
          <a:prstGeom prst="rect">
            <a:avLst/>
          </a:prstGeom>
          <a:noFill/>
        </p:spPr>
        <p:txBody>
          <a:bodyPr wrap="square" rtlCol="0">
            <a:spAutoFit/>
          </a:bodyPr>
          <a:lstStyle/>
          <a:p>
            <a:pPr algn="ctr"/>
            <a:r>
              <a:rPr lang="en-US" sz="3600" dirty="0"/>
              <a:t>IT’S BETTER LIVE!</a:t>
            </a:r>
          </a:p>
        </p:txBody>
      </p:sp>
    </p:spTree>
    <p:extLst>
      <p:ext uri="{BB962C8B-B14F-4D97-AF65-F5344CB8AC3E}">
        <p14:creationId xmlns:p14="http://schemas.microsoft.com/office/powerpoint/2010/main" val="4100681402"/>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_rels/webextension2.xml.rels><?xml version="1.0" encoding="UTF-8" standalone="yes"?>
<Relationships xmlns="http://schemas.openxmlformats.org/package/2006/relationships"><Relationship Id="rId1" Type="http://schemas.openxmlformats.org/officeDocument/2006/relationships/image" Target="../media/image70.png"/></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6D6DAF3-42C5-0B43-8EAE-6A8A96D3DA1B}">
  <we:reference id="wa104381063" version="1.0.0.1" store="en-US" storeType="OMEX"/>
  <we:alternateReferences>
    <we:reference id="WA104381063" version="1.0.0.1" store="WA104381063"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A4E3C70F-D109-1A47-BA26-47DC49A9C06F}">
  <we:reference id="wa104221182" version="3.3.0.0" store="en-US" storeType="OMEX"/>
  <we:alternateReferences>
    <we:reference id="WA104221182" version="3.3.0.0" store="WA104221182" storeType="OMEX"/>
  </we:alternateReferences>
  <we:properties>
    <we:property name="autoplay" value="1"/>
    <we:property name="endtime" value="0"/>
    <we:property name="slideId" value="271"/>
    <we:property name="starttime" value="0"/>
    <we:property name="vid" value="&quot;https://youtu.be/q4880PJnO2E?feature=shared&quot;"/>
  </we:properties>
  <we:bindings/>
  <we:snapshot xmlns:r="http://schemas.openxmlformats.org/officeDocument/2006/relationships" r:embed="rId1"/>
</we:webextension>
</file>

<file path=docProps/app.xml><?xml version="1.0" encoding="utf-8"?>
<Properties xmlns="http://schemas.openxmlformats.org/officeDocument/2006/extended-properties" xmlns:vt="http://schemas.openxmlformats.org/officeDocument/2006/docPropsVTypes">
  <Template>{9AF083A3-1559-A04E-AC62-E63D2E955E6B}tf10001119</Template>
  <TotalTime>16214</TotalTime>
  <Words>2318</Words>
  <Application>Microsoft Office PowerPoint</Application>
  <PresentationFormat>Widescreen</PresentationFormat>
  <Paragraphs>497</Paragraphs>
  <Slides>42</Slides>
  <Notes>36</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42</vt:i4>
      </vt:variant>
    </vt:vector>
  </HeadingPairs>
  <TitlesOfParts>
    <vt:vector size="53" baseType="lpstr">
      <vt:lpstr>Arial</vt:lpstr>
      <vt:lpstr>Barlow Condensed Thin Bold Italics</vt:lpstr>
      <vt:lpstr>Beirut</vt:lpstr>
      <vt:lpstr>Calibri</vt:lpstr>
      <vt:lpstr>Century Gothic</vt:lpstr>
      <vt:lpstr>Georgia</vt:lpstr>
      <vt:lpstr>Gill Sans MT</vt:lpstr>
      <vt:lpstr>Montserrat Classic Bold</vt:lpstr>
      <vt:lpstr>Roboto</vt:lpstr>
      <vt:lpstr>Gallery</vt:lpstr>
      <vt:lpstr>Office Theme</vt:lpstr>
      <vt:lpstr>PowerPoint Presentation</vt:lpstr>
      <vt:lpstr>PowerPoint Presentation</vt:lpstr>
      <vt:lpstr>Opening Days and nights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Intersection of sports and government</vt:lpstr>
      <vt:lpstr>Intersection of sports and government</vt:lpstr>
      <vt:lpstr>transportation</vt:lpstr>
      <vt:lpstr>Guest experience</vt:lpstr>
      <vt:lpstr>Carbon emissions</vt:lpstr>
      <vt:lpstr>Statewide Economic Competitiveness </vt:lpstr>
      <vt:lpstr>Sports betting to professional teams</vt:lpstr>
      <vt:lpstr>PowerPoint Presentation</vt:lpstr>
      <vt:lpstr>2022 Oregon State Lottery Revenues</vt:lpstr>
      <vt:lpstr>PowerPoint Presentation</vt:lpstr>
      <vt:lpstr>Year one Tax and License Model</vt:lpstr>
      <vt:lpstr>PowerPoint Presentation</vt:lpstr>
      <vt:lpstr>Placemaking</vt:lpstr>
      <vt:lpstr>Story of 2 ballpark developments</vt:lpstr>
      <vt:lpstr>PowerPoint Presentation</vt:lpstr>
      <vt:lpstr>PowerPoint Presentation</vt:lpstr>
      <vt:lpstr>Trends in arena and stadium development </vt:lpstr>
      <vt:lpstr>Value proposition</vt:lpstr>
      <vt:lpstr>PowerPoint Presentation</vt:lpstr>
      <vt:lpstr>PowerPoint Presentation</vt:lpstr>
      <vt:lpstr>PowerPoint Presentation</vt:lpstr>
      <vt:lpstr>PowerPoint Presentation</vt:lpstr>
      <vt:lpstr>PowerPoint Presentation</vt:lpstr>
      <vt:lpstr>the Big  set up</vt:lpstr>
      <vt:lpstr>PowerPoint Presentation</vt:lpstr>
      <vt:lpstr>PowerPoint Presentation</vt:lpstr>
      <vt:lpstr>Take this with you!</vt:lpstr>
      <vt:lpstr>My personal lesson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Oxley</dc:creator>
  <cp:lastModifiedBy>director oeda.biz</cp:lastModifiedBy>
  <cp:revision>1</cp:revision>
  <dcterms:created xsi:type="dcterms:W3CDTF">2023-09-25T18:48:09Z</dcterms:created>
  <dcterms:modified xsi:type="dcterms:W3CDTF">2023-10-09T18:58:19Z</dcterms:modified>
</cp:coreProperties>
</file>