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74" r:id="rId5"/>
    <p:sldId id="275" r:id="rId6"/>
    <p:sldId id="273" r:id="rId7"/>
    <p:sldId id="261" r:id="rId8"/>
    <p:sldId id="262" r:id="rId9"/>
    <p:sldId id="272" r:id="rId10"/>
    <p:sldId id="263" r:id="rId11"/>
    <p:sldId id="264" r:id="rId12"/>
    <p:sldId id="266" r:id="rId13"/>
    <p:sldId id="269" r:id="rId14"/>
    <p:sldId id="271" r:id="rId15"/>
    <p:sldId id="267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5" r:id="rId24"/>
    <p:sldId id="270" r:id="rId25"/>
    <p:sldId id="268" r:id="rId26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02" y="-20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tt\Desktop\COE ppt 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058400" cy="7772400"/>
          </a:xfrm>
          <a:prstGeom prst="rect">
            <a:avLst/>
          </a:prstGeom>
          <a:noFill/>
        </p:spPr>
      </p:pic>
      <p:pic>
        <p:nvPicPr>
          <p:cNvPr id="2053" name="Picture 5" descr="Y:\CITY LOGOS\2016 Logos\03_Horizontal_City of\City - RGB\CE_logo_alternate_for_city_of_Estacada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660"/>
            <a:ext cx="4343400" cy="1560728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133600"/>
            <a:ext cx="4419600" cy="457200"/>
          </a:xfrm>
        </p:spPr>
        <p:txBody>
          <a:bodyPr/>
          <a:lstStyle>
            <a:lvl1pPr>
              <a:buNone/>
              <a:defRPr lang="en-US" sz="3600" smtClean="0">
                <a:solidFill>
                  <a:srgbClr val="00558C"/>
                </a:solidFill>
                <a:cs typeface="DIN Pro Regular" pitchFamily="34" charset="0"/>
              </a:defRPr>
            </a:lvl1pPr>
          </a:lstStyle>
          <a:p>
            <a:pPr lvl="0"/>
            <a:r>
              <a:rPr lang="en-US" sz="2400" dirty="0" smtClean="0">
                <a:solidFill>
                  <a:srgbClr val="00558C"/>
                </a:solidFill>
                <a:latin typeface="+mj-lt"/>
                <a:cs typeface="DIN Pro Regular" pitchFamily="34" charset="0"/>
              </a:rPr>
              <a:t>Title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667000"/>
            <a:ext cx="4419600" cy="457200"/>
          </a:xfrm>
        </p:spPr>
        <p:txBody>
          <a:bodyPr/>
          <a:lstStyle>
            <a:lvl1pPr>
              <a:buNone/>
              <a:defRPr lang="en-US" sz="2400" smtClean="0">
                <a:solidFill>
                  <a:srgbClr val="00558C"/>
                </a:solidFill>
                <a:cs typeface="DIN Pro Regular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Regular" pitchFamily="34" charset="0"/>
                <a:cs typeface="DIN Pro Regular" pitchFamily="34" charset="0"/>
              </a:rPr>
              <a:t>Subtitle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DIN Pro Regular" pitchFamily="34" charset="0"/>
              <a:cs typeface="DIN Pro Regular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7086600"/>
            <a:ext cx="10058400" cy="68580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5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matt\Desktop\Secondary-Color-Strip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10058400" cy="1466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matt\Desktop\Secondary-Color-Strip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58915"/>
            <a:ext cx="10058400" cy="146685"/>
          </a:xfrm>
          <a:prstGeom prst="rect">
            <a:avLst/>
          </a:prstGeom>
          <a:noFill/>
        </p:spPr>
      </p:pic>
      <p:pic>
        <p:nvPicPr>
          <p:cNvPr id="6146" name="Picture 2" descr="Y:\pictures for web site\2016\2016 Tillamook Design Photos\ESTACADA SELECTS -25 - edited_resized_cropped.jpg"/>
          <p:cNvPicPr>
            <a:picLocks noChangeAspect="1" noChangeArrowheads="1"/>
          </p:cNvPicPr>
          <p:nvPr userDrawn="1"/>
        </p:nvPicPr>
        <p:blipFill>
          <a:blip r:embed="rId3" cstate="print"/>
          <a:srcRect l="5680" t="25640" r="607"/>
          <a:stretch>
            <a:fillRect/>
          </a:stretch>
        </p:blipFill>
        <p:spPr bwMode="auto">
          <a:xfrm>
            <a:off x="0" y="0"/>
            <a:ext cx="10058400" cy="4419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 descr="Y:\pictures for web site\2016\2016 Tillamook Design Photos\ESTACADA SELECTS -10 - resized1.jpg"/>
          <p:cNvPicPr>
            <a:picLocks noChangeAspect="1" noChangeArrowheads="1"/>
          </p:cNvPicPr>
          <p:nvPr userDrawn="1"/>
        </p:nvPicPr>
        <p:blipFill>
          <a:blip r:embed="rId2" cstate="print"/>
          <a:srcRect b="21990"/>
          <a:stretch>
            <a:fillRect/>
          </a:stretch>
        </p:blipFill>
        <p:spPr bwMode="auto">
          <a:xfrm>
            <a:off x="0" y="0"/>
            <a:ext cx="10058400" cy="4267200"/>
          </a:xfrm>
          <a:prstGeom prst="rect">
            <a:avLst/>
          </a:prstGeom>
          <a:noFill/>
        </p:spPr>
      </p:pic>
      <p:pic>
        <p:nvPicPr>
          <p:cNvPr id="8" name="Picture 2" descr="C:\Users\matt\Desktop\Secondary-Color-Stripe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558915"/>
            <a:ext cx="10058400" cy="1466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matt\Desktop\Secondary-Color-Strip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58915"/>
            <a:ext cx="10058400" cy="146685"/>
          </a:xfrm>
          <a:prstGeom prst="rect">
            <a:avLst/>
          </a:prstGeom>
          <a:noFill/>
        </p:spPr>
      </p:pic>
      <p:pic>
        <p:nvPicPr>
          <p:cNvPr id="5122" name="Picture 2" descr="Y:\pictures for web site\2016\2016 Tillamook Design Photos\ESTACADA SELECTS -16_innerbanner4.jpg"/>
          <p:cNvPicPr>
            <a:picLocks noChangeAspect="1" noChangeArrowheads="1"/>
          </p:cNvPicPr>
          <p:nvPr userDrawn="1"/>
        </p:nvPicPr>
        <p:blipFill>
          <a:blip r:embed="rId3" cstate="print"/>
          <a:srcRect l="16905" r="37009"/>
          <a:stretch>
            <a:fillRect/>
          </a:stretch>
        </p:blipFill>
        <p:spPr bwMode="auto">
          <a:xfrm flipH="1">
            <a:off x="0" y="0"/>
            <a:ext cx="10058400" cy="4038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matt\Desktop\Secondary-Color-Strip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58915"/>
            <a:ext cx="10058400" cy="146685"/>
          </a:xfrm>
          <a:prstGeom prst="rect">
            <a:avLst/>
          </a:prstGeom>
          <a:noFill/>
        </p:spPr>
      </p:pic>
      <p:pic>
        <p:nvPicPr>
          <p:cNvPr id="7172" name="Picture 4" descr="Y:\pictures for web site\2016\2016 Tillamook Design Photos\ESTACADA SELECTS -18 - cropped &amp; resized.jpg"/>
          <p:cNvPicPr>
            <a:picLocks noChangeAspect="1" noChangeArrowheads="1"/>
          </p:cNvPicPr>
          <p:nvPr userDrawn="1"/>
        </p:nvPicPr>
        <p:blipFill>
          <a:blip r:embed="rId3" cstate="print"/>
          <a:srcRect l="12815" r="14422"/>
          <a:stretch>
            <a:fillRect/>
          </a:stretch>
        </p:blipFill>
        <p:spPr bwMode="auto">
          <a:xfrm>
            <a:off x="0" y="0"/>
            <a:ext cx="10058400" cy="4343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7086600"/>
            <a:ext cx="10058400" cy="68580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matt\Desktop\Secondary-Color-Strip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10058400" cy="1466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0">
                <a:latin typeface="DIN Pro Medium" pitchFamily="34" charset="0"/>
                <a:cs typeface="DIN Pro Medium" pitchFamily="34" charset="0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0">
                <a:latin typeface="DIN Pro Medium" pitchFamily="34" charset="0"/>
                <a:cs typeface="DIN Pro Medium" pitchFamily="34" charset="0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2" descr="C:\Users\matt\Desktop\Secondary-Color-Strip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10058400" cy="14668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7086600"/>
            <a:ext cx="10058400" cy="68580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9B6-56CE-4DBA-997C-3FE1C2BE24A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6EB7-798C-42E6-A291-F4EA2C25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DIN Pro Bold" pitchFamily="34" charset="0"/>
                <a:cs typeface="DIN Pro Bold" pitchFamily="34" charset="0"/>
              </a:defRPr>
            </a:lvl1pPr>
          </a:lstStyle>
          <a:p>
            <a:fld id="{B801D9B6-56CE-4DBA-997C-3FE1C2BE24A7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DIN Pro Bold" pitchFamily="34" charset="0"/>
                <a:cs typeface="DIN Pro Bold" pitchFamily="34" charset="0"/>
              </a:defRPr>
            </a:lvl1pPr>
          </a:lstStyle>
          <a:p>
            <a:r>
              <a:rPr lang="en-US" smtClean="0"/>
              <a:t> © City of Estacada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DIN Pro Bold" pitchFamily="34" charset="0"/>
                <a:cs typeface="DIN Pro Bold" pitchFamily="34" charset="0"/>
              </a:defRPr>
            </a:lvl1pPr>
          </a:lstStyle>
          <a:p>
            <a:fld id="{FEBC6EB7-798C-42E6-A291-F4EA2C25A9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1018824" rtl="0" eaLnBrk="1" latinLnBrk="0" hangingPunct="1">
        <a:spcBef>
          <a:spcPct val="0"/>
        </a:spcBef>
        <a:buNone/>
        <a:defRPr sz="4900" kern="1200">
          <a:solidFill>
            <a:srgbClr val="00558C"/>
          </a:solidFill>
          <a:latin typeface="DIN Pro Bold" pitchFamily="34" charset="0"/>
          <a:ea typeface="+mj-ea"/>
          <a:cs typeface="DIN Pro Bold" pitchFamily="34" charset="0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DIN Pro Regular" pitchFamily="34" charset="0"/>
          <a:ea typeface="+mn-ea"/>
          <a:cs typeface="DIN Pro Regular" pitchFamily="34" charset="0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DIN Pro Regular" pitchFamily="34" charset="0"/>
          <a:ea typeface="+mn-ea"/>
          <a:cs typeface="DIN Pro Regular" pitchFamily="34" charset="0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DIN Pro Regular" pitchFamily="34" charset="0"/>
          <a:ea typeface="+mn-ea"/>
          <a:cs typeface="DIN Pro Regular" pitchFamily="34" charset="0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DIN Pro Regular" pitchFamily="34" charset="0"/>
          <a:ea typeface="+mn-ea"/>
          <a:cs typeface="DIN Pro Regular" pitchFamily="34" charset="0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DIN Pro Regular" pitchFamily="34" charset="0"/>
          <a:ea typeface="+mn-ea"/>
          <a:cs typeface="DIN Pro Regular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estacada.org/" TargetMode="External"/><Relationship Id="rId2" Type="http://schemas.openxmlformats.org/officeDocument/2006/relationships/hyperlink" Target="https://www.youtube.com/channel/UC8WZMGkz-AJgUK7gqVo1SqA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CITY LOGOS\2016 Logos\01_Vertical\Vertical RGB\CE_logo_with_vertical_tagline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524000"/>
            <a:ext cx="10580122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3535680" cy="1295400"/>
          </a:xfrm>
        </p:spPr>
        <p:txBody>
          <a:bodyPr/>
          <a:lstStyle/>
          <a:p>
            <a:r>
              <a:rPr lang="en-US" dirty="0" smtClean="0"/>
              <a:t>Reception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1"/>
            <a:ext cx="9052560" cy="47396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Mostly positive</a:t>
            </a:r>
            <a:endParaRPr lang="en-US" dirty="0" smtClean="0"/>
          </a:p>
          <a:p>
            <a:r>
              <a:rPr lang="en-US" dirty="0" smtClean="0"/>
              <a:t>Some negative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logo makes it seem like we’re the “un” </a:t>
            </a:r>
            <a:r>
              <a:rPr lang="en-US" dirty="0" smtClean="0"/>
              <a:t>city</a:t>
            </a:r>
          </a:p>
          <a:p>
            <a:pPr lvl="1"/>
            <a:r>
              <a:rPr lang="en-US" dirty="0" smtClean="0"/>
              <a:t>Many also feel the word “Estacada” is crossed out by the river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 “There was just a select group of people on the community. There wasn’t enough community input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City councilor </a:t>
            </a:r>
            <a:r>
              <a:rPr lang="en-US" dirty="0" smtClean="0"/>
              <a:t>_____________initially </a:t>
            </a:r>
            <a:r>
              <a:rPr lang="en-US" dirty="0" smtClean="0"/>
              <a:t>joined the branding committee, but left because he disagreed with its direction.</a:t>
            </a:r>
            <a:endParaRPr lang="en-US" dirty="0"/>
          </a:p>
        </p:txBody>
      </p:sp>
      <p:pic>
        <p:nvPicPr>
          <p:cNvPr id="4098" name="Picture 2" descr="Y:\CITY LOGOS\2016 Logos\02_Horizontal\Horizontal RGB\CE_logo_with_horizontal_tagline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4562475" cy="1329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6705600"/>
            <a:ext cx="852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Regular" pitchFamily="34" charset="0"/>
                <a:cs typeface="DIN Pro Regular" pitchFamily="34" charset="0"/>
              </a:rPr>
              <a:t>“New Estacada logo draws mixed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 Regular" pitchFamily="34" charset="0"/>
                <a:cs typeface="DIN Pro Regular" pitchFamily="34" charset="0"/>
              </a:rPr>
              <a:t>reviews”, Estacada News, March 3, 2016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DIN Pro Regular" pitchFamily="34" charset="0"/>
              <a:cs typeface="DIN Pro Regular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DIN Pro Regular" pitchFamily="34" charset="0"/>
              <a:cs typeface="DIN Pro Regular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amplinmedia.com/images/artimg/00003539693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7620000" cy="401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Styleguide</a:t>
            </a:r>
            <a:endParaRPr lang="en-US" dirty="0" smtClean="0"/>
          </a:p>
          <a:p>
            <a:r>
              <a:rPr lang="en-US" dirty="0" smtClean="0"/>
              <a:t>Brand implementation Grant</a:t>
            </a:r>
          </a:p>
          <a:p>
            <a:r>
              <a:rPr lang="en-US" dirty="0" smtClean="0"/>
              <a:t>Messaging</a:t>
            </a:r>
          </a:p>
          <a:p>
            <a:r>
              <a:rPr lang="en-US" dirty="0" smtClean="0"/>
              <a:t>New City Website</a:t>
            </a:r>
          </a:p>
          <a:p>
            <a:r>
              <a:rPr lang="en-US" dirty="0" smtClean="0"/>
              <a:t>Tourism-focused videos &amp; photography</a:t>
            </a:r>
          </a:p>
          <a:p>
            <a:pPr lvl="1"/>
            <a:r>
              <a:rPr lang="en-US" dirty="0" smtClean="0"/>
              <a:t>Used for social media campaign</a:t>
            </a:r>
          </a:p>
          <a:p>
            <a:pPr lvl="1"/>
            <a:r>
              <a:rPr lang="en-US" dirty="0" smtClean="0"/>
              <a:t>Will appear on Comcast this summer </a:t>
            </a:r>
          </a:p>
          <a:p>
            <a:r>
              <a:rPr lang="en-US" dirty="0" smtClean="0"/>
              <a:t>Promotional Brochure (digital &amp; print)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Escape </a:t>
            </a:r>
            <a:r>
              <a:rPr lang="en-US" dirty="0" smtClean="0"/>
              <a:t>to Estacada. Go from the roar of traffic to the rhythm of the river. Grab two fat tires or one big paddle. Cycle, paddle, float, ramble or climb. Immerse yourself in trees, sky, </a:t>
            </a:r>
            <a:r>
              <a:rPr lang="en-US" dirty="0" smtClean="0"/>
              <a:t>and water</a:t>
            </a:r>
            <a:r>
              <a:rPr lang="en-US" dirty="0" smtClean="0"/>
              <a:t>; summer’s greens and winter’s whites. Or wander through town to discover our history in murals, explore galleries and stop for a local craft beer. Events and festivals, celebrations, concerts and shows await. It’s an untamed, choose-your-own-adventure place with acres and acres of forest and miles and miles of river right here. A bit quirky, definitely different, and certainly unforgettable. 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1981198"/>
          <a:ext cx="9051926" cy="4343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25963"/>
                <a:gridCol w="4525963"/>
              </a:tblGrid>
              <a:tr h="86868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Source</a:t>
                      </a:r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Amount</a:t>
                      </a:r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Estacada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$13,800</a:t>
                      </a:r>
                      <a:endParaRPr lang="en-US" dirty="0"/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dirty="0" smtClean="0"/>
                        <a:t>Estacada</a:t>
                      </a:r>
                      <a:r>
                        <a:rPr lang="en-US" baseline="0" dirty="0" smtClean="0"/>
                        <a:t> Community Foundation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dirty="0" smtClean="0"/>
                        <a:t>Ford Family Foundation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$5,000</a:t>
                      </a:r>
                      <a:endParaRPr lang="en-US" dirty="0"/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TOTAL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$19,800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994487"/>
            <a:ext cx="7391400" cy="154368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VIDEOS</a:t>
            </a:r>
            <a:r>
              <a:rPr lang="en-US" dirty="0" smtClean="0"/>
              <a:t>		</a:t>
            </a:r>
            <a:r>
              <a:rPr lang="en-US" dirty="0" smtClean="0">
                <a:hlinkClick r:id="rId3"/>
              </a:rPr>
              <a:t>WEBSITE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att\Desktop\Desktop\New folder (2)\JPEG\ESTACADA SELECTS 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431" y="0"/>
            <a:ext cx="11636779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att\Desktop\Desktop\New folder (2)\JPEG\ESTACADA SELECTS 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0"/>
            <a:ext cx="11658600" cy="778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att\Desktop\Desktop\New folder (2)\JPEG\ESTACADA SELECTS 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0"/>
            <a:ext cx="11658600" cy="778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att\Desktop\Desktop\New folder (2)\JPEG\ESTACADA SELECTS 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1658600" cy="777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Extatada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813560"/>
            <a:ext cx="4724400" cy="5129425"/>
          </a:xfrm>
        </p:spPr>
        <p:txBody>
          <a:bodyPr/>
          <a:lstStyle/>
          <a:p>
            <a:r>
              <a:rPr lang="en-US" sz="3200" dirty="0" smtClean="0"/>
              <a:t>Es – </a:t>
            </a:r>
            <a:r>
              <a:rPr lang="en-US" sz="3200" dirty="0" err="1" smtClean="0"/>
              <a:t>tuh</a:t>
            </a:r>
            <a:r>
              <a:rPr lang="en-US" sz="3200" dirty="0" smtClean="0"/>
              <a:t> – cay – duh</a:t>
            </a:r>
          </a:p>
          <a:p>
            <a:r>
              <a:rPr lang="en-US" sz="3200" dirty="0" smtClean="0"/>
              <a:t>Pop. 3250</a:t>
            </a:r>
          </a:p>
          <a:p>
            <a:r>
              <a:rPr lang="en-US" sz="3200" dirty="0" smtClean="0"/>
              <a:t>Founded 1905, during era of dam construction on Clackamas River</a:t>
            </a:r>
          </a:p>
          <a:p>
            <a:r>
              <a:rPr lang="en-US" sz="3200" dirty="0" smtClean="0"/>
              <a:t>Logging/Lumber Heritage</a:t>
            </a:r>
          </a:p>
          <a:p>
            <a:r>
              <a:rPr lang="en-US" sz="3200" dirty="0" smtClean="0"/>
              <a:t>Bright future</a:t>
            </a:r>
          </a:p>
          <a:p>
            <a:endParaRPr lang="en-US" dirty="0"/>
          </a:p>
        </p:txBody>
      </p:sp>
      <p:pic>
        <p:nvPicPr>
          <p:cNvPr id="1026" name="Picture 2" descr="Y:\Images\_Website\Misc\Road-Map0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5010150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att\Desktop\Desktop\New folder (2)\JPEG\ESTACADA SELECTS 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0"/>
            <a:ext cx="11734800" cy="7804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att\Desktop\Desktop\New folder (2)\JPEG\ESTACADA SELECTS -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1734800" cy="7804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att\Desktop\Desktop\New folder (2)\JPEG\ESTACADA SELECTS 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1000" y="0"/>
            <a:ext cx="16782947" cy="944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rtlandtribune.com/images/artimg/00003544977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2819400"/>
            <a:ext cx="5867400" cy="2097596"/>
          </a:xfrm>
          <a:prstGeom prst="rect">
            <a:avLst/>
          </a:prstGeom>
          <a:noFill/>
        </p:spPr>
      </p:pic>
      <p:pic>
        <p:nvPicPr>
          <p:cNvPr id="24579" name="Picture 3" descr="Y:\CITY LOGOS\Chamber Logo\Chambe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105400"/>
            <a:ext cx="5638801" cy="2142744"/>
          </a:xfrm>
          <a:prstGeom prst="rect">
            <a:avLst/>
          </a:prstGeom>
          <a:noFill/>
        </p:spPr>
      </p:pic>
      <p:pic>
        <p:nvPicPr>
          <p:cNvPr id="24582" name="Picture 6" descr="Y:\CITY LOGOS\2016 Logos\03_Horizontal_City of\City - RGB\CE_logo_alternate_for_city_of_Estacada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57200"/>
            <a:ext cx="6188738" cy="2223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Takeaways </a:t>
            </a:r>
            <a:r>
              <a:rPr lang="en-US" sz="2800" dirty="0" smtClean="0"/>
              <a:t>(especially for small cities)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905000"/>
            <a:ext cx="9052560" cy="50379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Strategic Doing &gt; Strategic Planning</a:t>
            </a:r>
          </a:p>
          <a:p>
            <a:r>
              <a:rPr lang="en-US" dirty="0" smtClean="0"/>
              <a:t>Find partners and share costs</a:t>
            </a:r>
          </a:p>
          <a:p>
            <a:r>
              <a:rPr lang="en-US" dirty="0" smtClean="0"/>
              <a:t>Representative Democracy</a:t>
            </a:r>
          </a:p>
          <a:p>
            <a:r>
              <a:rPr lang="en-US" dirty="0" smtClean="0"/>
              <a:t>Haters </a:t>
            </a:r>
            <a:r>
              <a:rPr lang="en-US" dirty="0" err="1" smtClean="0"/>
              <a:t>gonna</a:t>
            </a:r>
            <a:r>
              <a:rPr lang="en-US" dirty="0" smtClean="0"/>
              <a:t> hate</a:t>
            </a:r>
          </a:p>
          <a:p>
            <a:r>
              <a:rPr lang="en-US" dirty="0" smtClean="0"/>
              <a:t>Comprehensive Approach</a:t>
            </a:r>
          </a:p>
          <a:p>
            <a:pPr lvl="1"/>
            <a:r>
              <a:rPr lang="en-US" dirty="0" smtClean="0"/>
              <a:t>A logo is only one piece</a:t>
            </a:r>
          </a:p>
          <a:p>
            <a:r>
              <a:rPr lang="en-US" dirty="0" smtClean="0"/>
              <a:t>Be “that guy” – follow and enforce the </a:t>
            </a:r>
            <a:r>
              <a:rPr lang="en-US" dirty="0" err="1" smtClean="0"/>
              <a:t>styleguide</a:t>
            </a:r>
            <a:endParaRPr lang="en-US" dirty="0" smtClean="0"/>
          </a:p>
          <a:p>
            <a:r>
              <a:rPr lang="en-US" dirty="0" smtClean="0"/>
              <a:t>Resist the temptation to go DIY…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Hire a professional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fast taco sign"/>
          <p:cNvPicPr>
            <a:picLocks noChangeAspect="1" noChangeArrowheads="1"/>
          </p:cNvPicPr>
          <p:nvPr/>
        </p:nvPicPr>
        <p:blipFill>
          <a:blip r:embed="rId2" cstate="print"/>
          <a:srcRect t="29947" b="34403"/>
          <a:stretch>
            <a:fillRect/>
          </a:stretch>
        </p:blipFill>
        <p:spPr bwMode="auto">
          <a:xfrm>
            <a:off x="381000" y="457200"/>
            <a:ext cx="7124700" cy="1905000"/>
          </a:xfrm>
          <a:prstGeom prst="rect">
            <a:avLst/>
          </a:prstGeom>
          <a:noFill/>
        </p:spPr>
      </p:pic>
      <p:pic>
        <p:nvPicPr>
          <p:cNvPr id="25604" name="Picture 4" descr="Image result for bad log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5334000" cy="3571875"/>
          </a:xfrm>
          <a:prstGeom prst="rect">
            <a:avLst/>
          </a:prstGeom>
          <a:noFill/>
        </p:spPr>
      </p:pic>
      <p:pic>
        <p:nvPicPr>
          <p:cNvPr id="25606" name="Picture 6" descr="Image result for megafli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86374"/>
            <a:ext cx="4572000" cy="1652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CITY LOGOS\_Archive\Round Logo\logo - round 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91000"/>
            <a:ext cx="3505200" cy="3230928"/>
          </a:xfrm>
          <a:prstGeom prst="rect">
            <a:avLst/>
          </a:prstGeom>
          <a:noFill/>
        </p:spPr>
      </p:pic>
      <p:pic>
        <p:nvPicPr>
          <p:cNvPr id="3" name="Content Placeholder 5" descr="city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4202398" cy="2209800"/>
          </a:xfrm>
          <a:prstGeom prst="rect">
            <a:avLst/>
          </a:prstGeom>
        </p:spPr>
      </p:pic>
      <p:pic>
        <p:nvPicPr>
          <p:cNvPr id="4" name="Content Placeholder 6" descr="Round City Log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838200"/>
            <a:ext cx="3307814" cy="32684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3810000" cy="1724025"/>
          </a:xfrm>
          <a:prstGeom prst="rect">
            <a:avLst/>
          </a:prstGeom>
          <a:noFill/>
        </p:spPr>
      </p:pic>
      <p:pic>
        <p:nvPicPr>
          <p:cNvPr id="34820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810000" cy="1571626"/>
          </a:xfrm>
          <a:prstGeom prst="rect">
            <a:avLst/>
          </a:prstGeom>
          <a:noFill/>
        </p:spPr>
      </p:pic>
      <p:pic>
        <p:nvPicPr>
          <p:cNvPr id="34822" name="Picture 6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724400"/>
            <a:ext cx="3583663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instituto de estudos orient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9858372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city of mola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381250" cy="1990725"/>
          </a:xfrm>
          <a:prstGeom prst="rect">
            <a:avLst/>
          </a:prstGeom>
          <a:noFill/>
        </p:spPr>
      </p:pic>
      <p:pic>
        <p:nvPicPr>
          <p:cNvPr id="28676" name="Picture 4" descr="Image result for city of cresw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09600"/>
            <a:ext cx="2066925" cy="2190750"/>
          </a:xfrm>
          <a:prstGeom prst="rect">
            <a:avLst/>
          </a:prstGeom>
          <a:noFill/>
        </p:spPr>
      </p:pic>
      <p:pic>
        <p:nvPicPr>
          <p:cNvPr id="28678" name="Picture 6" descr="Image result for city of newbe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4762500" cy="1628776"/>
          </a:xfrm>
          <a:prstGeom prst="rect">
            <a:avLst/>
          </a:prstGeom>
          <a:noFill/>
        </p:spPr>
      </p:pic>
      <p:pic>
        <p:nvPicPr>
          <p:cNvPr id="28680" name="Picture 8" descr="Image result for city of scappo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838200"/>
            <a:ext cx="2505075" cy="2505075"/>
          </a:xfrm>
          <a:prstGeom prst="rect">
            <a:avLst/>
          </a:prstGeom>
          <a:noFill/>
        </p:spPr>
      </p:pic>
      <p:pic>
        <p:nvPicPr>
          <p:cNvPr id="28682" name="Picture 10" descr="Image result for city of gladst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657600"/>
            <a:ext cx="3714750" cy="1028700"/>
          </a:xfrm>
          <a:prstGeom prst="rect">
            <a:avLst/>
          </a:prstGeom>
          <a:noFill/>
        </p:spPr>
      </p:pic>
      <p:pic>
        <p:nvPicPr>
          <p:cNvPr id="28684" name="Picture 12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139690"/>
            <a:ext cx="2286000" cy="2270760"/>
          </a:xfrm>
          <a:prstGeom prst="rect">
            <a:avLst/>
          </a:prstGeom>
          <a:noFill/>
        </p:spPr>
      </p:pic>
      <p:pic>
        <p:nvPicPr>
          <p:cNvPr id="28686" name="Picture 14" descr="Image result for city of warrent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5257800"/>
            <a:ext cx="3352800" cy="1769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174480" cy="5129425"/>
          </a:xfrm>
        </p:spPr>
        <p:txBody>
          <a:bodyPr>
            <a:normAutofit/>
          </a:bodyPr>
          <a:lstStyle/>
          <a:p>
            <a:r>
              <a:rPr lang="en-US" dirty="0" smtClean="0"/>
              <a:t>Council Goal Setting - January 2015</a:t>
            </a:r>
          </a:p>
          <a:p>
            <a:r>
              <a:rPr lang="en-US" dirty="0" smtClean="0"/>
              <a:t>Community “Summit” – February</a:t>
            </a:r>
          </a:p>
          <a:p>
            <a:r>
              <a:rPr lang="en-US" dirty="0" smtClean="0"/>
              <a:t>Branding Committee Formed – March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Downtown/Main Street  </a:t>
            </a:r>
            <a:endParaRPr lang="en-US" dirty="0" smtClean="0"/>
          </a:p>
          <a:p>
            <a:pPr lvl="0"/>
            <a:r>
              <a:rPr lang="en-US" dirty="0" smtClean="0"/>
              <a:t>City </a:t>
            </a:r>
            <a:r>
              <a:rPr lang="en-US" dirty="0" smtClean="0"/>
              <a:t>Council &amp; Staff</a:t>
            </a:r>
            <a:endParaRPr lang="en-US" dirty="0" smtClean="0"/>
          </a:p>
          <a:p>
            <a:pPr lvl="0"/>
            <a:r>
              <a:rPr lang="en-US" dirty="0" smtClean="0"/>
              <a:t>Forest Service</a:t>
            </a:r>
          </a:p>
          <a:p>
            <a:pPr lvl="0"/>
            <a:r>
              <a:rPr lang="en-US" dirty="0" smtClean="0"/>
              <a:t>School District</a:t>
            </a:r>
          </a:p>
          <a:p>
            <a:pPr lvl="0"/>
            <a:r>
              <a:rPr lang="en-US" dirty="0" smtClean="0"/>
              <a:t>Local Business Owners</a:t>
            </a:r>
          </a:p>
          <a:p>
            <a:pPr lvl="0"/>
            <a:r>
              <a:rPr lang="en-US" dirty="0" smtClean="0"/>
              <a:t>Chamber of Commerce</a:t>
            </a:r>
          </a:p>
          <a:p>
            <a:pPr lvl="0"/>
            <a:r>
              <a:rPr lang="en-US" dirty="0" smtClean="0"/>
              <a:t>Arts Community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Council Goal Setting - January 2015</a:t>
            </a:r>
          </a:p>
          <a:p>
            <a:r>
              <a:rPr lang="en-US" dirty="0" smtClean="0"/>
              <a:t>Community “Summit” – February</a:t>
            </a:r>
          </a:p>
          <a:p>
            <a:r>
              <a:rPr lang="en-US" dirty="0" smtClean="0"/>
              <a:t>Branding Committee Formed – March</a:t>
            </a:r>
          </a:p>
          <a:p>
            <a:r>
              <a:rPr lang="en-US" dirty="0" smtClean="0"/>
              <a:t>RFP Issued – April</a:t>
            </a:r>
          </a:p>
          <a:p>
            <a:r>
              <a:rPr lang="en-US" dirty="0" smtClean="0"/>
              <a:t>Hired Consultant – Late April</a:t>
            </a:r>
          </a:p>
          <a:p>
            <a:r>
              <a:rPr lang="en-US" dirty="0" smtClean="0"/>
              <a:t>Survey residents and visitors – Summer</a:t>
            </a:r>
          </a:p>
          <a:p>
            <a:r>
              <a:rPr lang="en-US" dirty="0" smtClean="0"/>
              <a:t>3 concepts presented &amp; refined – October-Dec</a:t>
            </a:r>
          </a:p>
          <a:p>
            <a:r>
              <a:rPr lang="en-US" dirty="0" smtClean="0"/>
              <a:t>Logo/Brand/Messaging Selected – December</a:t>
            </a:r>
          </a:p>
          <a:p>
            <a:r>
              <a:rPr lang="en-US" dirty="0" smtClean="0"/>
              <a:t>Implementation/Embrace – 2016 +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E Template">
  <a:themeElements>
    <a:clrScheme name="COE">
      <a:dk1>
        <a:srgbClr val="2F2F2F"/>
      </a:dk1>
      <a:lt1>
        <a:sysClr val="window" lastClr="FFFFFF"/>
      </a:lt1>
      <a:dk2>
        <a:srgbClr val="00558C"/>
      </a:dk2>
      <a:lt2>
        <a:srgbClr val="F2F2F2"/>
      </a:lt2>
      <a:accent1>
        <a:srgbClr val="ED8B00"/>
      </a:accent1>
      <a:accent2>
        <a:srgbClr val="774212"/>
      </a:accent2>
      <a:accent3>
        <a:srgbClr val="FFC72C"/>
      </a:accent3>
      <a:accent4>
        <a:srgbClr val="B2B4B2"/>
      </a:accent4>
      <a:accent5>
        <a:srgbClr val="008EAA"/>
      </a:accent5>
      <a:accent6>
        <a:srgbClr val="02AE60"/>
      </a:accent6>
      <a:hlink>
        <a:srgbClr val="8FAD15"/>
      </a:hlink>
      <a:folHlink>
        <a:srgbClr val="546223"/>
      </a:folHlink>
    </a:clrScheme>
    <a:fontScheme name="COE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tx1">
                <a:lumMod val="75000"/>
                <a:lumOff val="25000"/>
              </a:schemeClr>
            </a:solidFill>
            <a:latin typeface="DIN Pro Regular" pitchFamily="34" charset="0"/>
            <a:cs typeface="DIN Pro Regular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COE Template</Template>
  <TotalTime>1337</TotalTime>
  <Words>263</Words>
  <Application>Microsoft Office PowerPoint</Application>
  <PresentationFormat>Custom</PresentationFormat>
  <Paragraphs>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COE Template</vt:lpstr>
      <vt:lpstr>Slide 1</vt:lpstr>
      <vt:lpstr>Extatada?</vt:lpstr>
      <vt:lpstr>Slide 3</vt:lpstr>
      <vt:lpstr>Slide 4</vt:lpstr>
      <vt:lpstr>Slide 5</vt:lpstr>
      <vt:lpstr>Slide 6</vt:lpstr>
      <vt:lpstr>Timeline</vt:lpstr>
      <vt:lpstr>Branding Committee</vt:lpstr>
      <vt:lpstr>Timeline</vt:lpstr>
      <vt:lpstr>Reception</vt:lpstr>
      <vt:lpstr>Slide 11</vt:lpstr>
      <vt:lpstr>Implementation</vt:lpstr>
      <vt:lpstr>Messaging Sample</vt:lpstr>
      <vt:lpstr>Budget </vt:lpstr>
      <vt:lpstr>VIDEOS  WEBSITE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Takeaways (especially for small cities)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Lorenzen</dc:creator>
  <cp:lastModifiedBy>Matt Lorenzen</cp:lastModifiedBy>
  <cp:revision>2</cp:revision>
  <dcterms:created xsi:type="dcterms:W3CDTF">2018-04-16T18:50:52Z</dcterms:created>
  <dcterms:modified xsi:type="dcterms:W3CDTF">2018-04-17T17:08:09Z</dcterms:modified>
</cp:coreProperties>
</file>