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8" r:id="rId3"/>
    <p:sldId id="292" r:id="rId4"/>
    <p:sldId id="285" r:id="rId5"/>
    <p:sldId id="276" r:id="rId6"/>
    <p:sldId id="288" r:id="rId7"/>
    <p:sldId id="289" r:id="rId8"/>
    <p:sldId id="295" r:id="rId9"/>
    <p:sldId id="297" r:id="rId10"/>
    <p:sldId id="299" r:id="rId11"/>
    <p:sldId id="298" r:id="rId12"/>
    <p:sldId id="296" r:id="rId13"/>
    <p:sldId id="294" r:id="rId14"/>
    <p:sldId id="26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8CE6"/>
    <a:srgbClr val="F9F9F9"/>
    <a:srgbClr val="F58672"/>
    <a:srgbClr val="498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54"/>
  </p:normalViewPr>
  <p:slideViewPr>
    <p:cSldViewPr snapToGrid="0" snapToObjects="1">
      <p:cViewPr varScale="1">
        <p:scale>
          <a:sx n="51" d="100"/>
          <a:sy n="51" d="100"/>
        </p:scale>
        <p:origin x="34" y="6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4C472C-7A08-491A-A244-EBE3EB6083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9EEFB-20EC-40FC-A600-488A9B11D1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B19427-168F-4F6C-90D1-7AA85E8F0381}" type="datetimeFigureOut">
              <a:rPr lang="en-US" smtClean="0"/>
              <a:t>4/17/2018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1489E-5BDE-4372-804E-6E4D1D8371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F532D-7152-4D76-A820-E85689516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2B90C2-2092-4784-8279-6A74704FA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42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51B545-D264-DF4A-83DA-834FA8672F9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B2C85A-37E0-884D-B4C7-ABD145D68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1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Attitude sets the tone – you are what you say you 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2C85A-37E0-884D-B4C7-ABD145D684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8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 grade mesh network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2C85A-37E0-884D-B4C7-ABD145D684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2C85A-37E0-884D-B4C7-ABD145D684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9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 grade mesh network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2C85A-37E0-884D-B4C7-ABD145D684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20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isn’t rocket science.  The secret sauce is consistent effort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2C85A-37E0-884D-B4C7-ABD145D684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5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6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63161" y="3684201"/>
            <a:ext cx="2952339" cy="1750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>
                <a:latin typeface="Gill Sans MT" charset="0"/>
                <a:ea typeface="Gill Sans MT" charset="0"/>
                <a:cs typeface="Gill Sans MT" charset="0"/>
                <a:sym typeface="Lato Regular"/>
              </a:defRPr>
            </a:lvl1pPr>
            <a:lvl2pPr marL="0" indent="1143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2286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3429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4572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8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6763161" y="2173380"/>
            <a:ext cx="3523839" cy="1016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750" b="1" i="0" spc="57" baseline="0">
                <a:solidFill>
                  <a:srgbClr val="498CE6"/>
                </a:solidFill>
                <a:latin typeface="+mj-lt"/>
                <a:ea typeface="Raleway" panose="020B0503030101060003" pitchFamily="34" charset="0"/>
                <a:cs typeface="Raleway" panose="020B0503030101060003" pitchFamily="34" charset="0"/>
                <a:sym typeface="Raleway-v4020 Bold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9" name="텍스트 개체 틀 2"/>
          <p:cNvSpPr>
            <a:spLocks noGrp="1"/>
          </p:cNvSpPr>
          <p:nvPr>
            <p:ph type="body" sz="quarter" idx="17" hasCustomPrompt="1"/>
          </p:nvPr>
        </p:nvSpPr>
        <p:spPr>
          <a:xfrm>
            <a:off x="6763545" y="3230406"/>
            <a:ext cx="3523455" cy="31891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rgbClr val="F58672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This is Independence!</a:t>
            </a:r>
            <a:endParaRPr kumimoji="1" lang="ko-KR" altLang="en-US" dirty="0"/>
          </a:p>
        </p:txBody>
      </p:sp>
      <p:sp>
        <p:nvSpPr>
          <p:cNvPr id="11" name="이미지"/>
          <p:cNvSpPr>
            <a:spLocks noGrp="1"/>
          </p:cNvSpPr>
          <p:nvPr>
            <p:ph type="pic" sz="half" idx="13"/>
          </p:nvPr>
        </p:nvSpPr>
        <p:spPr>
          <a:xfrm>
            <a:off x="-13531" y="626"/>
            <a:ext cx="5444513" cy="6857373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26000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62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5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4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9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2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00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8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3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68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5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Titl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"/>
          <p:cNvSpPr/>
          <p:nvPr userDrawn="1"/>
        </p:nvSpPr>
        <p:spPr>
          <a:xfrm>
            <a:off x="-30128" y="0"/>
            <a:ext cx="12222128" cy="6887450"/>
          </a:xfrm>
          <a:prstGeom prst="rect">
            <a:avLst/>
          </a:prstGeom>
          <a:solidFill>
            <a:srgbClr val="498CE6"/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 algn="just">
              <a:lnSpc>
                <a:spcPct val="160000"/>
              </a:lnSpc>
              <a:defRPr sz="2000">
                <a:solidFill>
                  <a:srgbClr val="000000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endParaRPr sz="1000">
              <a:solidFill>
                <a:srgbClr val="498CE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9" y="103462"/>
            <a:ext cx="1851396" cy="11980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3620498" y="2935724"/>
            <a:ext cx="4951003" cy="1016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5750" b="1" i="0" spc="57" baseline="0">
                <a:solidFill>
                  <a:schemeClr val="bg1"/>
                </a:solidFill>
                <a:latin typeface="+mj-lt"/>
                <a:ea typeface="Raleway" panose="020B0503030101060003" pitchFamily="34" charset="0"/>
                <a:cs typeface="Raleway" panose="020B0503030101060003" pitchFamily="34" charset="0"/>
                <a:sym typeface="Raleway-v4020 Bold"/>
              </a:defRPr>
            </a:lvl1pPr>
          </a:lstStyle>
          <a:p>
            <a:r>
              <a:rPr lang="en-US" dirty="0"/>
              <a:t>TOPIC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217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"/>
          <p:cNvSpPr/>
          <p:nvPr userDrawn="1"/>
        </p:nvSpPr>
        <p:spPr>
          <a:xfrm>
            <a:off x="-30128" y="0"/>
            <a:ext cx="12222128" cy="6887450"/>
          </a:xfrm>
          <a:prstGeom prst="rect">
            <a:avLst/>
          </a:prstGeom>
          <a:solidFill>
            <a:srgbClr val="F58672"/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 algn="just">
              <a:lnSpc>
                <a:spcPct val="160000"/>
              </a:lnSpc>
              <a:defRPr sz="2000">
                <a:solidFill>
                  <a:srgbClr val="000000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endParaRPr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9" y="103462"/>
            <a:ext cx="1851396" cy="11980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3620498" y="2935724"/>
            <a:ext cx="4951003" cy="101600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5750" b="1" i="0" spc="57" baseline="0">
                <a:solidFill>
                  <a:schemeClr val="bg1"/>
                </a:solidFill>
                <a:latin typeface="+mj-lt"/>
                <a:ea typeface="Raleway" panose="020B0503030101060003" pitchFamily="34" charset="0"/>
                <a:cs typeface="Raleway" panose="020B0503030101060003" pitchFamily="34" charset="0"/>
                <a:sym typeface="Raleway-v4020 Bold"/>
              </a:defRPr>
            </a:lvl1pPr>
          </a:lstStyle>
          <a:p>
            <a:r>
              <a:rPr lang="en-US" dirty="0"/>
              <a:t>TOPIC 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067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19548" y="3542204"/>
            <a:ext cx="4953001" cy="825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SzTx/>
              <a:buFontTx/>
              <a:buNone/>
              <a:defRPr>
                <a:latin typeface="Gill Sans MT" charset="0"/>
                <a:ea typeface="Gill Sans MT" charset="0"/>
                <a:cs typeface="Gill Sans MT" charset="0"/>
                <a:sym typeface="Lato Regular"/>
              </a:defRPr>
            </a:lvl1pPr>
            <a:lvl2pPr marL="0" indent="1143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2pPr>
            <a:lvl3pPr marL="0" indent="2286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3pPr>
            <a:lvl4pPr marL="0" indent="3429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4pPr>
            <a:lvl5pPr marL="0" indent="457200">
              <a:buSzTx/>
              <a:buFontTx/>
              <a:buNone/>
              <a:defRPr>
                <a:latin typeface="Lato Regular"/>
                <a:ea typeface="Lato Regular"/>
                <a:cs typeface="Lato Regular"/>
                <a:sym typeface="Lato Regular"/>
              </a:defRPr>
            </a:lvl5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63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719548" y="2203671"/>
            <a:ext cx="4951003" cy="1016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750" b="1" i="0" spc="57" baseline="0">
                <a:solidFill>
                  <a:srgbClr val="498CE6"/>
                </a:solidFill>
                <a:latin typeface="+mj-lt"/>
                <a:ea typeface="Raleway" panose="020B0503030101060003" pitchFamily="34" charset="0"/>
                <a:cs typeface="Raleway" panose="020B0503030101060003" pitchFamily="34" charset="0"/>
                <a:sym typeface="Raleway-v4020 Bold"/>
              </a:defRPr>
            </a:lvl1pPr>
          </a:lstStyle>
          <a:p>
            <a:r>
              <a:rPr lang="en-US" dirty="0"/>
              <a:t>SAMPLE DATA</a:t>
            </a:r>
            <a:endParaRPr dirty="0"/>
          </a:p>
        </p:txBody>
      </p:sp>
      <p:sp>
        <p:nvSpPr>
          <p:cNvPr id="62" name="텍스트 개체 틀 2"/>
          <p:cNvSpPr>
            <a:spLocks noGrp="1"/>
          </p:cNvSpPr>
          <p:nvPr>
            <p:ph type="body" sz="quarter" idx="17" hasCustomPrompt="1"/>
          </p:nvPr>
        </p:nvSpPr>
        <p:spPr>
          <a:xfrm>
            <a:off x="719932" y="3060525"/>
            <a:ext cx="4950619" cy="3182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rgbClr val="F58672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What The Data Shows</a:t>
            </a:r>
            <a:endParaRPr kumimoji="1" lang="ko-KR" alt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8"/>
          </p:nvPr>
        </p:nvSpPr>
        <p:spPr>
          <a:xfrm>
            <a:off x="6672263" y="1642490"/>
            <a:ext cx="4257675" cy="31543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44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age Image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877298" y="2935724"/>
            <a:ext cx="4951003" cy="101600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5750" b="1" i="0" spc="57" baseline="0">
                <a:solidFill>
                  <a:srgbClr val="F9F9F9"/>
                </a:solidFill>
                <a:latin typeface="+mj-lt"/>
                <a:ea typeface="Raleway" panose="020B0503030101060003" pitchFamily="34" charset="0"/>
                <a:cs typeface="Raleway" panose="020B0503030101060003" pitchFamily="34" charset="0"/>
                <a:sym typeface="Raleway-v4020 Bold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6" name="텍스트 개체 틀 2"/>
          <p:cNvSpPr>
            <a:spLocks noGrp="1"/>
          </p:cNvSpPr>
          <p:nvPr>
            <p:ph type="body" sz="quarter" idx="17" hasCustomPrompt="1"/>
          </p:nvPr>
        </p:nvSpPr>
        <p:spPr>
          <a:xfrm>
            <a:off x="877298" y="3792578"/>
            <a:ext cx="4950619" cy="31829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rgbClr val="F9F9F9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Sub-Header Here</a:t>
            </a:r>
            <a:endParaRPr kumimoji="1" lang="ko-KR" altLang="en-US" dirty="0"/>
          </a:p>
        </p:txBody>
      </p:sp>
      <p:sp>
        <p:nvSpPr>
          <p:cNvPr id="10" name="텍스트 개체 틀 2"/>
          <p:cNvSpPr>
            <a:spLocks noGrp="1"/>
          </p:cNvSpPr>
          <p:nvPr>
            <p:ph type="body" sz="quarter" idx="18" hasCustomPrompt="1"/>
          </p:nvPr>
        </p:nvSpPr>
        <p:spPr>
          <a:xfrm>
            <a:off x="877297" y="5773777"/>
            <a:ext cx="5309191" cy="32698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chemeClr val="bg1">
                    <a:lumMod val="75000"/>
                  </a:schemeClr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Insert Image As Background. Format &gt; Slide Background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051202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-9543" y="-14288"/>
            <a:ext cx="12200202" cy="6919096"/>
            <a:chOff x="-8202" y="-36173"/>
            <a:chExt cx="24400404" cy="13838192"/>
          </a:xfrm>
        </p:grpSpPr>
        <p:sp>
          <p:nvSpPr>
            <p:cNvPr id="7" name="직사각형"/>
            <p:cNvSpPr/>
            <p:nvPr userDrawn="1"/>
          </p:nvSpPr>
          <p:spPr>
            <a:xfrm>
              <a:off x="-8202" y="-19726"/>
              <a:ext cx="24400404" cy="13805298"/>
            </a:xfrm>
            <a:prstGeom prst="rect">
              <a:avLst/>
            </a:prstGeom>
            <a:gradFill>
              <a:gsLst>
                <a:gs pos="0">
                  <a:srgbClr val="498CE6"/>
                </a:gs>
                <a:gs pos="100000">
                  <a:srgbClr val="498CE6">
                    <a:alpha val="0"/>
                  </a:srgbClr>
                </a:gs>
              </a:gsLst>
              <a:lin ang="17540424" scaled="0"/>
            </a:gradFill>
            <a:ln w="12700">
              <a:miter lim="400000"/>
            </a:ln>
          </p:spPr>
          <p:txBody>
            <a:bodyPr lIns="41494" tIns="41494" rIns="41494" bIns="41494" anchor="ctr"/>
            <a:lstStyle/>
            <a:p>
              <a:pPr algn="just">
                <a:lnSpc>
                  <a:spcPct val="160000"/>
                </a:lnSpc>
                <a:defRPr sz="2000">
                  <a:solidFill>
                    <a:srgbClr val="000000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pPr>
              <a:endParaRPr sz="1000"/>
            </a:p>
          </p:txBody>
        </p:sp>
        <p:sp>
          <p:nvSpPr>
            <p:cNvPr id="8" name="직사각형"/>
            <p:cNvSpPr/>
            <p:nvPr userDrawn="1"/>
          </p:nvSpPr>
          <p:spPr>
            <a:xfrm>
              <a:off x="-8202" y="-36173"/>
              <a:ext cx="8483136" cy="13838192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 w="12700">
              <a:miter lim="400000"/>
            </a:ln>
          </p:spPr>
          <p:txBody>
            <a:bodyPr lIns="41494" tIns="41494" rIns="41494" bIns="41494" anchor="ctr"/>
            <a:lstStyle/>
            <a:p>
              <a:pPr algn="just">
                <a:lnSpc>
                  <a:spcPct val="160000"/>
                </a:lnSpc>
                <a:defRPr sz="2000">
                  <a:solidFill>
                    <a:srgbClr val="000000"/>
                  </a:solidFill>
                  <a:latin typeface="나눔바른고딕"/>
                  <a:ea typeface="나눔바른고딕"/>
                  <a:cs typeface="나눔바른고딕"/>
                  <a:sym typeface="나눔바른고딕"/>
                </a:defRPr>
              </a:pPr>
              <a:endParaRPr sz="100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635540" y="1651141"/>
            <a:ext cx="3492501" cy="2749409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750" b="1" i="0" spc="57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Raleway-v4020 Bold"/>
              </a:defRPr>
            </a:lvl1pPr>
          </a:lstStyle>
          <a:p>
            <a:r>
              <a:rPr lang="en-US" dirty="0"/>
              <a:t>“Quotes</a:t>
            </a:r>
            <a:br>
              <a:rPr lang="en-US" dirty="0"/>
            </a:br>
            <a:r>
              <a:rPr lang="en-US" dirty="0"/>
              <a:t>Will Go</a:t>
            </a:r>
            <a:br>
              <a:rPr lang="en-US" dirty="0"/>
            </a:br>
            <a:r>
              <a:rPr lang="en-US" dirty="0"/>
              <a:t>Here”</a:t>
            </a:r>
            <a:endParaRPr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18" hasCustomPrompt="1"/>
          </p:nvPr>
        </p:nvSpPr>
        <p:spPr>
          <a:xfrm>
            <a:off x="877297" y="5773777"/>
            <a:ext cx="5309191" cy="32698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chemeClr val="bg1">
                    <a:lumMod val="75000"/>
                  </a:schemeClr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Insert Image As Background. Format &gt; Slide Background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21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&amp;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이미지"/>
          <p:cNvSpPr>
            <a:spLocks noGrp="1"/>
          </p:cNvSpPr>
          <p:nvPr>
            <p:ph type="pic" idx="13"/>
          </p:nvPr>
        </p:nvSpPr>
        <p:spPr>
          <a:xfrm>
            <a:off x="4159168" y="-15975"/>
            <a:ext cx="8032873" cy="6889687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b="0"/>
            </a:lvl1pPr>
          </a:lstStyle>
          <a:p>
            <a:endParaRPr dirty="0"/>
          </a:p>
        </p:txBody>
      </p:sp>
      <p:sp>
        <p:nvSpPr>
          <p:cNvPr id="20" name="텍스트 개체 틀 19"/>
          <p:cNvSpPr>
            <a:spLocks noGrp="1"/>
          </p:cNvSpPr>
          <p:nvPr>
            <p:ph type="body" sz="quarter" idx="18" hasCustomPrompt="1"/>
          </p:nvPr>
        </p:nvSpPr>
        <p:spPr>
          <a:xfrm>
            <a:off x="5155834" y="3928092"/>
            <a:ext cx="1521619" cy="3175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1" i="0">
                <a:solidFill>
                  <a:srgbClr val="F9F9F9"/>
                </a:solidFill>
                <a:latin typeface="+mj-lt"/>
                <a:ea typeface="Raleway" panose="020B0503030101060003" pitchFamily="34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22" name="텍스트 개체 틀 21"/>
          <p:cNvSpPr>
            <a:spLocks noGrp="1"/>
          </p:cNvSpPr>
          <p:nvPr>
            <p:ph type="body" sz="quarter" idx="19" hasCustomPrompt="1"/>
          </p:nvPr>
        </p:nvSpPr>
        <p:spPr>
          <a:xfrm>
            <a:off x="5155834" y="5534171"/>
            <a:ext cx="1508919" cy="3175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1" i="0">
                <a:solidFill>
                  <a:srgbClr val="F9F9F9"/>
                </a:solidFill>
                <a:latin typeface="+mj-lt"/>
                <a:ea typeface="Raleway" panose="020B0503030101060003" pitchFamily="34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77" name="제목 텍스트"/>
          <p:cNvSpPr txBox="1">
            <a:spLocks noGrp="1"/>
          </p:cNvSpPr>
          <p:nvPr>
            <p:ph type="title" hasCustomPrompt="1"/>
          </p:nvPr>
        </p:nvSpPr>
        <p:spPr>
          <a:xfrm>
            <a:off x="635540" y="2607218"/>
            <a:ext cx="3492501" cy="1016001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750" b="1" i="0" spc="57">
                <a:solidFill>
                  <a:srgbClr val="498CE6"/>
                </a:solidFill>
                <a:latin typeface="Franklin Gothic Medium" charset="0"/>
                <a:ea typeface="Franklin Gothic Medium" charset="0"/>
                <a:cs typeface="Franklin Gothic Medium" charset="0"/>
                <a:sym typeface="Raleway-v4020 Bold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7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텍스트 개체 틀 17"/>
          <p:cNvSpPr>
            <a:spLocks noGrp="1"/>
          </p:cNvSpPr>
          <p:nvPr>
            <p:ph type="body" sz="quarter" idx="17" hasCustomPrompt="1"/>
          </p:nvPr>
        </p:nvSpPr>
        <p:spPr>
          <a:xfrm>
            <a:off x="5144541" y="2248620"/>
            <a:ext cx="1520825" cy="35956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1" i="0">
                <a:solidFill>
                  <a:srgbClr val="F9F9F9"/>
                </a:solidFill>
                <a:latin typeface="+mj-lt"/>
                <a:ea typeface="Raleway" panose="020B0503030101060003" pitchFamily="34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TITLE</a:t>
            </a:r>
            <a:endParaRPr kumimoji="1" lang="ko-KR" altLang="en-US" dirty="0"/>
          </a:p>
        </p:txBody>
      </p:sp>
      <p:sp>
        <p:nvSpPr>
          <p:cNvPr id="19" name="텍스트 개체 틀 21"/>
          <p:cNvSpPr>
            <a:spLocks noGrp="1"/>
          </p:cNvSpPr>
          <p:nvPr>
            <p:ph type="body" sz="quarter" idx="23" hasCustomPrompt="1"/>
          </p:nvPr>
        </p:nvSpPr>
        <p:spPr>
          <a:xfrm>
            <a:off x="5144541" y="4939507"/>
            <a:ext cx="1508919" cy="3175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F9F9F9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#</a:t>
            </a:r>
            <a:endParaRPr kumimoji="1" lang="ko-KR" altLang="en-US" dirty="0"/>
          </a:p>
        </p:txBody>
      </p:sp>
      <p:sp>
        <p:nvSpPr>
          <p:cNvPr id="21" name="텍스트 개체 틀 21"/>
          <p:cNvSpPr>
            <a:spLocks noGrp="1"/>
          </p:cNvSpPr>
          <p:nvPr>
            <p:ph type="body" sz="quarter" idx="24" hasCustomPrompt="1"/>
          </p:nvPr>
        </p:nvSpPr>
        <p:spPr>
          <a:xfrm>
            <a:off x="5155833" y="3297598"/>
            <a:ext cx="1508919" cy="3175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F9F9F9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#</a:t>
            </a:r>
            <a:endParaRPr kumimoji="1" lang="ko-KR" altLang="en-US" dirty="0"/>
          </a:p>
        </p:txBody>
      </p:sp>
      <p:sp>
        <p:nvSpPr>
          <p:cNvPr id="23" name="텍스트 개체 틀 21"/>
          <p:cNvSpPr>
            <a:spLocks noGrp="1"/>
          </p:cNvSpPr>
          <p:nvPr>
            <p:ph type="body" sz="quarter" idx="25" hasCustomPrompt="1"/>
          </p:nvPr>
        </p:nvSpPr>
        <p:spPr>
          <a:xfrm>
            <a:off x="5144540" y="1622632"/>
            <a:ext cx="1508919" cy="3175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 i="0">
                <a:solidFill>
                  <a:srgbClr val="F9F9F9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 dirty="0"/>
              <a:t>#</a:t>
            </a:r>
            <a:endParaRPr kumimoji="1" lang="ko-KR" altLang="en-US" dirty="0"/>
          </a:p>
        </p:txBody>
      </p:sp>
      <p:sp>
        <p:nvSpPr>
          <p:cNvPr id="24" name="텍스트 개체 틀 25"/>
          <p:cNvSpPr>
            <a:spLocks noGrp="1"/>
          </p:cNvSpPr>
          <p:nvPr>
            <p:ph type="body" sz="quarter" idx="26" hasCustomPrompt="1"/>
          </p:nvPr>
        </p:nvSpPr>
        <p:spPr>
          <a:xfrm>
            <a:off x="6881018" y="3274793"/>
            <a:ext cx="3332163" cy="967405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F9F9F9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246728" indent="0">
              <a:buNone/>
              <a:defRPr>
                <a:solidFill>
                  <a:schemeClr val="bg1"/>
                </a:solidFill>
              </a:defRPr>
            </a:lvl2pPr>
            <a:lvl3pPr marL="493456" indent="0">
              <a:buNone/>
              <a:defRPr>
                <a:solidFill>
                  <a:schemeClr val="bg1"/>
                </a:solidFill>
              </a:defRPr>
            </a:lvl3pPr>
            <a:lvl4pPr marL="740184" indent="0">
              <a:buNone/>
              <a:defRPr>
                <a:solidFill>
                  <a:schemeClr val="bg1"/>
                </a:solidFill>
              </a:defRPr>
            </a:lvl4pPr>
            <a:lvl5pPr marL="986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Lorem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ipsum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dolor sit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amet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consectetur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adipiscing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elit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sed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eiusmod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tempor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incididunt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ut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labore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et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dolore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magna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aliqua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. </a:t>
            </a:r>
            <a:endParaRPr kumimoji="1" lang="ko-KR" altLang="en-US" dirty="0"/>
          </a:p>
        </p:txBody>
      </p:sp>
      <p:sp>
        <p:nvSpPr>
          <p:cNvPr id="25" name="텍스트 개체 틀 25"/>
          <p:cNvSpPr>
            <a:spLocks noGrp="1"/>
          </p:cNvSpPr>
          <p:nvPr>
            <p:ph type="body" sz="quarter" idx="27" hasCustomPrompt="1"/>
          </p:nvPr>
        </p:nvSpPr>
        <p:spPr>
          <a:xfrm>
            <a:off x="6881017" y="1640784"/>
            <a:ext cx="3332163" cy="967405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F9F9F9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246728" indent="0">
              <a:buNone/>
              <a:defRPr>
                <a:solidFill>
                  <a:schemeClr val="bg1"/>
                </a:solidFill>
              </a:defRPr>
            </a:lvl2pPr>
            <a:lvl3pPr marL="493456" indent="0">
              <a:buNone/>
              <a:defRPr>
                <a:solidFill>
                  <a:schemeClr val="bg1"/>
                </a:solidFill>
              </a:defRPr>
            </a:lvl3pPr>
            <a:lvl4pPr marL="740184" indent="0">
              <a:buNone/>
              <a:defRPr>
                <a:solidFill>
                  <a:schemeClr val="bg1"/>
                </a:solidFill>
              </a:defRPr>
            </a:lvl4pPr>
            <a:lvl5pPr marL="986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Lorem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ipsum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dolor sit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amet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consectetur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adipiscing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elit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sed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eiusmod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tempor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incididunt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ut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labore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et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dolore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magna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aliqua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. </a:t>
            </a:r>
            <a:endParaRPr kumimoji="1" lang="ko-KR" altLang="en-US" dirty="0"/>
          </a:p>
        </p:txBody>
      </p:sp>
      <p:sp>
        <p:nvSpPr>
          <p:cNvPr id="27" name="텍스트 개체 틀 25"/>
          <p:cNvSpPr>
            <a:spLocks noGrp="1"/>
          </p:cNvSpPr>
          <p:nvPr>
            <p:ph type="body" sz="quarter" idx="28" hasCustomPrompt="1"/>
          </p:nvPr>
        </p:nvSpPr>
        <p:spPr>
          <a:xfrm>
            <a:off x="6881016" y="4884266"/>
            <a:ext cx="3332163" cy="967405"/>
          </a:xfr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F9F9F9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246728" indent="0">
              <a:buNone/>
              <a:defRPr>
                <a:solidFill>
                  <a:schemeClr val="bg1"/>
                </a:solidFill>
              </a:defRPr>
            </a:lvl2pPr>
            <a:lvl3pPr marL="493456" indent="0">
              <a:buNone/>
              <a:defRPr>
                <a:solidFill>
                  <a:schemeClr val="bg1"/>
                </a:solidFill>
              </a:defRPr>
            </a:lvl3pPr>
            <a:lvl4pPr marL="740184" indent="0">
              <a:buNone/>
              <a:defRPr>
                <a:solidFill>
                  <a:schemeClr val="bg1"/>
                </a:solidFill>
              </a:defRPr>
            </a:lvl4pPr>
            <a:lvl5pPr marL="986912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Lorem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ipsum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dolor sit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amet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consectetur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adipiscing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elit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,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sed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do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eiusmod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tempor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incididunt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ut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labore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et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dolore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 magna </a:t>
            </a:r>
            <a:r>
              <a:rPr lang="en-US" dirty="0" err="1">
                <a:latin typeface="Gill Sans MT" charset="0"/>
                <a:ea typeface="Gill Sans MT" charset="0"/>
                <a:cs typeface="Gill Sans MT" charset="0"/>
              </a:rPr>
              <a:t>aliqua</a:t>
            </a:r>
            <a:r>
              <a:rPr lang="en-US" dirty="0">
                <a:latin typeface="Gill Sans MT" charset="0"/>
                <a:ea typeface="Gill Sans MT" charset="0"/>
                <a:cs typeface="Gill Sans MT" charset="0"/>
              </a:rPr>
              <a:t>. </a:t>
            </a:r>
            <a:endParaRPr kumimoji="1" lang="ko-KR" altLang="en-US" dirty="0"/>
          </a:p>
        </p:txBody>
      </p:sp>
      <p:sp>
        <p:nvSpPr>
          <p:cNvPr id="29" name="텍스트 개체 틀 2"/>
          <p:cNvSpPr>
            <a:spLocks noGrp="1"/>
          </p:cNvSpPr>
          <p:nvPr>
            <p:ph type="body" sz="quarter" idx="29" hasCustomPrompt="1"/>
          </p:nvPr>
        </p:nvSpPr>
        <p:spPr>
          <a:xfrm>
            <a:off x="635540" y="3489102"/>
            <a:ext cx="3492501" cy="27941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50" b="0" i="0" baseline="0">
                <a:solidFill>
                  <a:srgbClr val="F58672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246728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2pPr>
            <a:lvl3pPr marL="493456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3pPr>
            <a:lvl4pPr marL="740184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4pPr>
            <a:lvl5pPr marL="986912" indent="0">
              <a:lnSpc>
                <a:spcPct val="100000"/>
              </a:lnSpc>
              <a:buNone/>
              <a:defRPr sz="1550">
                <a:solidFill>
                  <a:srgbClr val="BA9F70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kumimoji="1" lang="en-US" altLang="ko-KR"/>
              <a:t>Sub-Header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8786100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0757" y="5199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09BAF-8A40-B545-B197-7E4093F231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9" y="103462"/>
            <a:ext cx="1851396" cy="11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0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67" r:id="rId4"/>
    <p:sldLayoutId id="2147483660" r:id="rId5"/>
    <p:sldLayoutId id="2147483670" r:id="rId6"/>
    <p:sldLayoutId id="2147483664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66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700" indent="-1270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tabLst/>
        <a:defRPr sz="1400" b="0" i="0" kern="1200">
          <a:solidFill>
            <a:schemeClr val="tx1"/>
          </a:solidFill>
          <a:latin typeface="+mn-lt"/>
          <a:ea typeface="Rockwell" charset="0"/>
          <a:cs typeface="Rockwell" charset="0"/>
        </a:defRPr>
      </a:lvl1pPr>
      <a:lvl2pPr marL="12700" indent="-1270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tabLst/>
        <a:defRPr sz="1400" b="0" i="0" kern="1200">
          <a:solidFill>
            <a:schemeClr val="tx1"/>
          </a:solidFill>
          <a:latin typeface="+mn-lt"/>
          <a:ea typeface="Rockwell" charset="0"/>
          <a:cs typeface="Rockwell" charset="0"/>
        </a:defRPr>
      </a:lvl2pPr>
      <a:lvl3pPr marL="12700" indent="-1270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tabLst/>
        <a:defRPr sz="1400" kern="1200">
          <a:solidFill>
            <a:schemeClr val="tx1"/>
          </a:solidFill>
          <a:latin typeface="+mn-lt"/>
          <a:ea typeface="Gill Sans MT" charset="0"/>
          <a:cs typeface="Gill Sans MT" charset="0"/>
        </a:defRPr>
      </a:lvl3pPr>
      <a:lvl4pPr marL="12700" indent="-1270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tabLst/>
        <a:defRPr sz="1400" kern="1200">
          <a:solidFill>
            <a:schemeClr val="tx1"/>
          </a:solidFill>
          <a:latin typeface="+mn-lt"/>
          <a:ea typeface="Gill Sans MT" charset="0"/>
          <a:cs typeface="Gill Sans MT" charset="0"/>
        </a:defRPr>
      </a:lvl4pPr>
      <a:lvl5pPr marL="12700" indent="-1270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tabLst/>
        <a:defRPr sz="1400" kern="1200">
          <a:solidFill>
            <a:schemeClr val="tx1"/>
          </a:solidFill>
          <a:latin typeface="+mn-lt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xRPoxIMq_s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"/>
          <p:cNvSpPr/>
          <p:nvPr/>
        </p:nvSpPr>
        <p:spPr>
          <a:xfrm>
            <a:off x="-19412" y="-14725"/>
            <a:ext cx="12222128" cy="6887450"/>
          </a:xfrm>
          <a:prstGeom prst="rect">
            <a:avLst/>
          </a:prstGeom>
          <a:solidFill>
            <a:srgbClr val="498CE6"/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 algn="just">
              <a:lnSpc>
                <a:spcPct val="160000"/>
              </a:lnSpc>
              <a:defRPr sz="2000">
                <a:solidFill>
                  <a:srgbClr val="000000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endParaRPr sz="10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08" y="519927"/>
            <a:ext cx="6759488" cy="43741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0</a:t>
            </a:fld>
            <a:endParaRPr lang="uk-UA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0B50C5-6CB2-4A23-B7B6-38ED0745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560" y="4867389"/>
            <a:ext cx="10152184" cy="101600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Marketing for Small Communities</a:t>
            </a:r>
          </a:p>
        </p:txBody>
      </p:sp>
    </p:spTree>
    <p:extLst>
      <p:ext uri="{BB962C8B-B14F-4D97-AF65-F5344CB8AC3E}">
        <p14:creationId xmlns:p14="http://schemas.microsoft.com/office/powerpoint/2010/main" val="177699280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14" y="194488"/>
            <a:ext cx="8387201" cy="1016001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02252" y="1389346"/>
            <a:ext cx="4950619" cy="2983361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01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14" y="194488"/>
            <a:ext cx="8387201" cy="1016001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7181421" y="3008285"/>
            <a:ext cx="4950619" cy="370731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The real value is in the new connections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Create a core of energized people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Even those not actively participating can and will be called on when needed.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Don’t expect an immediate impact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You can do this yourself.  Just start a conversation.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9160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6767A5-5005-4806-84AC-C7F0897DB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DD240D3-A611-4D6B-A879-0E92522C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194488"/>
            <a:ext cx="10401576" cy="1016001"/>
          </a:xfrm>
        </p:spPr>
        <p:txBody>
          <a:bodyPr>
            <a:normAutofit/>
          </a:bodyPr>
          <a:lstStyle/>
          <a:p>
            <a:r>
              <a:rPr lang="en-US" sz="4800" dirty="0"/>
              <a:t>Leverage Local Events</a:t>
            </a:r>
          </a:p>
        </p:txBody>
      </p:sp>
    </p:spTree>
    <p:extLst>
      <p:ext uri="{BB962C8B-B14F-4D97-AF65-F5344CB8AC3E}">
        <p14:creationId xmlns:p14="http://schemas.microsoft.com/office/powerpoint/2010/main" val="21456491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7FAFDD-9931-475B-9C29-DC759F3BC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99"/>
          <a:stretch/>
        </p:blipFill>
        <p:spPr>
          <a:xfrm>
            <a:off x="4142563" y="1"/>
            <a:ext cx="8049438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0871C9-F932-4D3F-A50C-DC521A78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4467" y="29597"/>
            <a:ext cx="4527030" cy="1016001"/>
          </a:xfrm>
        </p:spPr>
        <p:txBody>
          <a:bodyPr>
            <a:normAutofit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D78869-BCE3-41CA-AE83-F98F8DBC885D}"/>
              </a:ext>
            </a:extLst>
          </p:cNvPr>
          <p:cNvSpPr txBox="1"/>
          <p:nvPr/>
        </p:nvSpPr>
        <p:spPr>
          <a:xfrm>
            <a:off x="239843" y="1379095"/>
            <a:ext cx="36725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Rockwell" panose="02060603020205020403" pitchFamily="18" charset="0"/>
              </a:rPr>
              <a:t>This isn’t rocket science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It does require consistent effort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Developing your message is critical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Work with your assets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Have fun with it!</a:t>
            </a:r>
          </a:p>
        </p:txBody>
      </p:sp>
    </p:spTree>
    <p:extLst>
      <p:ext uri="{BB962C8B-B14F-4D97-AF65-F5344CB8AC3E}">
        <p14:creationId xmlns:p14="http://schemas.microsoft.com/office/powerpoint/2010/main" val="904766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"/>
          <p:cNvSpPr/>
          <p:nvPr/>
        </p:nvSpPr>
        <p:spPr>
          <a:xfrm>
            <a:off x="-19412" y="-14725"/>
            <a:ext cx="12222128" cy="6887450"/>
          </a:xfrm>
          <a:prstGeom prst="rect">
            <a:avLst/>
          </a:prstGeom>
          <a:solidFill>
            <a:srgbClr val="498CE6"/>
          </a:solidFill>
          <a:ln w="12700">
            <a:miter lim="400000"/>
          </a:ln>
        </p:spPr>
        <p:txBody>
          <a:bodyPr lIns="41494" tIns="41494" rIns="41494" bIns="41494" anchor="ctr"/>
          <a:lstStyle/>
          <a:p>
            <a:pPr algn="just">
              <a:lnSpc>
                <a:spcPct val="160000"/>
              </a:lnSpc>
              <a:defRPr sz="2000">
                <a:solidFill>
                  <a:srgbClr val="000000"/>
                </a:solidFill>
                <a:latin typeface="나눔바른고딕"/>
                <a:ea typeface="나눔바른고딕"/>
                <a:cs typeface="나눔바른고딕"/>
                <a:sym typeface="나눔바른고딕"/>
              </a:defRPr>
            </a:pPr>
            <a:endParaRPr sz="10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908" y="1146256"/>
            <a:ext cx="6759488" cy="4374130"/>
          </a:xfrm>
          <a:prstGeom prst="rect">
            <a:avLst/>
          </a:prstGeom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607F016-9BBD-4E9C-B2AE-17808EAE34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847" y="5223376"/>
            <a:ext cx="3587262" cy="1550346"/>
          </a:xfrm>
        </p:spPr>
        <p:txBody>
          <a:bodyPr>
            <a:normAutofit/>
          </a:bodyPr>
          <a:lstStyle/>
          <a:p>
            <a:r>
              <a:rPr lang="en-US" sz="1600" dirty="0"/>
              <a:t>Shawn Irvine</a:t>
            </a:r>
            <a:br>
              <a:rPr lang="en-US" sz="1600" dirty="0"/>
            </a:br>
            <a:r>
              <a:rPr lang="en-US" sz="1600" dirty="0"/>
              <a:t>Economic Development Director</a:t>
            </a:r>
            <a:br>
              <a:rPr lang="en-US" sz="1600" dirty="0"/>
            </a:br>
            <a:r>
              <a:rPr lang="en-US" sz="1600" dirty="0"/>
              <a:t>City of Independence</a:t>
            </a:r>
            <a:br>
              <a:rPr lang="en-US" sz="1600" dirty="0"/>
            </a:br>
            <a:r>
              <a:rPr lang="en-US" sz="1600" dirty="0"/>
              <a:t>503-837-1191</a:t>
            </a:r>
            <a:br>
              <a:rPr lang="en-US" sz="1600" dirty="0"/>
            </a:br>
            <a:r>
              <a:rPr lang="en-US" sz="1600" dirty="0"/>
              <a:t>sirvine@ci.independence.or.us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6283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593818B-53EF-4077-90ED-21F0A96D58FA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/>
          <a:srcRect t="8010" b="8018"/>
          <a:stretch/>
        </p:blipFill>
        <p:spPr>
          <a:xfrm>
            <a:off x="-13531" y="0"/>
            <a:ext cx="5444513" cy="6857999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593928" y="2332892"/>
            <a:ext cx="6263292" cy="41278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are you doing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What’s the big picture?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Who are you, and who do you want to 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 real, but aspirational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your elevator pitches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93928" y="194488"/>
            <a:ext cx="4693072" cy="10160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your Message?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5FF7DC-26CB-4404-9C07-7A82855463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64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4393" y="238651"/>
            <a:ext cx="7930313" cy="1016001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What’s your Plan?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299286" y="4284689"/>
            <a:ext cx="4950619" cy="2438400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Word of mouth </a:t>
            </a:r>
          </a:p>
          <a:p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Social media</a:t>
            </a:r>
          </a:p>
          <a:p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Local news</a:t>
            </a:r>
          </a:p>
          <a:p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Ribbon cuttings</a:t>
            </a:r>
          </a:p>
          <a:p>
            <a:r>
              <a:rPr lang="en-US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Local ambassadors</a:t>
            </a:r>
          </a:p>
          <a:p>
            <a:endParaRPr lang="en-US" sz="2400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4688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4A750E4-F61D-4446-9974-E96B5F01C09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555" r="16288"/>
          <a:stretch/>
        </p:blipFill>
        <p:spPr>
          <a:xfrm>
            <a:off x="4552763" y="-31687"/>
            <a:ext cx="7639237" cy="6889687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0865" y="103462"/>
            <a:ext cx="3492501" cy="1016001"/>
          </a:xfrm>
        </p:spPr>
        <p:txBody>
          <a:bodyPr>
            <a:normAutofit fontScale="90000"/>
          </a:bodyPr>
          <a:lstStyle/>
          <a:p>
            <a:r>
              <a:rPr lang="en-US" dirty="0"/>
              <a:t>Keep your Eye on the Big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291115" y="2773180"/>
            <a:ext cx="3492501" cy="36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Don’t forget to say WHY you are doing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Opportunity to link to your brand/identity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is the part that hooks people and media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155" y="103462"/>
            <a:ext cx="1902550" cy="119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655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8953" y="194488"/>
            <a:ext cx="6848210" cy="1016001"/>
          </a:xfrm>
        </p:spPr>
        <p:txBody>
          <a:bodyPr>
            <a:normAutofit/>
          </a:bodyPr>
          <a:lstStyle/>
          <a:p>
            <a:r>
              <a:rPr lang="en-US" dirty="0"/>
              <a:t>Get Creative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E958E-627E-4EB2-BDD8-97531EB6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277" y="1018309"/>
            <a:ext cx="3499542" cy="5444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E000A-F245-4AA5-9478-4B9D5284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5" y="1517398"/>
            <a:ext cx="5957454" cy="4468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503FC0-481A-49E5-AE80-99C2FA1CC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670" y="1517398"/>
            <a:ext cx="1219097" cy="122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114" y="194488"/>
            <a:ext cx="8387201" cy="1016001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/>
              <a:t>Find Partners to Work with</a:t>
            </a:r>
          </a:p>
        </p:txBody>
      </p:sp>
    </p:spTree>
    <p:extLst>
      <p:ext uri="{BB962C8B-B14F-4D97-AF65-F5344CB8AC3E}">
        <p14:creationId xmlns:p14="http://schemas.microsoft.com/office/powerpoint/2010/main" val="12699582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5379D5EA-7019-45A4-BEBB-D93D8128B0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87415" y="211015"/>
            <a:ext cx="8499231" cy="637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9926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79038" y="224084"/>
            <a:ext cx="4693072" cy="1016001"/>
          </a:xfrm>
        </p:spPr>
        <p:txBody>
          <a:bodyPr>
            <a:normAutofit fontScale="90000"/>
          </a:bodyPr>
          <a:lstStyle/>
          <a:p>
            <a:r>
              <a:rPr lang="en-US" dirty="0"/>
              <a:t>Polk Rural Tourism Studio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DB0B6B-93B4-4CAA-A621-984580DADE0B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 rotWithShape="1">
          <a:blip r:embed="rId3"/>
          <a:srcRect l="5947" r="27324"/>
          <a:stretch/>
        </p:blipFill>
        <p:spPr>
          <a:xfrm>
            <a:off x="0" y="627"/>
            <a:ext cx="6100997" cy="685737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1B9CC7-08CC-4534-95C8-C9C972ED55E2}"/>
              </a:ext>
            </a:extLst>
          </p:cNvPr>
          <p:cNvSpPr/>
          <p:nvPr/>
        </p:nvSpPr>
        <p:spPr>
          <a:xfrm>
            <a:off x="6225914" y="2271010"/>
            <a:ext cx="5751227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Initial planning group of ~35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Final Steering Committee of 12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Members representing anyone related to tourism – wineries, lodging, government, cycling, restaurant, PR, chamber, etc.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Lots of familiar faces and lots of new ones 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Placed a heavy emphasis on outreach – it was critical to get lots of people to the sessions.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Rockwell" panose="02060603020205020403" pitchFamily="18" charset="0"/>
              </a:rPr>
              <a:t>Not creating new destinations, connecting existing ones for greater impact</a:t>
            </a:r>
          </a:p>
        </p:txBody>
      </p:sp>
    </p:spTree>
    <p:extLst>
      <p:ext uri="{BB962C8B-B14F-4D97-AF65-F5344CB8AC3E}">
        <p14:creationId xmlns:p14="http://schemas.microsoft.com/office/powerpoint/2010/main" val="40157672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D240D3-A611-4D6B-A879-0E92522C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8" y="194488"/>
            <a:ext cx="10401576" cy="1016001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3152B4-4903-4740-B35C-670B35FB7A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02252" y="1272759"/>
            <a:ext cx="4950619" cy="2306176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noAutofit/>
          </a:bodyPr>
          <a:lstStyle/>
          <a:p>
            <a:pPr algn="r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A2FCD-DBFD-4A84-95AE-BFD5A6BBA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88" y="256364"/>
            <a:ext cx="6277666" cy="3146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FADB1-96BC-4BE2-ACD4-2FF80D8B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9" b="7080"/>
          <a:stretch/>
        </p:blipFill>
        <p:spPr>
          <a:xfrm>
            <a:off x="381000" y="2768641"/>
            <a:ext cx="6721252" cy="3955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F6ADBD-48D6-4B67-9C83-97F63AB41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812" y="1659193"/>
            <a:ext cx="5696059" cy="438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656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3136</TotalTime>
  <Words>286</Words>
  <Application>Microsoft Office PowerPoint</Application>
  <PresentationFormat>Widescreen</PresentationFormat>
  <Paragraphs>57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Gill Sans MT</vt:lpstr>
      <vt:lpstr>Lato Regular</vt:lpstr>
      <vt:lpstr>Raleway</vt:lpstr>
      <vt:lpstr>Raleway-v4020 Bold</vt:lpstr>
      <vt:lpstr>Rockwell</vt:lpstr>
      <vt:lpstr>나눔바른고딕</vt:lpstr>
      <vt:lpstr>Office Theme</vt:lpstr>
      <vt:lpstr>Marketing for Small Communities</vt:lpstr>
      <vt:lpstr>What’s your Message?</vt:lpstr>
      <vt:lpstr>What’s your Plan?</vt:lpstr>
      <vt:lpstr>Keep your Eye on the Big Picture</vt:lpstr>
      <vt:lpstr>Get Creative</vt:lpstr>
      <vt:lpstr>Find Partners to Work with</vt:lpstr>
      <vt:lpstr>PowerPoint Presentation</vt:lpstr>
      <vt:lpstr>Polk Rural Tourism Studio</vt:lpstr>
      <vt:lpstr>PowerPoint Presentation</vt:lpstr>
      <vt:lpstr>PowerPoint Presentation</vt:lpstr>
      <vt:lpstr>PowerPoint Presentation</vt:lpstr>
      <vt:lpstr>Leverage Local Events</vt:lpstr>
      <vt:lpstr>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Irvine</cp:lastModifiedBy>
  <cp:revision>81</cp:revision>
  <cp:lastPrinted>2018-04-17T16:43:43Z</cp:lastPrinted>
  <dcterms:created xsi:type="dcterms:W3CDTF">2018-01-25T22:24:03Z</dcterms:created>
  <dcterms:modified xsi:type="dcterms:W3CDTF">2018-04-17T17:50:42Z</dcterms:modified>
</cp:coreProperties>
</file>