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61" r:id="rId2"/>
  </p:sldMasterIdLst>
  <p:notesMasterIdLst>
    <p:notesMasterId r:id="rId11"/>
  </p:notesMasterIdLst>
  <p:handoutMasterIdLst>
    <p:handoutMasterId r:id="rId12"/>
  </p:handoutMasterIdLst>
  <p:sldIdLst>
    <p:sldId id="765" r:id="rId3"/>
    <p:sldId id="774" r:id="rId4"/>
    <p:sldId id="773" r:id="rId5"/>
    <p:sldId id="785" r:id="rId6"/>
    <p:sldId id="786" r:id="rId7"/>
    <p:sldId id="788" r:id="rId8"/>
    <p:sldId id="787" r:id="rId9"/>
    <p:sldId id="789" r:id="rId10"/>
  </p:sldIdLst>
  <p:sldSz cx="12192000" cy="6858000"/>
  <p:notesSz cx="9296400" cy="7010400"/>
  <p:embeddedFontLst>
    <p:embeddedFont>
      <p:font typeface="Calibri" panose="020F0502020204030204" pitchFamily="34" charset="0"/>
      <p:regular r:id="rId13"/>
      <p:bold r:id="rId14"/>
      <p:italic r:id="rId15"/>
      <p:boldItalic r:id="rId16"/>
    </p:embeddedFont>
    <p:embeddedFont>
      <p:font typeface="Roboto Slab" pitchFamily="2" charset="0"/>
      <p:regular r:id="rId17"/>
      <p:bold r:id="rId18"/>
    </p:embeddedFont>
    <p:embeddedFont>
      <p:font typeface="Bebas Neue Book" panose="00000500000000000000" pitchFamily="2" charset="0"/>
      <p:regular r:id="rId19"/>
    </p:embeddedFont>
    <p:embeddedFont>
      <p:font typeface="Bebas Neue Bold" panose="020B0606020202050201" pitchFamily="34" charset="0"/>
      <p:bold r:id="rId2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Harder" initials="CH" lastIdx="27" clrIdx="0">
    <p:extLst/>
  </p:cmAuthor>
  <p:cmAuthor id="2" name="Maria Ellis" initials="ME" lastIdx="3" clrIdx="1">
    <p:extLst/>
  </p:cmAuthor>
  <p:cmAuthor id="3" name="Heather Stafford" initials="HS" lastIdx="4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AA7"/>
    <a:srgbClr val="7AC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596" autoAdjust="0"/>
    <p:restoredTop sz="41434" autoAdjust="0"/>
  </p:normalViewPr>
  <p:slideViewPr>
    <p:cSldViewPr snapToGrid="0">
      <p:cViewPr varScale="1">
        <p:scale>
          <a:sx n="42" d="100"/>
          <a:sy n="42" d="100"/>
        </p:scale>
        <p:origin x="2106" y="42"/>
      </p:cViewPr>
      <p:guideLst/>
    </p:cSldViewPr>
  </p:slideViewPr>
  <p:outlineViewPr>
    <p:cViewPr>
      <p:scale>
        <a:sx n="33" d="100"/>
        <a:sy n="33" d="100"/>
      </p:scale>
      <p:origin x="0" y="-17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56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font" Target="fonts/font5.fntdata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font" Target="fonts/font3.fntdata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font" Target="fonts/font7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2.fntdata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06217-79B8-4DB9-B597-FC93B7FB53B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881D5-0C35-463C-806D-E75426471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21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B9029CC-10E3-4161-9DD3-0CCAADE48DB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5"/>
            <a:ext cx="7437120" cy="276034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76C41F-58E3-4C99-8CD0-DBD0DC05F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69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896938" y="1162050"/>
            <a:ext cx="5575301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842B82-C712-4905-8DB5-6984F04F675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717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896938" y="1162050"/>
            <a:ext cx="5575301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8BBE5-27D4-40DA-99A9-D34D16C342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412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C41F-58E3-4C99-8CD0-DBD0DC05FEE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3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C41F-58E3-4C99-8CD0-DBD0DC05FEE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53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13025" y="890588"/>
            <a:ext cx="4276725" cy="24050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FD6624-700D-4F46-88DE-914B770838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4096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3"/>
            <a:ext cx="1219200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829800" cy="2387600"/>
          </a:xfrm>
        </p:spPr>
        <p:txBody>
          <a:bodyPr anchor="b"/>
          <a:lstStyle>
            <a:lvl1pPr algn="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25844"/>
            <a:ext cx="9829800" cy="1531961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>
                <a:solidFill>
                  <a:schemeClr val="tx2">
                    <a:lumMod val="50000"/>
                    <a:lumOff val="50000"/>
                  </a:schemeClr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fld id="{4F954185-4AB6-4E16-BDC0-D4DD1A8148D0}" type="datetime1">
              <a:rPr lang="en-US" smtClean="0"/>
              <a:t>4/16/2018</a:t>
            </a:fld>
            <a:endParaRPr lang="en-US" dirty="0"/>
          </a:p>
        </p:txBody>
      </p:sp>
      <p:pic>
        <p:nvPicPr>
          <p:cNvPr id="8" name="Picture 7" descr="Logo_2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8036" y="5473680"/>
            <a:ext cx="2743200" cy="99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195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0030F-38BD-4198-BAF5-147C5BFB15C2}" type="datetime1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1DB8-59C8-4A0A-A083-04479FA86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61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E8FF-DA45-4923-8F20-A38AA9DDC99E}" type="datetime1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1DB8-59C8-4A0A-A083-04479FA86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6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ransition Title">
    <p:bg>
      <p:bgPr>
        <a:solidFill>
          <a:srgbClr val="006A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18769" y="3713260"/>
            <a:ext cx="11354462" cy="1344349"/>
          </a:xfrm>
        </p:spPr>
        <p:txBody>
          <a:bodyPr>
            <a:normAutofit/>
          </a:bodyPr>
          <a:lstStyle>
            <a:lvl1pPr marL="0" indent="0" algn="ctr">
              <a:buNone/>
              <a:defRPr sz="4500" b="0" i="0">
                <a:solidFill>
                  <a:schemeClr val="bg1"/>
                </a:solidFill>
                <a:latin typeface="Bebas Neue Book" panose="00000500000000000000" pitchFamily="2" charset="0"/>
              </a:defRPr>
            </a:lvl1pPr>
            <a:lvl2pPr marL="457189" indent="0" algn="ctr">
              <a:buNone/>
              <a:defRPr>
                <a:latin typeface="Bebas Neue Bold" panose="020B0606020202050201" pitchFamily="34" charset="0"/>
              </a:defRPr>
            </a:lvl2pPr>
            <a:lvl3pPr marL="914377" indent="0" algn="ctr">
              <a:buNone/>
              <a:defRPr>
                <a:latin typeface="Bebas Neue Bold" panose="020B0606020202050201" pitchFamily="34" charset="0"/>
              </a:defRPr>
            </a:lvl3pPr>
            <a:lvl4pPr marL="1371566" indent="0" algn="ctr">
              <a:buNone/>
              <a:defRPr>
                <a:latin typeface="Bebas Neue Bold" panose="020B0606020202050201" pitchFamily="34" charset="0"/>
              </a:defRPr>
            </a:lvl4pPr>
            <a:lvl5pPr marL="1828755" indent="0" algn="ctr">
              <a:buNone/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dirty="0"/>
              <a:t>Edit Master text style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2583544"/>
            <a:ext cx="10515600" cy="1129716"/>
          </a:xfrm>
        </p:spPr>
        <p:txBody>
          <a:bodyPr>
            <a:noAutofit/>
          </a:bodyPr>
          <a:lstStyle>
            <a:lvl1pPr algn="ctr">
              <a:defRPr sz="6000">
                <a:solidFill>
                  <a:schemeClr val="bg1"/>
                </a:solidFill>
                <a:latin typeface="Bebas Neue Bold" panose="020B0606020202050201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1837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3"/>
            <a:ext cx="1219200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829800" cy="2387600"/>
          </a:xfrm>
        </p:spPr>
        <p:txBody>
          <a:bodyPr anchor="b"/>
          <a:lstStyle>
            <a:lvl1pPr algn="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25844"/>
            <a:ext cx="9829800" cy="1531961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>
                <a:solidFill>
                  <a:schemeClr val="tx2">
                    <a:lumMod val="50000"/>
                    <a:lumOff val="50000"/>
                  </a:schemeClr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fld id="{E6ACE73A-9571-4B44-86F0-A67412A81005}" type="datetimeFigureOut">
              <a:rPr lang="en-US" smtClean="0"/>
              <a:pPr/>
              <a:t>4/16/2018</a:t>
            </a:fld>
            <a:endParaRPr lang="en-US" dirty="0"/>
          </a:p>
        </p:txBody>
      </p:sp>
      <p:pic>
        <p:nvPicPr>
          <p:cNvPr id="8" name="Picture 7" descr="Business Oreg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8036" y="5473680"/>
            <a:ext cx="2743200" cy="99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3889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4827"/>
            <a:ext cx="10972800" cy="1245139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5625"/>
            <a:ext cx="10972800" cy="4351338"/>
          </a:xfrm>
        </p:spPr>
        <p:txBody>
          <a:bodyPr/>
          <a:lstStyle>
            <a:lvl1pPr>
              <a:spcAft>
                <a:spcPts val="1200"/>
              </a:spcAft>
              <a:defRPr b="0"/>
            </a:lvl1pPr>
            <a:lvl2pPr marL="685783" indent="-228594">
              <a:spcAft>
                <a:spcPts val="1200"/>
              </a:spcAft>
              <a:buFont typeface="Roboto Slab" pitchFamily="2" charset="0"/>
              <a:buChar char="–"/>
              <a:defRPr/>
            </a:lvl2pPr>
            <a:lvl3pPr>
              <a:spcAft>
                <a:spcPts val="1200"/>
              </a:spcAft>
              <a:defRPr/>
            </a:lvl3pPr>
            <a:lvl4pPr>
              <a:spcAft>
                <a:spcPts val="1200"/>
              </a:spcAft>
              <a:defRPr/>
            </a:lvl4pPr>
            <a:lvl5pPr>
              <a:spcAft>
                <a:spcPts val="120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E73A-9571-4B44-86F0-A67412A8100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1DB8-59C8-4A0A-A083-04479FA86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187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nsition Title">
    <p:bg>
      <p:bgPr>
        <a:solidFill>
          <a:srgbClr val="006A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18769" y="3713260"/>
            <a:ext cx="11354462" cy="1344349"/>
          </a:xfrm>
        </p:spPr>
        <p:txBody>
          <a:bodyPr>
            <a:normAutofit/>
          </a:bodyPr>
          <a:lstStyle>
            <a:lvl1pPr marL="0" indent="0" algn="ctr">
              <a:buNone/>
              <a:defRPr sz="4500" b="0" i="0">
                <a:solidFill>
                  <a:schemeClr val="bg1"/>
                </a:solidFill>
                <a:latin typeface="Bebas Neue Book" panose="00000500000000000000" pitchFamily="2" charset="0"/>
              </a:defRPr>
            </a:lvl1pPr>
            <a:lvl2pPr marL="457189" indent="0" algn="ctr">
              <a:buNone/>
              <a:defRPr>
                <a:latin typeface="Bebas Neue Bold" panose="020B0606020202050201" pitchFamily="34" charset="0"/>
              </a:defRPr>
            </a:lvl2pPr>
            <a:lvl3pPr marL="914377" indent="0" algn="ctr">
              <a:buNone/>
              <a:defRPr>
                <a:latin typeface="Bebas Neue Bold" panose="020B0606020202050201" pitchFamily="34" charset="0"/>
              </a:defRPr>
            </a:lvl3pPr>
            <a:lvl4pPr marL="1371566" indent="0" algn="ctr">
              <a:buNone/>
              <a:defRPr>
                <a:latin typeface="Bebas Neue Bold" panose="020B0606020202050201" pitchFamily="34" charset="0"/>
              </a:defRPr>
            </a:lvl4pPr>
            <a:lvl5pPr marL="1828755" indent="0" algn="ctr">
              <a:buNone/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dirty="0"/>
              <a:t>Edit Master text style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2583544"/>
            <a:ext cx="10515600" cy="1129716"/>
          </a:xfrm>
        </p:spPr>
        <p:txBody>
          <a:bodyPr>
            <a:noAutofit/>
          </a:bodyPr>
          <a:lstStyle>
            <a:lvl1pPr algn="ctr">
              <a:defRPr sz="6000">
                <a:solidFill>
                  <a:schemeClr val="bg1"/>
                </a:solidFill>
                <a:latin typeface="Bebas Neue Bold" panose="020B0606020202050201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2412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E73A-9571-4B44-86F0-A67412A8100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1DB8-59C8-4A0A-A083-04479FA86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61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E73A-9571-4B44-86F0-A67412A8100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1DB8-59C8-4A0A-A083-04479FA86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274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E73A-9571-4B44-86F0-A67412A8100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1DB8-59C8-4A0A-A083-04479FA86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6955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E73A-9571-4B44-86F0-A67412A8100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1DB8-59C8-4A0A-A083-04479FA86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55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365129"/>
            <a:ext cx="109728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5625"/>
            <a:ext cx="10972800" cy="4351338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defRPr b="0"/>
            </a:lvl1pPr>
            <a:lvl2pPr marL="685783" indent="-228594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Font typeface="Roboto Slab" pitchFamily="2" charset="0"/>
              <a:buChar char="–"/>
              <a:defRPr/>
            </a:lvl2pPr>
            <a:lvl3pPr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defRPr/>
            </a:lvl3pPr>
            <a:lvl4pPr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defRPr/>
            </a:lvl4pPr>
            <a:lvl5pPr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9568-3798-4613-A4C7-08FA6C9B4FA4}" type="datetime1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1DB8-59C8-4A0A-A083-04479FA86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936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E73A-9571-4B44-86F0-A67412A8100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1DB8-59C8-4A0A-A083-04479FA86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443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E73A-9571-4B44-86F0-A67412A8100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1DB8-59C8-4A0A-A083-04479FA86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754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E73A-9571-4B44-86F0-A67412A8100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1DB8-59C8-4A0A-A083-04479FA86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416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E73A-9571-4B44-86F0-A67412A8100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1DB8-59C8-4A0A-A083-04479FA86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39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AF30-8FAC-4C34-BC4F-F19A9B6097D5}" type="datetime1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1DB8-59C8-4A0A-A083-04479FA86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87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B8B3B-653B-4896-80FF-92A4877F84DB}" type="datetime1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1DB8-59C8-4A0A-A083-04479FA86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96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BCDB-4491-4C52-A5D6-9B805B47C000}" type="datetime1">
              <a:rPr lang="en-US" smtClean="0"/>
              <a:t>4/16/2018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1DB8-59C8-4A0A-A083-04479FA86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221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AE58-80A1-4E9E-98E7-774E65EFE296}" type="datetime1">
              <a:rPr lang="en-US" smtClean="0"/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1DB8-59C8-4A0A-A083-04479FA86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037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9609-F86F-4B87-96F6-90205C092AA4}" type="datetime1">
              <a:rPr lang="en-US" smtClean="0"/>
              <a:t>4/16/2018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1DB8-59C8-4A0A-A083-04479FA86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48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8FF1-ABAA-47FE-9E0E-3B1DECFFF56C}" type="datetime1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1DB8-59C8-4A0A-A083-04479FA86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226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C91B8-13C3-4C48-B85A-D7C1CFD85539}" type="datetime1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1DB8-59C8-4A0A-A083-04479FA86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38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7" descr="Trees-Grey.png"/>
          <p:cNvPicPr>
            <a:picLocks noChangeAspect="1"/>
          </p:cNvPicPr>
          <p:nvPr userDrawn="1"/>
        </p:nvPicPr>
        <p:blipFill rotWithShape="1">
          <a:blip r:embed="rId14" cstate="print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514" y="3193765"/>
            <a:ext cx="12192001" cy="3664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D3139-4789-4AC5-935D-EEBD2AEB5326}" type="datetime1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11DB8-59C8-4A0A-A083-04479FA860B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511" y="6059815"/>
            <a:ext cx="2195027" cy="79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893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Roboto Slab" pitchFamily="2" charset="0"/>
          <a:ea typeface="Roboto Slab" pitchFamily="2" charset="0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oboto Slab" pitchFamily="2" charset="0"/>
          <a:ea typeface="Roboto Slab" pitchFamily="2" charset="0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Roboto Slab" pitchFamily="2" charset="0"/>
          <a:ea typeface="Roboto Slab" pitchFamily="2" charset="0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Roboto Slab" pitchFamily="2" charset="0"/>
          <a:ea typeface="Roboto Slab" pitchFamily="2" charset="0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 Slab" pitchFamily="2" charset="0"/>
          <a:ea typeface="Roboto Slab" pitchFamily="2" charset="0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 Slab" pitchFamily="2" charset="0"/>
          <a:ea typeface="Roboto Slab" pitchFamily="2" charset="0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7" descr="grey trees faintly in background"/>
          <p:cNvPicPr>
            <a:picLocks noChangeAspect="1"/>
          </p:cNvPicPr>
          <p:nvPr userDrawn="1"/>
        </p:nvPicPr>
        <p:blipFill rotWithShape="1">
          <a:blip r:embed="rId13" cstate="print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514" y="3193765"/>
            <a:ext cx="12192001" cy="3664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CE73A-9571-4B44-86F0-A67412A8100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11DB8-59C8-4A0A-A083-04479FA860B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4" descr="Business Oregon logo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511" y="6059815"/>
            <a:ext cx="2195027" cy="79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936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r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Roboto Slab" pitchFamily="2" charset="0"/>
          <a:ea typeface="Roboto Slab" pitchFamily="2" charset="0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oboto Slab" pitchFamily="2" charset="0"/>
          <a:ea typeface="Roboto Slab" pitchFamily="2" charset="0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Roboto Slab" pitchFamily="2" charset="0"/>
          <a:ea typeface="Roboto Slab" pitchFamily="2" charset="0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Roboto Slab" pitchFamily="2" charset="0"/>
          <a:ea typeface="Roboto Slab" pitchFamily="2" charset="0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 Slab" pitchFamily="2" charset="0"/>
          <a:ea typeface="Roboto Slab" pitchFamily="2" charset="0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 Slab" pitchFamily="2" charset="0"/>
          <a:ea typeface="Roboto Slab" pitchFamily="2" charset="0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</a:rPr>
              <a:t>April </a:t>
            </a:r>
            <a:r>
              <a:rPr lang="en-US" dirty="0">
                <a:solidFill>
                  <a:schemeClr val="tx1"/>
                </a:solidFill>
              </a:rPr>
              <a:t>2018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Portland, </a:t>
            </a:r>
            <a:r>
              <a:rPr lang="en-US" dirty="0">
                <a:solidFill>
                  <a:schemeClr val="tx1"/>
                </a:solidFill>
              </a:rPr>
              <a:t>Oregon</a:t>
            </a:r>
          </a:p>
        </p:txBody>
      </p:sp>
      <p:sp>
        <p:nvSpPr>
          <p:cNvPr id="5122" name="Title 3"/>
          <p:cNvSpPr>
            <a:spLocks noGrp="1"/>
          </p:cNvSpPr>
          <p:nvPr>
            <p:ph type="title"/>
          </p:nvPr>
        </p:nvSpPr>
        <p:spPr>
          <a:xfrm>
            <a:off x="2152650" y="2438400"/>
            <a:ext cx="9201150" cy="15169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OEDA Branding &amp; Marketing</a:t>
            </a:r>
            <a:br>
              <a:rPr lang="en-US" dirty="0" smtClean="0"/>
            </a:br>
            <a:r>
              <a:rPr lang="en-US" sz="4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Professional Development</a:t>
            </a:r>
            <a:endParaRPr lang="en-US" sz="4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238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What they are…what they aren’t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Branding &amp; Marketing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940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Brand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 Look Inward</a:t>
            </a:r>
          </a:p>
          <a:p>
            <a:r>
              <a:rPr lang="en-US" dirty="0" smtClean="0"/>
              <a:t>A Personality of a Thing</a:t>
            </a:r>
          </a:p>
          <a:p>
            <a:r>
              <a:rPr lang="en-US" dirty="0" smtClean="0"/>
              <a:t>An Identity</a:t>
            </a:r>
          </a:p>
          <a:p>
            <a:r>
              <a:rPr lang="en-US" dirty="0" smtClean="0"/>
              <a:t>A Voice</a:t>
            </a:r>
          </a:p>
          <a:p>
            <a:r>
              <a:rPr lang="en-US" dirty="0" smtClean="0"/>
              <a:t>A Set of Values</a:t>
            </a:r>
          </a:p>
          <a:p>
            <a:r>
              <a:rPr lang="en-US" dirty="0" smtClean="0"/>
              <a:t>A Promise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046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Look Outward</a:t>
            </a:r>
          </a:p>
          <a:p>
            <a:r>
              <a:rPr lang="en-US" dirty="0" smtClean="0"/>
              <a:t>External Perceptions of Your Org/Place/Product…Brand</a:t>
            </a:r>
          </a:p>
          <a:p>
            <a:r>
              <a:rPr lang="en-US" dirty="0" smtClean="0"/>
              <a:t>How you communicate your brand</a:t>
            </a:r>
          </a:p>
          <a:p>
            <a:r>
              <a:rPr lang="en-US" dirty="0" smtClean="0"/>
              <a:t>Compelling someone to do/think/feel something</a:t>
            </a:r>
          </a:p>
          <a:p>
            <a:r>
              <a:rPr lang="en-US" dirty="0" smtClean="0"/>
              <a:t>Positioning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1DB8-59C8-4A0A-A083-04479FA860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15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Sharing your Brand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Consistency!</a:t>
            </a:r>
          </a:p>
          <a:p>
            <a:r>
              <a:rPr lang="en-US" dirty="0" smtClean="0"/>
              <a:t>A look, a feel, a voice</a:t>
            </a:r>
          </a:p>
          <a:p>
            <a:pPr lvl="1"/>
            <a:r>
              <a:rPr lang="en-US" dirty="0" smtClean="0"/>
              <a:t>Colors, fonts, imagery</a:t>
            </a:r>
          </a:p>
          <a:p>
            <a:pPr lvl="1"/>
            <a:r>
              <a:rPr lang="en-US" dirty="0" smtClean="0"/>
              <a:t>Writing style</a:t>
            </a:r>
          </a:p>
          <a:p>
            <a:r>
              <a:rPr lang="en-US" dirty="0" smtClean="0"/>
              <a:t>Materials</a:t>
            </a:r>
          </a:p>
          <a:p>
            <a:r>
              <a:rPr lang="en-US" dirty="0"/>
              <a:t>Media </a:t>
            </a:r>
            <a:r>
              <a:rPr lang="en-US" dirty="0" smtClean="0"/>
              <a:t>Relations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Website</a:t>
            </a:r>
          </a:p>
          <a:p>
            <a:r>
              <a:rPr lang="en-US" dirty="0" smtClean="0"/>
              <a:t>Social Media</a:t>
            </a:r>
          </a:p>
          <a:p>
            <a:r>
              <a:rPr lang="en-US" dirty="0" smtClean="0"/>
              <a:t>Video</a:t>
            </a:r>
          </a:p>
          <a:p>
            <a:r>
              <a:rPr lang="en-US" dirty="0" smtClean="0"/>
              <a:t>Events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1DB8-59C8-4A0A-A083-04479FA860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48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Sharing your Brand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Ultimately:</a:t>
            </a:r>
          </a:p>
          <a:p>
            <a:r>
              <a:rPr lang="en-US" dirty="0"/>
              <a:t>Who do you want to talk to</a:t>
            </a:r>
            <a:r>
              <a:rPr lang="en-US" dirty="0" smtClean="0"/>
              <a:t>?				Audience</a:t>
            </a:r>
            <a:endParaRPr lang="en-US" dirty="0"/>
          </a:p>
          <a:p>
            <a:r>
              <a:rPr lang="en-US" dirty="0"/>
              <a:t>How can you reach </a:t>
            </a:r>
            <a:r>
              <a:rPr lang="en-US" dirty="0" smtClean="0"/>
              <a:t>them?				Channels</a:t>
            </a:r>
          </a:p>
          <a:p>
            <a:r>
              <a:rPr lang="en-US" dirty="0" smtClean="0"/>
              <a:t>What do you want them to do/think/feel?		Action</a:t>
            </a:r>
          </a:p>
          <a:p>
            <a:r>
              <a:rPr lang="en-US" dirty="0" smtClean="0"/>
              <a:t>How can you tell if you are successful?		Metrics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1DB8-59C8-4A0A-A083-04479FA860B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81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Do’s and Don’ts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Do:</a:t>
            </a:r>
          </a:p>
          <a:p>
            <a:r>
              <a:rPr lang="en-US" dirty="0" smtClean="0"/>
              <a:t>Start simple, simple lists and word associations</a:t>
            </a:r>
          </a:p>
          <a:p>
            <a:r>
              <a:rPr lang="en-US" dirty="0" smtClean="0"/>
              <a:t>SWOT analysis helpful</a:t>
            </a:r>
          </a:p>
          <a:p>
            <a:r>
              <a:rPr lang="en-US" dirty="0" smtClean="0"/>
              <a:t>Work with tourism and other partners</a:t>
            </a:r>
          </a:p>
          <a:p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Don’t:</a:t>
            </a:r>
          </a:p>
          <a:p>
            <a:r>
              <a:rPr lang="en-US" dirty="0" smtClean="0"/>
              <a:t>Jump into advertising</a:t>
            </a:r>
          </a:p>
          <a:p>
            <a:r>
              <a:rPr lang="en-US" dirty="0" smtClean="0"/>
              <a:t>Launch a bunch of new things at once</a:t>
            </a:r>
          </a:p>
          <a:p>
            <a:r>
              <a:rPr lang="en-US" dirty="0" smtClean="0"/>
              <a:t>Create high expectations and imply immediate results</a:t>
            </a:r>
          </a:p>
          <a:p>
            <a:r>
              <a:rPr lang="en-US" dirty="0" smtClean="0"/>
              <a:t>Start something you can’t afford long-term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1DB8-59C8-4A0A-A083-04479FA860B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92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usiness Oregon logo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099" y="3077706"/>
            <a:ext cx="2413802" cy="702589"/>
          </a:xfrm>
          <a:prstGeom prst="rect">
            <a:avLst/>
          </a:prstGeom>
        </p:spPr>
      </p:pic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Presentation</a:t>
            </a:r>
          </a:p>
        </p:txBody>
      </p:sp>
      <p:sp>
        <p:nvSpPr>
          <p:cNvPr id="3" name="Slide Number Placeholder 2" hidden="1"/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711DB8-59C8-4A0A-A083-04479FA860B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5406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usiness Oregon">
      <a:dk1>
        <a:sysClr val="windowText" lastClr="000000"/>
      </a:dk1>
      <a:lt1>
        <a:sysClr val="window" lastClr="FFFFFF"/>
      </a:lt1>
      <a:dk2>
        <a:srgbClr val="000000"/>
      </a:dk2>
      <a:lt2>
        <a:srgbClr val="E7F2DE"/>
      </a:lt2>
      <a:accent1>
        <a:srgbClr val="7AC143"/>
      </a:accent1>
      <a:accent2>
        <a:srgbClr val="0093D0"/>
      </a:accent2>
      <a:accent3>
        <a:srgbClr val="F7921E"/>
      </a:accent3>
      <a:accent4>
        <a:srgbClr val="D11242"/>
      </a:accent4>
      <a:accent5>
        <a:srgbClr val="67652F"/>
      </a:accent5>
      <a:accent6>
        <a:srgbClr val="FFEF00"/>
      </a:accent6>
      <a:hlink>
        <a:srgbClr val="FF6633"/>
      </a:hlink>
      <a:folHlink>
        <a:srgbClr val="E7F2D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Business Oregon">
      <a:dk1>
        <a:sysClr val="windowText" lastClr="000000"/>
      </a:dk1>
      <a:lt1>
        <a:sysClr val="window" lastClr="FFFFFF"/>
      </a:lt1>
      <a:dk2>
        <a:srgbClr val="000000"/>
      </a:dk2>
      <a:lt2>
        <a:srgbClr val="E7F2DE"/>
      </a:lt2>
      <a:accent1>
        <a:srgbClr val="7AC143"/>
      </a:accent1>
      <a:accent2>
        <a:srgbClr val="0093D0"/>
      </a:accent2>
      <a:accent3>
        <a:srgbClr val="F7921E"/>
      </a:accent3>
      <a:accent4>
        <a:srgbClr val="D11242"/>
      </a:accent4>
      <a:accent5>
        <a:srgbClr val="67652F"/>
      </a:accent5>
      <a:accent6>
        <a:srgbClr val="FFEF00"/>
      </a:accent6>
      <a:hlink>
        <a:srgbClr val="FF6633"/>
      </a:hlink>
      <a:folHlink>
        <a:srgbClr val="E7F2D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15360</TotalTime>
  <Words>158</Words>
  <Application>Microsoft Office PowerPoint</Application>
  <PresentationFormat>Widescreen</PresentationFormat>
  <Paragraphs>57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Calibri</vt:lpstr>
      <vt:lpstr>Roboto Slab</vt:lpstr>
      <vt:lpstr>Bebas Neue Book</vt:lpstr>
      <vt:lpstr>Arial</vt:lpstr>
      <vt:lpstr>Bebas Neue Bold</vt:lpstr>
      <vt:lpstr>Office Theme</vt:lpstr>
      <vt:lpstr>1_Office Theme</vt:lpstr>
      <vt:lpstr>OEDA Branding &amp; Marketing Professional Development</vt:lpstr>
      <vt:lpstr>Branding &amp; Marketing</vt:lpstr>
      <vt:lpstr>A Brand</vt:lpstr>
      <vt:lpstr>Marketing</vt:lpstr>
      <vt:lpstr>Sharing your Brand</vt:lpstr>
      <vt:lpstr>Sharing your Brand</vt:lpstr>
      <vt:lpstr>Do’s and Don’ts</vt:lpstr>
      <vt:lpstr>End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Buehler</dc:creator>
  <cp:lastModifiedBy>Nathan Buehler</cp:lastModifiedBy>
  <cp:revision>558</cp:revision>
  <cp:lastPrinted>2017-02-27T21:53:59Z</cp:lastPrinted>
  <dcterms:created xsi:type="dcterms:W3CDTF">2014-09-09T16:57:30Z</dcterms:created>
  <dcterms:modified xsi:type="dcterms:W3CDTF">2018-04-16T23:19:06Z</dcterms:modified>
</cp:coreProperties>
</file>